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98" r:id="rId2"/>
    <p:sldMasterId id="2147483706" r:id="rId3"/>
    <p:sldMasterId id="2147483720" r:id="rId4"/>
    <p:sldMasterId id="2147483734" r:id="rId5"/>
  </p:sldMasterIdLst>
  <p:notesMasterIdLst>
    <p:notesMasterId r:id="rId63"/>
  </p:notesMasterIdLst>
  <p:handoutMasterIdLst>
    <p:handoutMasterId r:id="rId64"/>
  </p:handoutMasterIdLst>
  <p:sldIdLst>
    <p:sldId id="537" r:id="rId6"/>
    <p:sldId id="538" r:id="rId7"/>
    <p:sldId id="460" r:id="rId8"/>
    <p:sldId id="475" r:id="rId9"/>
    <p:sldId id="580" r:id="rId10"/>
    <p:sldId id="581" r:id="rId11"/>
    <p:sldId id="582" r:id="rId12"/>
    <p:sldId id="477" r:id="rId13"/>
    <p:sldId id="478" r:id="rId14"/>
    <p:sldId id="479" r:id="rId15"/>
    <p:sldId id="480" r:id="rId16"/>
    <p:sldId id="540" r:id="rId17"/>
    <p:sldId id="482" r:id="rId18"/>
    <p:sldId id="493" r:id="rId19"/>
    <p:sldId id="494" r:id="rId20"/>
    <p:sldId id="495" r:id="rId21"/>
    <p:sldId id="496" r:id="rId22"/>
    <p:sldId id="497" r:id="rId23"/>
    <p:sldId id="526" r:id="rId24"/>
    <p:sldId id="541" r:id="rId25"/>
    <p:sldId id="528" r:id="rId26"/>
    <p:sldId id="529" r:id="rId27"/>
    <p:sldId id="530" r:id="rId28"/>
    <p:sldId id="554" r:id="rId29"/>
    <p:sldId id="534" r:id="rId30"/>
    <p:sldId id="535" r:id="rId31"/>
    <p:sldId id="536" r:id="rId32"/>
    <p:sldId id="516" r:id="rId33"/>
    <p:sldId id="517" r:id="rId34"/>
    <p:sldId id="518" r:id="rId35"/>
    <p:sldId id="519" r:id="rId36"/>
    <p:sldId id="520" r:id="rId37"/>
    <p:sldId id="555" r:id="rId38"/>
    <p:sldId id="531" r:id="rId39"/>
    <p:sldId id="532" r:id="rId40"/>
    <p:sldId id="533" r:id="rId41"/>
    <p:sldId id="504" r:id="rId42"/>
    <p:sldId id="505" r:id="rId43"/>
    <p:sldId id="506" r:id="rId44"/>
    <p:sldId id="507" r:id="rId45"/>
    <p:sldId id="508" r:id="rId46"/>
    <p:sldId id="509" r:id="rId47"/>
    <p:sldId id="522" r:id="rId48"/>
    <p:sldId id="523" r:id="rId49"/>
    <p:sldId id="556" r:id="rId50"/>
    <p:sldId id="524" r:id="rId51"/>
    <p:sldId id="525" r:id="rId52"/>
    <p:sldId id="583" r:id="rId53"/>
    <p:sldId id="584" r:id="rId54"/>
    <p:sldId id="585" r:id="rId55"/>
    <p:sldId id="586" r:id="rId56"/>
    <p:sldId id="587" r:id="rId57"/>
    <p:sldId id="484" r:id="rId58"/>
    <p:sldId id="486" r:id="rId59"/>
    <p:sldId id="488" r:id="rId60"/>
    <p:sldId id="489" r:id="rId61"/>
    <p:sldId id="490" r:id="rId6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조성국" initials="조" lastIdx="9" clrIdx="0">
    <p:extLst>
      <p:ext uri="{19B8F6BF-5375-455C-9EA6-DF929625EA0E}">
        <p15:presenceInfo xmlns:p15="http://schemas.microsoft.com/office/powerpoint/2012/main" xmlns="" userId="조성국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5D5FF"/>
    <a:srgbClr val="CCCCFF"/>
    <a:srgbClr val="E1C7FD"/>
    <a:srgbClr val="0000FF"/>
    <a:srgbClr val="FD5033"/>
    <a:srgbClr val="8D65F1"/>
    <a:srgbClr val="9874F2"/>
    <a:srgbClr val="776DC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151" autoAdjust="0"/>
    <p:restoredTop sz="96362" autoAdjust="0"/>
  </p:normalViewPr>
  <p:slideViewPr>
    <p:cSldViewPr>
      <p:cViewPr>
        <p:scale>
          <a:sx n="125" d="100"/>
          <a:sy n="125" d="100"/>
        </p:scale>
        <p:origin x="-2304" y="-42"/>
      </p:cViewPr>
      <p:guideLst>
        <p:guide orient="horz" pos="2880"/>
        <p:guide pos="2194"/>
      </p:guideLst>
    </p:cSldViewPr>
  </p:slideViewPr>
  <p:outlineViewPr>
    <p:cViewPr>
      <p:scale>
        <a:sx n="33" d="100"/>
        <a:sy n="33" d="100"/>
      </p:scale>
      <p:origin x="0" y="-3966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2088" y="-10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E6D23625-41F0-4DEF-892F-A1EEA3769B43}" type="datetimeFigureOut">
              <a:rPr lang="ko-KR" altLang="en-US" smtClean="0"/>
              <a:pPr/>
              <a:t>2021-12-16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309"/>
            <a:ext cx="2946247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826" y="9428309"/>
            <a:ext cx="2946246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C397C829-70AC-47AD-9F0A-298D09218D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1679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/>
          <a:lstStyle>
            <a:lvl1pPr algn="r">
              <a:defRPr sz="1200"/>
            </a:lvl1pPr>
          </a:lstStyle>
          <a:p>
            <a:fld id="{4BFCC905-1977-4EA8-9881-CFDD76D96D80}" type="datetimeFigureOut">
              <a:rPr lang="ko-KR" altLang="en-US" smtClean="0"/>
              <a:pPr/>
              <a:t>2021-12-16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46" tIns="47773" rIns="95546" bIns="4777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5546" tIns="47773" rIns="95546" bIns="4777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5546" tIns="47773" rIns="95546" bIns="47773" rtlCol="0" anchor="b"/>
          <a:lstStyle>
            <a:lvl1pPr algn="r">
              <a:defRPr sz="1200"/>
            </a:lvl1pPr>
          </a:lstStyle>
          <a:p>
            <a:fld id="{1CC99B6E-CC38-4671-BC99-413A8DF7EF8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9688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99B6E-CC38-4671-BC99-413A8DF7EF8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4AC0-64FF-44FA-963A-0544BD31E985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E62B2-3E3C-4AC9-919E-94CFE4FD18AD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A8E1C-8CF7-4A25-B1AF-00B6D9445D9A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33DD-1A76-4D9F-9F06-574B3024C342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3B9E0-B515-4055-96BD-2DCCA7DEF5C2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9527A-0598-4BF1-A3CB-C7943F66E4F8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1BC0-4322-408A-972D-E4588DE799EC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7D85-4D9B-4E42-9358-C402711E8C17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2C37-A966-4238-9317-725C2D2D0552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D77BF-2D31-41C5-8BC3-7FAA3F8F6FC5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EE10-7ED9-47B4-AF22-D0442B935826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9067"/>
            <a:ext cx="6858000" cy="814493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0226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3" y="128957"/>
            <a:ext cx="598887" cy="7743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04449"/>
            <a:ext cx="1300572" cy="525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78"/>
          <p:cNvSpPr>
            <a:spLocks noChangeAspect="1" noChangeArrowheads="1"/>
          </p:cNvSpPr>
          <p:nvPr userDrawn="1"/>
        </p:nvSpPr>
        <p:spPr bwMode="auto">
          <a:xfrm>
            <a:off x="6482975" y="8605825"/>
            <a:ext cx="213362" cy="382667"/>
          </a:xfrm>
          <a:prstGeom prst="roundRect">
            <a:avLst>
              <a:gd name="adj" fmla="val 50000"/>
            </a:avLst>
          </a:prstGeom>
          <a:solidFill>
            <a:srgbClr val="075FA1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ko-KR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530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9067"/>
            <a:ext cx="6858000" cy="814493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4094"/>
            <a:ext cx="1052736" cy="287290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022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04449"/>
            <a:ext cx="1300572" cy="525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6594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9067"/>
            <a:ext cx="6858000" cy="814493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4094"/>
            <a:ext cx="1052736" cy="287290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0226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3" y="128957"/>
            <a:ext cx="598887" cy="7743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04449"/>
            <a:ext cx="1300572" cy="525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3301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93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108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51B9436-1668-49C4-A866-ED5265606C3F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A466A5EA-6313-47DD-A7C5-A26582CAAE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3489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5776"/>
            <a:ext cx="6858000" cy="6588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1640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6"/>
          <p:cNvSpPr>
            <a:spLocks noChangeShapeType="1"/>
          </p:cNvSpPr>
          <p:nvPr userDrawn="1"/>
        </p:nvSpPr>
        <p:spPr bwMode="auto">
          <a:xfrm>
            <a:off x="2032125" y="3677839"/>
            <a:ext cx="279265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87262" tIns="43630" rIns="87262" bIns="43630" anchor="ctr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sp>
        <p:nvSpPr>
          <p:cNvPr id="8" name="Line 7"/>
          <p:cNvSpPr>
            <a:spLocks noChangeShapeType="1"/>
          </p:cNvSpPr>
          <p:nvPr userDrawn="1"/>
        </p:nvSpPr>
        <p:spPr bwMode="auto">
          <a:xfrm>
            <a:off x="1207845" y="3656673"/>
            <a:ext cx="444341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lIns="34355" tIns="34355" rIns="34355" bIns="34355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44" y="630256"/>
            <a:ext cx="1549146" cy="639581"/>
          </a:xfrm>
          <a:prstGeom prst="rect">
            <a:avLst/>
          </a:prstGeom>
        </p:spPr>
      </p:pic>
      <p:pic>
        <p:nvPicPr>
          <p:cNvPr id="14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541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06835" y="8668997"/>
            <a:ext cx="444334" cy="336000"/>
          </a:xfrm>
        </p:spPr>
        <p:txBody>
          <a:bodyPr/>
          <a:lstStyle>
            <a:lvl1pPr algn="ctr">
              <a:defRPr/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189035" y="732367"/>
            <a:ext cx="6479932" cy="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 lIns="87262" tIns="43630" rIns="87262" bIns="43630"/>
          <a:lstStyle/>
          <a:p>
            <a:pPr latinLnBrk="0">
              <a:lnSpc>
                <a:spcPct val="125000"/>
              </a:lnSpc>
              <a:spcBef>
                <a:spcPct val="70000"/>
              </a:spcBef>
              <a:buFont typeface="Wingdings" pitchFamily="2" charset="2"/>
              <a:buChar char="ü"/>
              <a:defRPr/>
            </a:pPr>
            <a:endParaRPr lang="ko-KR" altLang="en-US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7" y="8703691"/>
            <a:ext cx="747692" cy="308692"/>
          </a:xfrm>
          <a:prstGeom prst="rect">
            <a:avLst/>
          </a:prstGeom>
        </p:spPr>
      </p:pic>
      <p:pic>
        <p:nvPicPr>
          <p:cNvPr id="10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221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8190" y="2279651"/>
            <a:ext cx="5915025" cy="3803651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190" y="6119289"/>
            <a:ext cx="5915025" cy="2000249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43630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8726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0891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74521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1815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6178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0541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49044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0384-B53F-4EC6-9934-46B1EC7C5A89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089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71490" y="2434166"/>
            <a:ext cx="2904758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1756" y="2434166"/>
            <a:ext cx="290476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8E48-BF7D-4F52-9CA3-8F1E42412A18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4926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2587" y="2241553"/>
            <a:ext cx="2901463" cy="109855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05" indent="0">
              <a:buNone/>
              <a:defRPr sz="1900" b="1"/>
            </a:lvl2pPr>
            <a:lvl3pPr marL="872611" indent="0">
              <a:buNone/>
              <a:defRPr sz="1700" b="1"/>
            </a:lvl3pPr>
            <a:lvl4pPr marL="1308914" indent="0">
              <a:buNone/>
              <a:defRPr sz="1700" b="1"/>
            </a:lvl4pPr>
            <a:lvl5pPr marL="1745219" indent="0">
              <a:buNone/>
              <a:defRPr sz="1700" b="1"/>
            </a:lvl5pPr>
            <a:lvl6pPr marL="2181525" indent="0">
              <a:buNone/>
              <a:defRPr sz="1700" b="1"/>
            </a:lvl6pPr>
            <a:lvl7pPr marL="2617831" indent="0">
              <a:buNone/>
              <a:defRPr sz="1700" b="1"/>
            </a:lvl7pPr>
            <a:lvl8pPr marL="3054135" indent="0">
              <a:buNone/>
              <a:defRPr sz="1700" b="1"/>
            </a:lvl8pPr>
            <a:lvl9pPr marL="3490441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2587" y="3340104"/>
            <a:ext cx="290146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71865" y="2241553"/>
            <a:ext cx="2915748" cy="109855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05" indent="0">
              <a:buNone/>
              <a:defRPr sz="1900" b="1"/>
            </a:lvl2pPr>
            <a:lvl3pPr marL="872611" indent="0">
              <a:buNone/>
              <a:defRPr sz="1700" b="1"/>
            </a:lvl3pPr>
            <a:lvl4pPr marL="1308914" indent="0">
              <a:buNone/>
              <a:defRPr sz="1700" b="1"/>
            </a:lvl4pPr>
            <a:lvl5pPr marL="1745219" indent="0">
              <a:buNone/>
              <a:defRPr sz="1700" b="1"/>
            </a:lvl5pPr>
            <a:lvl6pPr marL="2181525" indent="0">
              <a:buNone/>
              <a:defRPr sz="1700" b="1"/>
            </a:lvl6pPr>
            <a:lvl7pPr marL="2617831" indent="0">
              <a:buNone/>
              <a:defRPr sz="1700" b="1"/>
            </a:lvl7pPr>
            <a:lvl8pPr marL="3054135" indent="0">
              <a:buNone/>
              <a:defRPr sz="1700" b="1"/>
            </a:lvl8pPr>
            <a:lvl9pPr marL="3490441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71865" y="3340104"/>
            <a:ext cx="2915748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7D427-05A8-4034-8F9B-55A16E9C7FCA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8801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FC0-FE90-4A4B-9D78-62E2A82D5D3A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9295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F4C1-1B6F-470C-A7CC-A7E774CFB0E8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7427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609600"/>
            <a:ext cx="2211265" cy="21336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15749" y="1316568"/>
            <a:ext cx="3471863" cy="6498168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589" y="2743202"/>
            <a:ext cx="2211265" cy="5082116"/>
          </a:xfrm>
        </p:spPr>
        <p:txBody>
          <a:bodyPr/>
          <a:lstStyle>
            <a:lvl1pPr marL="0" indent="0">
              <a:buNone/>
              <a:defRPr sz="1700"/>
            </a:lvl1pPr>
            <a:lvl2pPr marL="436305" indent="0">
              <a:buNone/>
              <a:defRPr sz="1300"/>
            </a:lvl2pPr>
            <a:lvl3pPr marL="872611" indent="0">
              <a:buNone/>
              <a:defRPr sz="1000"/>
            </a:lvl3pPr>
            <a:lvl4pPr marL="1308914" indent="0">
              <a:buNone/>
              <a:defRPr sz="900"/>
            </a:lvl4pPr>
            <a:lvl5pPr marL="1745219" indent="0">
              <a:buNone/>
              <a:defRPr sz="900"/>
            </a:lvl5pPr>
            <a:lvl6pPr marL="2181525" indent="0">
              <a:buNone/>
              <a:defRPr sz="900"/>
            </a:lvl6pPr>
            <a:lvl7pPr marL="2617831" indent="0">
              <a:buNone/>
              <a:defRPr sz="900"/>
            </a:lvl7pPr>
            <a:lvl8pPr marL="3054135" indent="0">
              <a:buNone/>
              <a:defRPr sz="900"/>
            </a:lvl8pPr>
            <a:lvl9pPr marL="3490441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6687-387A-4FC6-8BC8-6A003CFA7BFB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305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609600"/>
            <a:ext cx="2211265" cy="21336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15749" y="1316568"/>
            <a:ext cx="3471863" cy="6498168"/>
          </a:xfrm>
        </p:spPr>
        <p:txBody>
          <a:bodyPr/>
          <a:lstStyle>
            <a:lvl1pPr marL="0" indent="0">
              <a:buNone/>
              <a:defRPr sz="3100"/>
            </a:lvl1pPr>
            <a:lvl2pPr marL="436305" indent="0">
              <a:buNone/>
              <a:defRPr sz="2700"/>
            </a:lvl2pPr>
            <a:lvl3pPr marL="872611" indent="0">
              <a:buNone/>
              <a:defRPr sz="2300"/>
            </a:lvl3pPr>
            <a:lvl4pPr marL="1308914" indent="0">
              <a:buNone/>
              <a:defRPr sz="1900"/>
            </a:lvl4pPr>
            <a:lvl5pPr marL="1745219" indent="0">
              <a:buNone/>
              <a:defRPr sz="1900"/>
            </a:lvl5pPr>
            <a:lvl6pPr marL="2181525" indent="0">
              <a:buNone/>
              <a:defRPr sz="1900"/>
            </a:lvl6pPr>
            <a:lvl7pPr marL="2617831" indent="0">
              <a:buNone/>
              <a:defRPr sz="1900"/>
            </a:lvl7pPr>
            <a:lvl8pPr marL="3054135" indent="0">
              <a:buNone/>
              <a:defRPr sz="1900"/>
            </a:lvl8pPr>
            <a:lvl9pPr marL="3490441" indent="0">
              <a:buNone/>
              <a:defRPr sz="19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589" y="2743202"/>
            <a:ext cx="2211265" cy="5082116"/>
          </a:xfrm>
        </p:spPr>
        <p:txBody>
          <a:bodyPr/>
          <a:lstStyle>
            <a:lvl1pPr marL="0" indent="0">
              <a:buNone/>
              <a:defRPr sz="1700"/>
            </a:lvl1pPr>
            <a:lvl2pPr marL="436305" indent="0">
              <a:buNone/>
              <a:defRPr sz="1300"/>
            </a:lvl2pPr>
            <a:lvl3pPr marL="872611" indent="0">
              <a:buNone/>
              <a:defRPr sz="1000"/>
            </a:lvl3pPr>
            <a:lvl4pPr marL="1308914" indent="0">
              <a:buNone/>
              <a:defRPr sz="900"/>
            </a:lvl4pPr>
            <a:lvl5pPr marL="1745219" indent="0">
              <a:buNone/>
              <a:defRPr sz="900"/>
            </a:lvl5pPr>
            <a:lvl6pPr marL="2181525" indent="0">
              <a:buNone/>
              <a:defRPr sz="900"/>
            </a:lvl6pPr>
            <a:lvl7pPr marL="2617831" indent="0">
              <a:buNone/>
              <a:defRPr sz="900"/>
            </a:lvl7pPr>
            <a:lvl8pPr marL="3054135" indent="0">
              <a:buNone/>
              <a:defRPr sz="900"/>
            </a:lvl8pPr>
            <a:lvl9pPr marL="3490441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A5-4676-4756-A4F1-68B7640CDD85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9360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18CA4-9DB3-4F60-9CBD-928979B461D1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081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08307" y="486835"/>
            <a:ext cx="1478205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71487" y="486835"/>
            <a:ext cx="4331310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43F1-35E0-4073-BF29-9EF2B740FC24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251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6"/>
          <p:cNvSpPr>
            <a:spLocks noChangeShapeType="1"/>
          </p:cNvSpPr>
          <p:nvPr userDrawn="1"/>
        </p:nvSpPr>
        <p:spPr bwMode="auto">
          <a:xfrm>
            <a:off x="2032125" y="3677839"/>
            <a:ext cx="279265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87262" tIns="43630" rIns="87262" bIns="43630" anchor="ctr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sp>
        <p:nvSpPr>
          <p:cNvPr id="8" name="Line 7"/>
          <p:cNvSpPr>
            <a:spLocks noChangeShapeType="1"/>
          </p:cNvSpPr>
          <p:nvPr userDrawn="1"/>
        </p:nvSpPr>
        <p:spPr bwMode="auto">
          <a:xfrm>
            <a:off x="1207845" y="3656673"/>
            <a:ext cx="444341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lIns="34355" tIns="34355" rIns="34355" bIns="34355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44" y="630256"/>
            <a:ext cx="1549146" cy="639581"/>
          </a:xfrm>
          <a:prstGeom prst="rect">
            <a:avLst/>
          </a:prstGeom>
        </p:spPr>
      </p:pic>
      <p:pic>
        <p:nvPicPr>
          <p:cNvPr id="14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5418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내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06835" y="8668997"/>
            <a:ext cx="444334" cy="336000"/>
          </a:xfrm>
        </p:spPr>
        <p:txBody>
          <a:bodyPr/>
          <a:lstStyle>
            <a:lvl1pPr algn="ctr">
              <a:defRPr/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189035" y="732367"/>
            <a:ext cx="6479932" cy="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 lIns="87262" tIns="43630" rIns="87262" bIns="43630"/>
          <a:lstStyle/>
          <a:p>
            <a:pPr latinLnBrk="0">
              <a:lnSpc>
                <a:spcPct val="125000"/>
              </a:lnSpc>
              <a:spcBef>
                <a:spcPct val="70000"/>
              </a:spcBef>
              <a:buFont typeface="Wingdings" pitchFamily="2" charset="2"/>
              <a:buChar char="ü"/>
              <a:defRPr/>
            </a:pPr>
            <a:endParaRPr lang="ko-KR" altLang="en-US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7" y="8703691"/>
            <a:ext cx="747692" cy="308692"/>
          </a:xfrm>
          <a:prstGeom prst="rect">
            <a:avLst/>
          </a:prstGeom>
        </p:spPr>
      </p:pic>
      <p:pic>
        <p:nvPicPr>
          <p:cNvPr id="10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2212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6"/>
          <p:cNvSpPr>
            <a:spLocks noChangeShapeType="1"/>
          </p:cNvSpPr>
          <p:nvPr userDrawn="1"/>
        </p:nvSpPr>
        <p:spPr bwMode="auto">
          <a:xfrm>
            <a:off x="2032125" y="3677839"/>
            <a:ext cx="279265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87262" tIns="43630" rIns="87262" bIns="43630" anchor="ctr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sp>
        <p:nvSpPr>
          <p:cNvPr id="8" name="Line 7"/>
          <p:cNvSpPr>
            <a:spLocks noChangeShapeType="1"/>
          </p:cNvSpPr>
          <p:nvPr userDrawn="1"/>
        </p:nvSpPr>
        <p:spPr bwMode="auto">
          <a:xfrm>
            <a:off x="1207845" y="3656673"/>
            <a:ext cx="444341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lIns="34355" tIns="34355" rIns="34355" bIns="34355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44" y="630256"/>
            <a:ext cx="1549146" cy="639581"/>
          </a:xfrm>
          <a:prstGeom prst="rect">
            <a:avLst/>
          </a:prstGeom>
        </p:spPr>
      </p:pic>
      <p:pic>
        <p:nvPicPr>
          <p:cNvPr id="14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541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06835" y="8668997"/>
            <a:ext cx="444334" cy="336000"/>
          </a:xfrm>
        </p:spPr>
        <p:txBody>
          <a:bodyPr/>
          <a:lstStyle>
            <a:lvl1pPr algn="ctr">
              <a:defRPr/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189035" y="732367"/>
            <a:ext cx="6479932" cy="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 lIns="87262" tIns="43630" rIns="87262" bIns="43630"/>
          <a:lstStyle/>
          <a:p>
            <a:pPr latinLnBrk="0">
              <a:lnSpc>
                <a:spcPct val="125000"/>
              </a:lnSpc>
              <a:spcBef>
                <a:spcPct val="70000"/>
              </a:spcBef>
              <a:buFont typeface="Wingdings" pitchFamily="2" charset="2"/>
              <a:buChar char="ü"/>
              <a:defRPr/>
            </a:pPr>
            <a:endParaRPr lang="ko-KR" altLang="en-US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7" y="8703691"/>
            <a:ext cx="747692" cy="308692"/>
          </a:xfrm>
          <a:prstGeom prst="rect">
            <a:avLst/>
          </a:prstGeom>
        </p:spPr>
      </p:pic>
      <p:pic>
        <p:nvPicPr>
          <p:cNvPr id="10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2212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8190" y="2279651"/>
            <a:ext cx="5915025" cy="3803651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190" y="6119289"/>
            <a:ext cx="5915025" cy="2000249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43630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8726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0891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74521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1815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6178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0541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49044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EFA4C-D7B7-4B46-A5F4-3BF680A5AC7A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0896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71490" y="2434166"/>
            <a:ext cx="2904758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1756" y="2434166"/>
            <a:ext cx="290476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66D5-0654-409B-8A1C-FDB79ACE8551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4926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2587" y="2241553"/>
            <a:ext cx="2901463" cy="109855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05" indent="0">
              <a:buNone/>
              <a:defRPr sz="1900" b="1"/>
            </a:lvl2pPr>
            <a:lvl3pPr marL="872611" indent="0">
              <a:buNone/>
              <a:defRPr sz="1700" b="1"/>
            </a:lvl3pPr>
            <a:lvl4pPr marL="1308914" indent="0">
              <a:buNone/>
              <a:defRPr sz="1700" b="1"/>
            </a:lvl4pPr>
            <a:lvl5pPr marL="1745219" indent="0">
              <a:buNone/>
              <a:defRPr sz="1700" b="1"/>
            </a:lvl5pPr>
            <a:lvl6pPr marL="2181525" indent="0">
              <a:buNone/>
              <a:defRPr sz="1700" b="1"/>
            </a:lvl6pPr>
            <a:lvl7pPr marL="2617831" indent="0">
              <a:buNone/>
              <a:defRPr sz="1700" b="1"/>
            </a:lvl7pPr>
            <a:lvl8pPr marL="3054135" indent="0">
              <a:buNone/>
              <a:defRPr sz="1700" b="1"/>
            </a:lvl8pPr>
            <a:lvl9pPr marL="3490441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2587" y="3340104"/>
            <a:ext cx="290146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71865" y="2241553"/>
            <a:ext cx="2915748" cy="109855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05" indent="0">
              <a:buNone/>
              <a:defRPr sz="1900" b="1"/>
            </a:lvl2pPr>
            <a:lvl3pPr marL="872611" indent="0">
              <a:buNone/>
              <a:defRPr sz="1700" b="1"/>
            </a:lvl3pPr>
            <a:lvl4pPr marL="1308914" indent="0">
              <a:buNone/>
              <a:defRPr sz="1700" b="1"/>
            </a:lvl4pPr>
            <a:lvl5pPr marL="1745219" indent="0">
              <a:buNone/>
              <a:defRPr sz="1700" b="1"/>
            </a:lvl5pPr>
            <a:lvl6pPr marL="2181525" indent="0">
              <a:buNone/>
              <a:defRPr sz="1700" b="1"/>
            </a:lvl6pPr>
            <a:lvl7pPr marL="2617831" indent="0">
              <a:buNone/>
              <a:defRPr sz="1700" b="1"/>
            </a:lvl7pPr>
            <a:lvl8pPr marL="3054135" indent="0">
              <a:buNone/>
              <a:defRPr sz="1700" b="1"/>
            </a:lvl8pPr>
            <a:lvl9pPr marL="3490441" indent="0">
              <a:buNone/>
              <a:defRPr sz="17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71865" y="3340104"/>
            <a:ext cx="2915748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2292-9000-4DEA-9838-6127CB01A7C9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8801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2EAD-EDE6-424C-8807-AD5A5A69283F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9295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D201-566B-4521-9086-A4C31314361D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7427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609600"/>
            <a:ext cx="2211265" cy="21336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15749" y="1316568"/>
            <a:ext cx="3471863" cy="6498168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589" y="2743202"/>
            <a:ext cx="2211265" cy="5082116"/>
          </a:xfrm>
        </p:spPr>
        <p:txBody>
          <a:bodyPr/>
          <a:lstStyle>
            <a:lvl1pPr marL="0" indent="0">
              <a:buNone/>
              <a:defRPr sz="1700"/>
            </a:lvl1pPr>
            <a:lvl2pPr marL="436305" indent="0">
              <a:buNone/>
              <a:defRPr sz="1300"/>
            </a:lvl2pPr>
            <a:lvl3pPr marL="872611" indent="0">
              <a:buNone/>
              <a:defRPr sz="1000"/>
            </a:lvl3pPr>
            <a:lvl4pPr marL="1308914" indent="0">
              <a:buNone/>
              <a:defRPr sz="900"/>
            </a:lvl4pPr>
            <a:lvl5pPr marL="1745219" indent="0">
              <a:buNone/>
              <a:defRPr sz="900"/>
            </a:lvl5pPr>
            <a:lvl6pPr marL="2181525" indent="0">
              <a:buNone/>
              <a:defRPr sz="900"/>
            </a:lvl6pPr>
            <a:lvl7pPr marL="2617831" indent="0">
              <a:buNone/>
              <a:defRPr sz="900"/>
            </a:lvl7pPr>
            <a:lvl8pPr marL="3054135" indent="0">
              <a:buNone/>
              <a:defRPr sz="900"/>
            </a:lvl8pPr>
            <a:lvl9pPr marL="3490441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BFA5E-BF54-4599-9414-110404B2C8F3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3058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2589" y="609600"/>
            <a:ext cx="2211265" cy="21336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15749" y="1316568"/>
            <a:ext cx="3471863" cy="6498168"/>
          </a:xfrm>
        </p:spPr>
        <p:txBody>
          <a:bodyPr/>
          <a:lstStyle>
            <a:lvl1pPr marL="0" indent="0">
              <a:buNone/>
              <a:defRPr sz="3100"/>
            </a:lvl1pPr>
            <a:lvl2pPr marL="436305" indent="0">
              <a:buNone/>
              <a:defRPr sz="2700"/>
            </a:lvl2pPr>
            <a:lvl3pPr marL="872611" indent="0">
              <a:buNone/>
              <a:defRPr sz="2300"/>
            </a:lvl3pPr>
            <a:lvl4pPr marL="1308914" indent="0">
              <a:buNone/>
              <a:defRPr sz="1900"/>
            </a:lvl4pPr>
            <a:lvl5pPr marL="1745219" indent="0">
              <a:buNone/>
              <a:defRPr sz="1900"/>
            </a:lvl5pPr>
            <a:lvl6pPr marL="2181525" indent="0">
              <a:buNone/>
              <a:defRPr sz="1900"/>
            </a:lvl6pPr>
            <a:lvl7pPr marL="2617831" indent="0">
              <a:buNone/>
              <a:defRPr sz="1900"/>
            </a:lvl7pPr>
            <a:lvl8pPr marL="3054135" indent="0">
              <a:buNone/>
              <a:defRPr sz="1900"/>
            </a:lvl8pPr>
            <a:lvl9pPr marL="3490441" indent="0">
              <a:buNone/>
              <a:defRPr sz="19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2589" y="2743202"/>
            <a:ext cx="2211265" cy="5082116"/>
          </a:xfrm>
        </p:spPr>
        <p:txBody>
          <a:bodyPr/>
          <a:lstStyle>
            <a:lvl1pPr marL="0" indent="0">
              <a:buNone/>
              <a:defRPr sz="1700"/>
            </a:lvl1pPr>
            <a:lvl2pPr marL="436305" indent="0">
              <a:buNone/>
              <a:defRPr sz="1300"/>
            </a:lvl2pPr>
            <a:lvl3pPr marL="872611" indent="0">
              <a:buNone/>
              <a:defRPr sz="1000"/>
            </a:lvl3pPr>
            <a:lvl4pPr marL="1308914" indent="0">
              <a:buNone/>
              <a:defRPr sz="900"/>
            </a:lvl4pPr>
            <a:lvl5pPr marL="1745219" indent="0">
              <a:buNone/>
              <a:defRPr sz="900"/>
            </a:lvl5pPr>
            <a:lvl6pPr marL="2181525" indent="0">
              <a:buNone/>
              <a:defRPr sz="900"/>
            </a:lvl6pPr>
            <a:lvl7pPr marL="2617831" indent="0">
              <a:buNone/>
              <a:defRPr sz="900"/>
            </a:lvl7pPr>
            <a:lvl8pPr marL="3054135" indent="0">
              <a:buNone/>
              <a:defRPr sz="900"/>
            </a:lvl8pPr>
            <a:lvl9pPr marL="3490441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C336-3C8F-4A1B-AFB7-FB5F3C6BD62E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9360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44CB0-38B6-403C-AE72-C1CC55E55B9E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0814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08307" y="486835"/>
            <a:ext cx="1478205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71487" y="486835"/>
            <a:ext cx="4331310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8F07-BDD0-4B63-B876-599F6BEFE2B1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2515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6"/>
          <p:cNvSpPr>
            <a:spLocks noChangeShapeType="1"/>
          </p:cNvSpPr>
          <p:nvPr userDrawn="1"/>
        </p:nvSpPr>
        <p:spPr bwMode="auto">
          <a:xfrm>
            <a:off x="2032125" y="3677839"/>
            <a:ext cx="279265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87262" tIns="43630" rIns="87262" bIns="43630" anchor="ctr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sp>
        <p:nvSpPr>
          <p:cNvPr id="8" name="Line 7"/>
          <p:cNvSpPr>
            <a:spLocks noChangeShapeType="1"/>
          </p:cNvSpPr>
          <p:nvPr userDrawn="1"/>
        </p:nvSpPr>
        <p:spPr bwMode="auto">
          <a:xfrm>
            <a:off x="1207845" y="3656673"/>
            <a:ext cx="444341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lIns="34355" tIns="34355" rIns="34355" bIns="34355"/>
          <a:lstStyle/>
          <a:p>
            <a:pPr latinLnBrk="0">
              <a:lnSpc>
                <a:spcPct val="60000"/>
              </a:lnSpc>
              <a:spcBef>
                <a:spcPct val="70000"/>
              </a:spcBef>
              <a:buFont typeface="Wingdings" pitchFamily="2" charset="2"/>
              <a:buNone/>
              <a:defRPr/>
            </a:pPr>
            <a:endParaRPr lang="ko-KR" altLang="en-US" sz="1000" dirty="0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44" y="630256"/>
            <a:ext cx="1549146" cy="639581"/>
          </a:xfrm>
          <a:prstGeom prst="rect">
            <a:avLst/>
          </a:prstGeom>
        </p:spPr>
      </p:pic>
      <p:pic>
        <p:nvPicPr>
          <p:cNvPr id="14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5418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내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06835" y="8668997"/>
            <a:ext cx="444334" cy="336000"/>
          </a:xfrm>
        </p:spPr>
        <p:txBody>
          <a:bodyPr/>
          <a:lstStyle>
            <a:lvl1pPr algn="ctr">
              <a:defRPr/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189035" y="732367"/>
            <a:ext cx="6479932" cy="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 lIns="87262" tIns="43630" rIns="87262" bIns="43630"/>
          <a:lstStyle/>
          <a:p>
            <a:pPr latinLnBrk="0">
              <a:lnSpc>
                <a:spcPct val="125000"/>
              </a:lnSpc>
              <a:spcBef>
                <a:spcPct val="70000"/>
              </a:spcBef>
              <a:buFont typeface="Wingdings" pitchFamily="2" charset="2"/>
              <a:buChar char="ü"/>
              <a:defRPr/>
            </a:pPr>
            <a:endParaRPr lang="ko-KR" altLang="en-US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7" y="8703691"/>
            <a:ext cx="747692" cy="308692"/>
          </a:xfrm>
          <a:prstGeom prst="rect">
            <a:avLst/>
          </a:prstGeom>
        </p:spPr>
      </p:pic>
      <p:pic>
        <p:nvPicPr>
          <p:cNvPr id="10" name="Picture 23" descr="sq로고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005" y="8668997"/>
            <a:ext cx="622961" cy="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2212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A1494-5DA0-41AF-BD7B-85A3FA95129E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CE5F8-3E69-4C46-9FAE-4AC17A79A4B7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85BE0-6FBC-447E-BA42-3790EDF2B483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A5C8D-2FB0-4407-82DB-38D917D82C30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875D-1D4D-4E23-9B21-5DA0FCFD9CD9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A84-07B3-458E-A72E-B7707C6570EE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99E32-E9A7-4244-883D-9AA7BBAAA95C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BC66-285F-4B56-A753-0E88F24B1063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D862-68A3-49A6-A002-E2E5335C3738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818D7-3B19-4A02-8E72-3E07B353BF0F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76E9B-9841-4B47-863C-4881DC22DBB0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E7EAA-8A27-4120-B519-D2E5AF7A35B6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6857143" cy="914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518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87262" tIns="43630" rIns="87262" bIns="4363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1488" y="2434166"/>
            <a:ext cx="5915025" cy="5801784"/>
          </a:xfrm>
          <a:prstGeom prst="rect">
            <a:avLst/>
          </a:prstGeom>
        </p:spPr>
        <p:txBody>
          <a:bodyPr vert="horz" lIns="87262" tIns="43630" rIns="87262" bIns="4363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D2406-DDCB-4D65-99D8-B6B085E15AB5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271714" y="8475136"/>
            <a:ext cx="2314575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56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hf hdr="0" ftr="0" dt="0"/>
  <p:txStyles>
    <p:titleStyle>
      <a:lvl1pPr algn="l" defTabSz="872611" rtl="0" eaLnBrk="1" latinLnBrk="1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8152" indent="-218152" algn="l" defTabSz="872611" rtl="0" eaLnBrk="1" latinLnBrk="1" hangingPunct="1">
        <a:lnSpc>
          <a:spcPct val="90000"/>
        </a:lnSpc>
        <a:spcBef>
          <a:spcPts val="954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54457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09076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067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6337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678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35983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72289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0859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630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261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8914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219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52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1783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13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9044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87262" tIns="43630" rIns="87262" bIns="4363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1488" y="2434166"/>
            <a:ext cx="5915025" cy="5801784"/>
          </a:xfrm>
          <a:prstGeom prst="rect">
            <a:avLst/>
          </a:prstGeom>
        </p:spPr>
        <p:txBody>
          <a:bodyPr vert="horz" lIns="87262" tIns="43630" rIns="87262" bIns="4363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B2258-B774-47C6-B429-55B7751B6F5B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271714" y="8475136"/>
            <a:ext cx="2314575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4"/>
          </a:xfrm>
          <a:prstGeom prst="rect">
            <a:avLst/>
          </a:prstGeom>
        </p:spPr>
        <p:txBody>
          <a:bodyPr vert="horz" lIns="87262" tIns="43630" rIns="87262" bIns="4363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7ACA8-5501-4CA5-9072-E78AD6C9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56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hf hdr="0" ftr="0" dt="0"/>
  <p:txStyles>
    <p:titleStyle>
      <a:lvl1pPr algn="l" defTabSz="872611" rtl="0" eaLnBrk="1" latinLnBrk="1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8152" indent="-218152" algn="l" defTabSz="872611" rtl="0" eaLnBrk="1" latinLnBrk="1" hangingPunct="1">
        <a:lnSpc>
          <a:spcPct val="90000"/>
        </a:lnSpc>
        <a:spcBef>
          <a:spcPts val="954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54457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09076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067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6337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678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35983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72289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08592" indent="-218152" algn="l" defTabSz="872611" rtl="0" eaLnBrk="1" latinLnBrk="1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630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261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8914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219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52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1783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135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90441" algn="l" defTabSz="872611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8BC9A-F002-495B-8C9C-CE9FDC34975B}" type="datetime1">
              <a:rPr lang="ko-KR" altLang="en-US" smtClean="0"/>
              <a:t>2021-12-16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F30C2-7CA8-47C8-AC3B-E6C6FEFC47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bmp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62.jpe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3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86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4015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그림 3" descr="그림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14" y="-1"/>
            <a:ext cx="3214710" cy="26696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7997" y="2428860"/>
            <a:ext cx="5779146" cy="16250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정치자금회계관리 프로그램</a:t>
            </a:r>
            <a:endParaRPr lang="en-US" altLang="ko-KR" sz="3600" b="1" dirty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사용자 매뉴얼</a:t>
            </a:r>
            <a:endParaRPr lang="ko-KR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" name="Picture 19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6894376"/>
            <a:ext cx="2071702" cy="259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74256" y="4334532"/>
            <a:ext cx="5589992" cy="4616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예비후보자 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후보자  및  그  후원회용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1084" y="785786"/>
            <a:ext cx="147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목  차</a:t>
            </a:r>
          </a:p>
        </p:txBody>
      </p:sp>
      <p:cxnSp>
        <p:nvCxnSpPr>
          <p:cNvPr id="28" name="직선 연결선 27"/>
          <p:cNvCxnSpPr/>
          <p:nvPr/>
        </p:nvCxnSpPr>
        <p:spPr>
          <a:xfrm flipV="1">
            <a:off x="785794" y="1307376"/>
            <a:ext cx="1372076" cy="2289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/>
          <p:cNvGrpSpPr/>
          <p:nvPr/>
        </p:nvGrpSpPr>
        <p:grpSpPr>
          <a:xfrm>
            <a:off x="698557" y="1565482"/>
            <a:ext cx="5500726" cy="6847162"/>
            <a:chOff x="664690" y="1565482"/>
            <a:chExt cx="5500726" cy="6847162"/>
          </a:xfrm>
        </p:grpSpPr>
        <p:grpSp>
          <p:nvGrpSpPr>
            <p:cNvPr id="34" name="그룹 8"/>
            <p:cNvGrpSpPr/>
            <p:nvPr/>
          </p:nvGrpSpPr>
          <p:grpSpPr>
            <a:xfrm>
              <a:off x="908720" y="1979712"/>
              <a:ext cx="5018092" cy="720080"/>
              <a:chOff x="557695" y="2236648"/>
              <a:chExt cx="4733909" cy="720080"/>
            </a:xfrm>
          </p:grpSpPr>
          <p:grpSp>
            <p:nvGrpSpPr>
              <p:cNvPr id="82" name="그룹 7"/>
              <p:cNvGrpSpPr/>
              <p:nvPr/>
            </p:nvGrpSpPr>
            <p:grpSpPr>
              <a:xfrm>
                <a:off x="557695" y="2236648"/>
                <a:ext cx="4619245" cy="404213"/>
                <a:chOff x="557695" y="2236648"/>
                <a:chExt cx="4619245" cy="404213"/>
              </a:xfrm>
            </p:grpSpPr>
            <p:pic>
              <p:nvPicPr>
                <p:cNvPr id="84" name="그림 8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695" y="2380664"/>
                  <a:ext cx="214314" cy="251538"/>
                </a:xfrm>
                <a:prstGeom prst="rect">
                  <a:avLst/>
                </a:prstGeom>
              </p:spPr>
            </p:pic>
            <p:sp>
              <p:nvSpPr>
                <p:cNvPr id="85" name="TextBox 84"/>
                <p:cNvSpPr txBox="1"/>
                <p:nvPr/>
              </p:nvSpPr>
              <p:spPr>
                <a:xfrm>
                  <a:off x="707392" y="2236648"/>
                  <a:ext cx="4469548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ko-KR" sz="1600" b="1" dirty="0">
                      <a:latin typeface="HY견명조" pitchFamily="18" charset="-127"/>
                      <a:ea typeface="HY견명조" pitchFamily="18" charset="-127"/>
                    </a:rPr>
                    <a:t>Ⅰ</a:t>
                  </a:r>
                  <a:r>
                    <a:rPr lang="en-US" altLang="ko-KR" sz="1600" b="1" dirty="0" smtClean="0">
                      <a:latin typeface="HY견명조" pitchFamily="18" charset="-127"/>
                      <a:ea typeface="HY견명조" pitchFamily="18" charset="-127"/>
                    </a:rPr>
                    <a:t>. </a:t>
                  </a:r>
                  <a:r>
                    <a:rPr lang="ko-KR" altLang="en-US" sz="1600" b="1" dirty="0" smtClean="0">
                      <a:latin typeface="HY견명조" pitchFamily="18" charset="-127"/>
                      <a:ea typeface="HY견명조" pitchFamily="18" charset="-127"/>
                    </a:rPr>
                    <a:t>프로그램 설치</a:t>
                  </a:r>
                  <a:endParaRPr lang="ko-KR" altLang="en-US" sz="1600" b="1" dirty="0">
                    <a:latin typeface="HY견명조" pitchFamily="18" charset="-127"/>
                    <a:ea typeface="HY견명조" pitchFamily="18" charset="-127"/>
                  </a:endParaRPr>
                </a:p>
              </p:txBody>
            </p:sp>
          </p:grpSp>
          <p:sp>
            <p:nvSpPr>
              <p:cNvPr id="83" name="TextBox 82"/>
              <p:cNvSpPr txBox="1"/>
              <p:nvPr/>
            </p:nvSpPr>
            <p:spPr>
              <a:xfrm>
                <a:off x="829415" y="2630485"/>
                <a:ext cx="4462189" cy="326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1. 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다운로드 및 </a:t>
                </a:r>
                <a:r>
                  <a:rPr lang="ko-KR" altLang="en-US" sz="1200" b="1" dirty="0" smtClean="0">
                    <a:latin typeface="HY견명조" pitchFamily="18" charset="-127"/>
                    <a:ea typeface="HY견명조" pitchFamily="18" charset="-127"/>
                  </a:rPr>
                  <a:t>설치방법</a:t>
                </a:r>
                <a:endParaRPr lang="ko-KR" altLang="en-US" sz="1200" b="1" dirty="0">
                  <a:latin typeface="HY견명조" pitchFamily="18" charset="-127"/>
                  <a:ea typeface="HY견명조" pitchFamily="18" charset="-127"/>
                </a:endParaRPr>
              </a:p>
            </p:txBody>
          </p:sp>
        </p:grpSp>
        <p:grpSp>
          <p:nvGrpSpPr>
            <p:cNvPr id="35" name="그룹 9"/>
            <p:cNvGrpSpPr/>
            <p:nvPr/>
          </p:nvGrpSpPr>
          <p:grpSpPr>
            <a:xfrm>
              <a:off x="929881" y="2741033"/>
              <a:ext cx="4928011" cy="1011963"/>
              <a:chOff x="505208" y="2218250"/>
              <a:chExt cx="4648167" cy="1011963"/>
            </a:xfrm>
          </p:grpSpPr>
          <p:grpSp>
            <p:nvGrpSpPr>
              <p:cNvPr id="78" name="그룹 10"/>
              <p:cNvGrpSpPr/>
              <p:nvPr/>
            </p:nvGrpSpPr>
            <p:grpSpPr>
              <a:xfrm>
                <a:off x="505208" y="2218250"/>
                <a:ext cx="4648167" cy="404213"/>
                <a:chOff x="505208" y="2218250"/>
                <a:chExt cx="4648167" cy="404213"/>
              </a:xfrm>
            </p:grpSpPr>
            <p:pic>
              <p:nvPicPr>
                <p:cNvPr id="80" name="그림 79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5208" y="2329492"/>
                  <a:ext cx="214314" cy="251538"/>
                </a:xfrm>
                <a:prstGeom prst="rect">
                  <a:avLst/>
                </a:prstGeom>
              </p:spPr>
            </p:pic>
            <p:sp>
              <p:nvSpPr>
                <p:cNvPr id="81" name="TextBox 80"/>
                <p:cNvSpPr txBox="1"/>
                <p:nvPr/>
              </p:nvSpPr>
              <p:spPr>
                <a:xfrm>
                  <a:off x="683827" y="2218250"/>
                  <a:ext cx="4469548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ko-KR" sz="1600" b="1" dirty="0">
                      <a:latin typeface="HY견명조" pitchFamily="18" charset="-127"/>
                      <a:ea typeface="HY견명조" pitchFamily="18" charset="-127"/>
                    </a:rPr>
                    <a:t>Ⅱ. </a:t>
                  </a:r>
                  <a:r>
                    <a:rPr lang="ko-KR" altLang="en-US" sz="1600" b="1" dirty="0">
                      <a:latin typeface="HY견명조" pitchFamily="18" charset="-127"/>
                      <a:ea typeface="HY견명조" pitchFamily="18" charset="-127"/>
                    </a:rPr>
                    <a:t>프로그램 </a:t>
                  </a:r>
                  <a:r>
                    <a:rPr lang="ko-KR" altLang="en-US" sz="1600" b="1" dirty="0" smtClean="0">
                      <a:latin typeface="HY견명조" pitchFamily="18" charset="-127"/>
                      <a:ea typeface="HY견명조" pitchFamily="18" charset="-127"/>
                    </a:rPr>
                    <a:t>사용하기</a:t>
                  </a:r>
                  <a:endParaRPr lang="ko-KR" altLang="en-US" sz="1600" b="1" dirty="0">
                    <a:latin typeface="HY견명조" pitchFamily="18" charset="-127"/>
                    <a:ea typeface="HY견명조" pitchFamily="18" charset="-127"/>
                  </a:endParaRPr>
                </a:p>
              </p:txBody>
            </p:sp>
          </p:grpSp>
          <p:sp>
            <p:nvSpPr>
              <p:cNvPr id="79" name="TextBox 78"/>
              <p:cNvSpPr txBox="1"/>
              <p:nvPr/>
            </p:nvSpPr>
            <p:spPr>
              <a:xfrm>
                <a:off x="683827" y="2583882"/>
                <a:ext cx="44614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  </a:t>
                </a: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1. 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사용기관 </a:t>
                </a:r>
                <a:r>
                  <a:rPr lang="ko-KR" altLang="en-US" sz="1200" b="1" dirty="0" smtClean="0">
                    <a:latin typeface="HY견명조" pitchFamily="18" charset="-127"/>
                    <a:ea typeface="HY견명조" pitchFamily="18" charset="-127"/>
                  </a:rPr>
                  <a:t>등록</a:t>
                </a:r>
                <a:endParaRPr lang="ko-KR" altLang="en-US" sz="1200" b="1" dirty="0">
                  <a:latin typeface="HY견명조" pitchFamily="18" charset="-127"/>
                  <a:ea typeface="HY견명조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  2. 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전체메뉴 및 </a:t>
                </a:r>
                <a:r>
                  <a:rPr lang="ko-KR" altLang="en-US" sz="1200" b="1" dirty="0" smtClean="0">
                    <a:latin typeface="HY견명조" pitchFamily="18" charset="-127"/>
                    <a:ea typeface="HY견명조" pitchFamily="18" charset="-127"/>
                  </a:rPr>
                  <a:t>기능</a:t>
                </a:r>
                <a:endParaRPr lang="ko-KR" altLang="en-US" sz="1200" b="1" dirty="0">
                  <a:latin typeface="HY견명조" pitchFamily="18" charset="-127"/>
                  <a:ea typeface="HY견명조" pitchFamily="18" charset="-127"/>
                </a:endParaRPr>
              </a:p>
            </p:txBody>
          </p:sp>
        </p:grpSp>
        <p:grpSp>
          <p:nvGrpSpPr>
            <p:cNvPr id="36" name="그룹 16"/>
            <p:cNvGrpSpPr/>
            <p:nvPr/>
          </p:nvGrpSpPr>
          <p:grpSpPr>
            <a:xfrm>
              <a:off x="929881" y="3864990"/>
              <a:ext cx="4928011" cy="2102253"/>
              <a:chOff x="505208" y="2218250"/>
              <a:chExt cx="4648167" cy="2102253"/>
            </a:xfrm>
          </p:grpSpPr>
          <p:grpSp>
            <p:nvGrpSpPr>
              <p:cNvPr id="74" name="그룹 17"/>
              <p:cNvGrpSpPr/>
              <p:nvPr/>
            </p:nvGrpSpPr>
            <p:grpSpPr>
              <a:xfrm>
                <a:off x="505208" y="2218250"/>
                <a:ext cx="4648167" cy="404213"/>
                <a:chOff x="505208" y="2218250"/>
                <a:chExt cx="4648167" cy="404213"/>
              </a:xfrm>
            </p:grpSpPr>
            <p:pic>
              <p:nvPicPr>
                <p:cNvPr id="76" name="그림 75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5208" y="2329492"/>
                  <a:ext cx="214314" cy="251538"/>
                </a:xfrm>
                <a:prstGeom prst="rect">
                  <a:avLst/>
                </a:prstGeom>
              </p:spPr>
            </p:pic>
            <p:sp>
              <p:nvSpPr>
                <p:cNvPr id="77" name="TextBox 76"/>
                <p:cNvSpPr txBox="1"/>
                <p:nvPr/>
              </p:nvSpPr>
              <p:spPr>
                <a:xfrm>
                  <a:off x="683827" y="2218250"/>
                  <a:ext cx="4469548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ko-KR" sz="1600" b="1" dirty="0">
                      <a:latin typeface="HY견명조" pitchFamily="18" charset="-127"/>
                      <a:ea typeface="HY견명조" pitchFamily="18" charset="-127"/>
                    </a:rPr>
                    <a:t>Ⅲ. </a:t>
                  </a:r>
                  <a:r>
                    <a:rPr lang="ko-KR" altLang="en-US" sz="1600" b="1" dirty="0">
                      <a:latin typeface="HY견명조" pitchFamily="18" charset="-127"/>
                      <a:ea typeface="HY견명조" pitchFamily="18" charset="-127"/>
                    </a:rPr>
                    <a:t>프로그램을 이용한 </a:t>
                  </a:r>
                  <a:r>
                    <a:rPr lang="ko-KR" altLang="en-US" sz="1600" b="1" dirty="0" smtClean="0">
                      <a:latin typeface="HY견명조" pitchFamily="18" charset="-127"/>
                      <a:ea typeface="HY견명조" pitchFamily="18" charset="-127"/>
                    </a:rPr>
                    <a:t>회계관리</a:t>
                  </a:r>
                  <a:endParaRPr lang="ko-KR" altLang="en-US" sz="1600" b="1" dirty="0">
                    <a:latin typeface="HY견명조" pitchFamily="18" charset="-127"/>
                    <a:ea typeface="HY견명조" pitchFamily="18" charset="-127"/>
                  </a:endParaRPr>
                </a:p>
              </p:txBody>
            </p:sp>
          </p:grpSp>
          <p:sp>
            <p:nvSpPr>
              <p:cNvPr id="75" name="TextBox 74"/>
              <p:cNvSpPr txBox="1"/>
              <p:nvPr/>
            </p:nvSpPr>
            <p:spPr>
              <a:xfrm>
                <a:off x="683827" y="2566177"/>
                <a:ext cx="446145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  </a:t>
                </a: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1. </a:t>
                </a:r>
                <a:r>
                  <a:rPr lang="ko-KR" altLang="en-US" sz="1200" b="1" dirty="0" err="1">
                    <a:latin typeface="HY견명조" pitchFamily="18" charset="-127"/>
                    <a:ea typeface="HY견명조" pitchFamily="18" charset="-127"/>
                  </a:rPr>
                  <a:t>수입지출처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 관리 </a:t>
                </a:r>
                <a:endParaRPr lang="en-US" altLang="ko-KR" sz="1200" b="1" dirty="0" smtClean="0">
                  <a:latin typeface="HY견명조" pitchFamily="18" charset="-127"/>
                  <a:ea typeface="HY견명조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 </a:t>
                </a:r>
                <a:r>
                  <a:rPr lang="en-US" altLang="ko-KR" sz="1200" b="1" dirty="0" smtClean="0">
                    <a:latin typeface="HY견명조" pitchFamily="18" charset="-127"/>
                    <a:ea typeface="HY견명조" pitchFamily="18" charset="-127"/>
                  </a:rPr>
                  <a:t> 2</a:t>
                </a: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. 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수입내역 관리 </a:t>
                </a:r>
                <a:endParaRPr lang="en-US" altLang="ko-KR" sz="1200" b="1" dirty="0" smtClean="0">
                  <a:latin typeface="HY견명조" pitchFamily="18" charset="-127"/>
                  <a:ea typeface="HY견명조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dirty="0" smtClean="0">
                    <a:latin typeface="HY견명조" pitchFamily="18" charset="-127"/>
                    <a:ea typeface="HY견명조" pitchFamily="18" charset="-127"/>
                  </a:rPr>
                  <a:t>  3</a:t>
                </a: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. 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지출내역 관리 </a:t>
                </a:r>
                <a:endParaRPr lang="en-US" altLang="ko-KR" sz="1200" b="1" dirty="0">
                  <a:latin typeface="HY견명조" pitchFamily="18" charset="-127"/>
                  <a:ea typeface="HY견명조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dirty="0" smtClean="0">
                    <a:latin typeface="HY견명조" pitchFamily="18" charset="-127"/>
                    <a:ea typeface="HY견명조" pitchFamily="18" charset="-127"/>
                  </a:rPr>
                  <a:t>  4</a:t>
                </a: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. 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수입지출내역 일괄등록</a:t>
                </a: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 </a:t>
                </a:r>
                <a:endParaRPr lang="en-US" altLang="ko-KR" sz="1200" b="1" dirty="0" smtClean="0">
                  <a:latin typeface="HY견명조" pitchFamily="18" charset="-127"/>
                  <a:ea typeface="HY견명조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 </a:t>
                </a:r>
                <a:r>
                  <a:rPr lang="en-US" altLang="ko-KR" sz="1200" b="1" dirty="0" smtClean="0">
                    <a:latin typeface="HY견명조" pitchFamily="18" charset="-127"/>
                    <a:ea typeface="HY견명조" pitchFamily="18" charset="-127"/>
                  </a:rPr>
                  <a:t> 5</a:t>
                </a: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. 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재산내역 관리 </a:t>
                </a:r>
                <a:endParaRPr lang="en-US" altLang="ko-KR" sz="1200" b="1" dirty="0" smtClean="0">
                  <a:latin typeface="HY견명조" pitchFamily="18" charset="-127"/>
                  <a:ea typeface="HY견명조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dirty="0" smtClean="0">
                    <a:latin typeface="HY견명조" pitchFamily="18" charset="-127"/>
                    <a:ea typeface="HY견명조" pitchFamily="18" charset="-127"/>
                  </a:rPr>
                  <a:t>  6</a:t>
                </a: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. 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보고서 및 </a:t>
                </a:r>
                <a:r>
                  <a:rPr lang="ko-KR" altLang="en-US" sz="1200" b="1" dirty="0" smtClean="0">
                    <a:latin typeface="HY견명조" pitchFamily="18" charset="-127"/>
                    <a:ea typeface="HY견명조" pitchFamily="18" charset="-127"/>
                  </a:rPr>
                  <a:t>수입지출부</a:t>
                </a:r>
                <a:endParaRPr lang="en-US" altLang="ko-KR" sz="1200" b="1" dirty="0">
                  <a:latin typeface="HY견명조" pitchFamily="18" charset="-127"/>
                  <a:ea typeface="HY견명조" pitchFamily="18" charset="-127"/>
                </a:endParaRPr>
              </a:p>
            </p:txBody>
          </p:sp>
        </p:grpSp>
        <p:grpSp>
          <p:nvGrpSpPr>
            <p:cNvPr id="37" name="그룹 28"/>
            <p:cNvGrpSpPr/>
            <p:nvPr/>
          </p:nvGrpSpPr>
          <p:grpSpPr>
            <a:xfrm>
              <a:off x="929881" y="6079568"/>
              <a:ext cx="4928011" cy="1011963"/>
              <a:chOff x="505208" y="2218250"/>
              <a:chExt cx="4648167" cy="1011963"/>
            </a:xfrm>
          </p:grpSpPr>
          <p:grpSp>
            <p:nvGrpSpPr>
              <p:cNvPr id="70" name="그룹 29"/>
              <p:cNvGrpSpPr/>
              <p:nvPr/>
            </p:nvGrpSpPr>
            <p:grpSpPr>
              <a:xfrm>
                <a:off x="505208" y="2218250"/>
                <a:ext cx="4648167" cy="404213"/>
                <a:chOff x="505208" y="2218250"/>
                <a:chExt cx="4648167" cy="404213"/>
              </a:xfrm>
            </p:grpSpPr>
            <p:pic>
              <p:nvPicPr>
                <p:cNvPr id="72" name="그림 71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5208" y="2329492"/>
                  <a:ext cx="214314" cy="251538"/>
                </a:xfrm>
                <a:prstGeom prst="rect">
                  <a:avLst/>
                </a:prstGeom>
              </p:spPr>
            </p:pic>
            <p:sp>
              <p:nvSpPr>
                <p:cNvPr id="73" name="TextBox 72"/>
                <p:cNvSpPr txBox="1"/>
                <p:nvPr/>
              </p:nvSpPr>
              <p:spPr>
                <a:xfrm>
                  <a:off x="683827" y="2218250"/>
                  <a:ext cx="4469548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ko-KR" sz="1600" b="1" dirty="0">
                      <a:latin typeface="HY견명조" pitchFamily="18" charset="-127"/>
                      <a:ea typeface="HY견명조" pitchFamily="18" charset="-127"/>
                    </a:rPr>
                    <a:t>Ⅳ. </a:t>
                  </a:r>
                  <a:r>
                    <a:rPr lang="ko-KR" altLang="en-US" sz="1600" b="1" dirty="0">
                      <a:latin typeface="HY견명조" pitchFamily="18" charset="-127"/>
                      <a:ea typeface="HY견명조" pitchFamily="18" charset="-127"/>
                    </a:rPr>
                    <a:t>프로그램 자료 백업 및 </a:t>
                  </a:r>
                  <a:r>
                    <a:rPr lang="ko-KR" altLang="en-US" sz="1600" b="1" dirty="0" smtClean="0">
                      <a:latin typeface="HY견명조" pitchFamily="18" charset="-127"/>
                      <a:ea typeface="HY견명조" pitchFamily="18" charset="-127"/>
                    </a:rPr>
                    <a:t>복원</a:t>
                  </a:r>
                  <a:endParaRPr lang="ko-KR" altLang="en-US" sz="1600" b="1" dirty="0">
                    <a:latin typeface="HY견명조" pitchFamily="18" charset="-127"/>
                    <a:ea typeface="HY견명조" pitchFamily="18" charset="-127"/>
                  </a:endParaRPr>
                </a:p>
              </p:txBody>
            </p:sp>
          </p:grpSp>
          <p:sp>
            <p:nvSpPr>
              <p:cNvPr id="71" name="TextBox 70"/>
              <p:cNvSpPr txBox="1"/>
              <p:nvPr/>
            </p:nvSpPr>
            <p:spPr>
              <a:xfrm>
                <a:off x="683827" y="2583882"/>
                <a:ext cx="44614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  1. 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자료 백업 방법 </a:t>
                </a:r>
                <a:endParaRPr lang="en-US" altLang="ko-KR" sz="1200" b="1" dirty="0" smtClean="0">
                  <a:latin typeface="HY견명조" pitchFamily="18" charset="-127"/>
                  <a:ea typeface="HY견명조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dirty="0" smtClean="0">
                    <a:latin typeface="HY견명조" pitchFamily="18" charset="-127"/>
                    <a:ea typeface="HY견명조" pitchFamily="18" charset="-127"/>
                  </a:rPr>
                  <a:t>  2</a:t>
                </a:r>
                <a:r>
                  <a:rPr lang="en-US" altLang="ko-KR" sz="1200" b="1" dirty="0">
                    <a:latin typeface="HY견명조" pitchFamily="18" charset="-127"/>
                    <a:ea typeface="HY견명조" pitchFamily="18" charset="-127"/>
                  </a:rPr>
                  <a:t>. </a:t>
                </a:r>
                <a:r>
                  <a:rPr lang="ko-KR" altLang="en-US" sz="1200" b="1" dirty="0">
                    <a:latin typeface="HY견명조" pitchFamily="18" charset="-127"/>
                    <a:ea typeface="HY견명조" pitchFamily="18" charset="-127"/>
                  </a:rPr>
                  <a:t>자료 </a:t>
                </a:r>
                <a:r>
                  <a:rPr lang="ko-KR" altLang="en-US" sz="1200" b="1" dirty="0" smtClean="0">
                    <a:latin typeface="HY견명조" pitchFamily="18" charset="-127"/>
                    <a:ea typeface="HY견명조" pitchFamily="18" charset="-127"/>
                  </a:rPr>
                  <a:t>복원 방법</a:t>
                </a:r>
                <a:endParaRPr lang="ko-KR" altLang="en-US" sz="1200" b="1" dirty="0">
                  <a:latin typeface="HY견명조" pitchFamily="18" charset="-127"/>
                  <a:ea typeface="HY견명조" pitchFamily="18" charset="-127"/>
                </a:endParaRPr>
              </a:p>
            </p:txBody>
          </p:sp>
        </p:grpSp>
        <p:sp>
          <p:nvSpPr>
            <p:cNvPr id="38" name="모서리가 둥근 직사각형 37"/>
            <p:cNvSpPr/>
            <p:nvPr/>
          </p:nvSpPr>
          <p:spPr>
            <a:xfrm>
              <a:off x="664690" y="1565482"/>
              <a:ext cx="5500726" cy="6847162"/>
            </a:xfrm>
            <a:prstGeom prst="roundRect">
              <a:avLst>
                <a:gd name="adj" fmla="val 5585"/>
              </a:avLst>
            </a:prstGeom>
            <a:noFill/>
            <a:ln w="12700"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연결선 39"/>
            <p:cNvCxnSpPr/>
            <p:nvPr/>
          </p:nvCxnSpPr>
          <p:spPr>
            <a:xfrm flipV="1">
              <a:off x="3068960" y="2198325"/>
              <a:ext cx="2448272" cy="5110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직사각형 40"/>
            <p:cNvSpPr/>
            <p:nvPr/>
          </p:nvSpPr>
          <p:spPr>
            <a:xfrm>
              <a:off x="5539283" y="2038261"/>
              <a:ext cx="30168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2</a:t>
              </a:r>
              <a:endParaRPr lang="ko-KR" altLang="en-US" sz="1400" dirty="0"/>
            </a:p>
          </p:txBody>
        </p:sp>
        <p:cxnSp>
          <p:nvCxnSpPr>
            <p:cNvPr id="42" name="직선 연결선 41"/>
            <p:cNvCxnSpPr/>
            <p:nvPr/>
          </p:nvCxnSpPr>
          <p:spPr>
            <a:xfrm flipV="1">
              <a:off x="3068960" y="2555776"/>
              <a:ext cx="2448272" cy="5110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5557954" y="2392015"/>
              <a:ext cx="30168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3</a:t>
              </a:r>
              <a:endParaRPr lang="ko-KR" altLang="en-US" sz="1400" dirty="0"/>
            </a:p>
          </p:txBody>
        </p:sp>
        <p:cxnSp>
          <p:nvCxnSpPr>
            <p:cNvPr id="44" name="직선 연결선 43"/>
            <p:cNvCxnSpPr/>
            <p:nvPr/>
          </p:nvCxnSpPr>
          <p:spPr>
            <a:xfrm flipV="1">
              <a:off x="3356992" y="2978044"/>
              <a:ext cx="2182291" cy="9780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직사각형 44"/>
            <p:cNvSpPr/>
            <p:nvPr/>
          </p:nvSpPr>
          <p:spPr>
            <a:xfrm>
              <a:off x="5557954" y="2843808"/>
              <a:ext cx="30168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6</a:t>
              </a:r>
              <a:endParaRPr lang="ko-KR" altLang="en-US" sz="1400" dirty="0"/>
            </a:p>
          </p:txBody>
        </p:sp>
        <p:cxnSp>
          <p:nvCxnSpPr>
            <p:cNvPr id="46" name="직선 연결선 45"/>
            <p:cNvCxnSpPr/>
            <p:nvPr/>
          </p:nvCxnSpPr>
          <p:spPr>
            <a:xfrm flipV="1">
              <a:off x="3068960" y="3342754"/>
              <a:ext cx="2448272" cy="5110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557954" y="3153326"/>
              <a:ext cx="30168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7</a:t>
              </a:r>
              <a:endParaRPr lang="ko-KR" altLang="en-US" sz="1400" dirty="0"/>
            </a:p>
          </p:txBody>
        </p:sp>
        <p:cxnSp>
          <p:nvCxnSpPr>
            <p:cNvPr id="48" name="직선 연결선 47"/>
            <p:cNvCxnSpPr/>
            <p:nvPr/>
          </p:nvCxnSpPr>
          <p:spPr>
            <a:xfrm flipV="1">
              <a:off x="3140968" y="3630786"/>
              <a:ext cx="2448272" cy="5110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48"/>
            <p:cNvSpPr/>
            <p:nvPr/>
          </p:nvSpPr>
          <p:spPr>
            <a:xfrm>
              <a:off x="5575586" y="3472135"/>
              <a:ext cx="30168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9</a:t>
              </a:r>
              <a:endParaRPr lang="ko-KR" altLang="en-US" sz="1400" dirty="0"/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4271045" y="4139952"/>
              <a:ext cx="1259531" cy="0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/>
            <p:cNvSpPr/>
            <p:nvPr/>
          </p:nvSpPr>
          <p:spPr>
            <a:xfrm>
              <a:off x="5517232" y="3976191"/>
              <a:ext cx="41870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11</a:t>
              </a:r>
              <a:endParaRPr lang="ko-KR" altLang="en-US" sz="1400" dirty="0"/>
            </a:p>
          </p:txBody>
        </p:sp>
        <p:cxnSp>
          <p:nvCxnSpPr>
            <p:cNvPr id="52" name="직선 연결선 51"/>
            <p:cNvCxnSpPr/>
            <p:nvPr/>
          </p:nvCxnSpPr>
          <p:spPr>
            <a:xfrm flipV="1">
              <a:off x="2852936" y="4422874"/>
              <a:ext cx="2664296" cy="5110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V="1">
              <a:off x="2852936" y="4710906"/>
              <a:ext cx="2664296" cy="5110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>
              <a:endCxn id="60" idx="1"/>
            </p:cNvCxnSpPr>
            <p:nvPr/>
          </p:nvCxnSpPr>
          <p:spPr>
            <a:xfrm flipV="1">
              <a:off x="2852936" y="4922168"/>
              <a:ext cx="2664296" cy="14982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>
              <a:endCxn id="62" idx="1"/>
            </p:cNvCxnSpPr>
            <p:nvPr/>
          </p:nvCxnSpPr>
          <p:spPr>
            <a:xfrm>
              <a:off x="2852936" y="5513214"/>
              <a:ext cx="2664296" cy="4763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 flipV="1">
              <a:off x="3079985" y="5786263"/>
              <a:ext cx="2437247" cy="14983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V="1">
              <a:off x="3241854" y="5210199"/>
              <a:ext cx="2275378" cy="14984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직사각형 57"/>
            <p:cNvSpPr/>
            <p:nvPr/>
          </p:nvSpPr>
          <p:spPr>
            <a:xfrm>
              <a:off x="5517232" y="4211960"/>
              <a:ext cx="41870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12</a:t>
              </a:r>
              <a:endParaRPr lang="ko-KR" altLang="en-US" sz="1400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5517232" y="4499992"/>
              <a:ext cx="41870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17</a:t>
              </a:r>
              <a:endParaRPr lang="ko-KR" altLang="en-US" sz="1400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5517232" y="4768279"/>
              <a:ext cx="41870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26</a:t>
              </a:r>
              <a:endParaRPr lang="ko-KR" altLang="en-US" sz="1400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5517232" y="5056311"/>
              <a:ext cx="41870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35</a:t>
              </a:r>
              <a:endParaRPr lang="ko-KR" altLang="en-US" sz="1400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5517232" y="5364088"/>
              <a:ext cx="41870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38</a:t>
              </a:r>
              <a:endParaRPr lang="ko-KR" altLang="en-US" sz="1400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5530576" y="5632375"/>
              <a:ext cx="41870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41</a:t>
              </a:r>
              <a:endParaRPr lang="ko-KR" altLang="en-US" sz="1400" dirty="0"/>
            </a:p>
          </p:txBody>
        </p:sp>
        <p:cxnSp>
          <p:nvCxnSpPr>
            <p:cNvPr id="64" name="직선 연결선 63"/>
            <p:cNvCxnSpPr/>
            <p:nvPr/>
          </p:nvCxnSpPr>
          <p:spPr>
            <a:xfrm flipV="1">
              <a:off x="4199037" y="6316579"/>
              <a:ext cx="1318195" cy="9780"/>
            </a:xfrm>
            <a:prstGeom prst="line">
              <a:avLst/>
            </a:prstGeom>
            <a:ln w="15875">
              <a:solidFill>
                <a:schemeClr val="tx2">
                  <a:lumMod val="60000"/>
                  <a:lumOff val="4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/>
            <p:cNvSpPr/>
            <p:nvPr/>
          </p:nvSpPr>
          <p:spPr>
            <a:xfrm>
              <a:off x="5530576" y="6156176"/>
              <a:ext cx="41870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51</a:t>
              </a:r>
              <a:endParaRPr lang="ko-KR" altLang="en-US" sz="1400" dirty="0"/>
            </a:p>
          </p:txBody>
        </p:sp>
        <p:cxnSp>
          <p:nvCxnSpPr>
            <p:cNvPr id="66" name="직선 연결선 65"/>
            <p:cNvCxnSpPr/>
            <p:nvPr/>
          </p:nvCxnSpPr>
          <p:spPr>
            <a:xfrm flipV="1">
              <a:off x="2780928" y="6660232"/>
              <a:ext cx="2736304" cy="5110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 flipV="1">
              <a:off x="2780928" y="6943154"/>
              <a:ext cx="2736304" cy="5110"/>
            </a:xfrm>
            <a:prstGeom prst="line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직사각형 67"/>
            <p:cNvSpPr/>
            <p:nvPr/>
          </p:nvSpPr>
          <p:spPr>
            <a:xfrm>
              <a:off x="5517232" y="6516216"/>
              <a:ext cx="41870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52</a:t>
              </a:r>
              <a:endParaRPr lang="ko-KR" altLang="en-US" sz="1400" dirty="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5530576" y="6784503"/>
              <a:ext cx="41870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400" b="1" dirty="0" smtClean="0">
                  <a:latin typeface="HY견명조" pitchFamily="18" charset="-127"/>
                  <a:ea typeface="HY견명조" pitchFamily="18" charset="-127"/>
                </a:rPr>
                <a:t>54</a:t>
              </a:r>
              <a:endParaRPr lang="ko-KR" alt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8670" y="2651434"/>
            <a:ext cx="5759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프로그램 사용시 유의사항</a:t>
            </a:r>
          </a:p>
        </p:txBody>
      </p:sp>
      <p:sp>
        <p:nvSpPr>
          <p:cNvPr id="17" name="Rectangle 22"/>
          <p:cNvSpPr>
            <a:spLocks noChangeArrowheads="1"/>
          </p:cNvSpPr>
          <p:nvPr/>
        </p:nvSpPr>
        <p:spPr bwMode="gray">
          <a:xfrm>
            <a:off x="598016" y="3474972"/>
            <a:ext cx="575994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0" lang="ko-KR" altLang="en-US" sz="1200" dirty="0">
                <a:latin typeface="HY견명조" pitchFamily="18" charset="-127"/>
                <a:ea typeface="HY견명조" pitchFamily="18" charset="-127"/>
              </a:rPr>
              <a:t> 본 프로그램은</a:t>
            </a:r>
            <a:r>
              <a:rPr kumimoji="0"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kumimoji="0" lang="ko-KR" altLang="en-US" sz="1200" dirty="0">
                <a:latin typeface="HY견명조" pitchFamily="18" charset="-127"/>
                <a:ea typeface="HY견명조" pitchFamily="18" charset="-127"/>
              </a:rPr>
              <a:t>입력한 자료들이 인터넷을 통해 별도의 서버에 저장되지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않습니다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프로그램 내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종료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버튼을 통한 종료 시 자동백업 되지만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로그아웃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/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로그인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버튼을 통한 종료 시 자동백업 되지 않으므로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자료관리에 유의하시기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바랍니다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kumimoji="0" lang="en-US" altLang="ko-KR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gray">
          <a:xfrm>
            <a:off x="625910" y="4332227"/>
            <a:ext cx="6017800" cy="3139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※ </a:t>
            </a:r>
            <a:r>
              <a:rPr kumimoji="0" lang="ko-KR" altLang="en-US" sz="1200" dirty="0">
                <a:latin typeface="HY견명조" pitchFamily="18" charset="-127"/>
                <a:ea typeface="HY견명조" pitchFamily="18" charset="-127"/>
              </a:rPr>
              <a:t>자세한 백업방법은「</a:t>
            </a:r>
            <a:r>
              <a:rPr kumimoji="0" lang="en-US" altLang="ko-KR" sz="1200" dirty="0">
                <a:latin typeface="HY견명조" pitchFamily="18" charset="-127"/>
                <a:ea typeface="HY견명조" pitchFamily="18" charset="-127"/>
              </a:rPr>
              <a:t>Ⅳ.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프로그램 자료백업 및 복구」를 참고바랍니다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kumimoji="0" lang="en-US" altLang="ko-KR" sz="1200" dirty="0">
              <a:latin typeface="HY견명조" pitchFamily="18" charset="-127"/>
              <a:ea typeface="HY견명조" pitchFamily="18" charset="-127"/>
            </a:endParaRPr>
          </a:p>
        </p:txBody>
      </p:sp>
      <p:cxnSp>
        <p:nvCxnSpPr>
          <p:cNvPr id="19" name="직선 연결선 18"/>
          <p:cNvCxnSpPr>
            <a:cxnSpLocks/>
          </p:cNvCxnSpPr>
          <p:nvPr/>
        </p:nvCxnSpPr>
        <p:spPr>
          <a:xfrm flipV="1">
            <a:off x="1979059" y="2989988"/>
            <a:ext cx="2719161" cy="1694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52430" y="4762520"/>
            <a:ext cx="5857916" cy="100812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3350" h="25400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10800" rIns="36000" bIns="46800" rtlCol="0" anchor="ctr"/>
          <a:lstStyle/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프로그램을 설치하는 경우 「</a:t>
            </a:r>
            <a:r>
              <a:rPr lang="en-US" altLang="ko-KR" sz="12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Ⅰ</a:t>
            </a:r>
            <a:r>
              <a:rPr lang="en-US" altLang="ko-KR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.1.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설치방법</a:t>
            </a:r>
            <a:r>
              <a:rPr lang="en-US" altLang="ko-KR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」으로 이동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l"/>
            </a:pPr>
            <a:r>
              <a:rPr lang="ko-KR" altLang="en-US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기존 프로그램에 새로이 사용자를 추가하려는 경우 「 </a:t>
            </a:r>
            <a:r>
              <a:rPr lang="en-US" altLang="ko-KR" sz="12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Ⅱ.</a:t>
            </a:r>
            <a:r>
              <a:rPr lang="en-US" altLang="ko-KR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사용기관</a:t>
            </a:r>
            <a:r>
              <a:rPr lang="en-US" altLang="ko-KR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등록 」 </a:t>
            </a:r>
            <a:endParaRPr lang="en-US" altLang="ko-KR" sz="12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n-US" altLang="ko-KR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2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으로 이동하여 사용기관 등록</a:t>
            </a:r>
            <a:endParaRPr lang="en-US" altLang="ko-KR" sz="1200" dirty="0">
              <a:solidFill>
                <a:srgbClr val="9900CC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5" descr="eterstertrt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80" y="2857488"/>
            <a:ext cx="567932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785794" y="3500430"/>
            <a:ext cx="5036379" cy="1510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Ⅰ</a:t>
            </a:r>
            <a:r>
              <a:rPr lang="en-US" altLang="ko-KR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회계관리 프로그램</a:t>
            </a:r>
            <a:endParaRPr lang="en-US" altLang="ko-KR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80000"/>
              </a:lnSpc>
            </a:pP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800" b="1" dirty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설   치</a:t>
            </a:r>
          </a:p>
        </p:txBody>
      </p:sp>
      <p:pic>
        <p:nvPicPr>
          <p:cNvPr id="10" name="Picture 2" descr="C:\Users\uers\Desktop\ci59_img7.gif"/>
          <p:cNvPicPr>
            <a:picLocks noChangeAspect="1" noChangeArrowheads="1"/>
          </p:cNvPicPr>
          <p:nvPr/>
        </p:nvPicPr>
        <p:blipFill>
          <a:blip r:embed="rId4" cstate="print"/>
          <a:srcRect b="25069"/>
          <a:stretch>
            <a:fillRect/>
          </a:stretch>
        </p:blipFill>
        <p:spPr bwMode="auto">
          <a:xfrm>
            <a:off x="2214554" y="1928794"/>
            <a:ext cx="2643206" cy="914750"/>
          </a:xfrm>
          <a:prstGeom prst="rect">
            <a:avLst/>
          </a:prstGeom>
          <a:noFill/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2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89" y="6450625"/>
            <a:ext cx="5667197" cy="200980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9"/>
          <a:stretch/>
        </p:blipFill>
        <p:spPr>
          <a:xfrm>
            <a:off x="620688" y="3843401"/>
            <a:ext cx="5697698" cy="2131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0508" y="732643"/>
            <a:ext cx="3478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다운로드 및 설치방법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69173" y="1873006"/>
            <a:ext cx="568456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(1)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중앙선관위 홈페이지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(www.nec.go.kr)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접속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상단의 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자료공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간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클릭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69173" y="3116031"/>
            <a:ext cx="5840060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(2) </a:t>
            </a:r>
            <a:r>
              <a:rPr lang="en-US" altLang="ko-KR" sz="1300" dirty="0" smtClean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자료공간</a:t>
            </a:r>
            <a:r>
              <a:rPr lang="en-US" altLang="ko-KR" sz="1300" dirty="0" smtClean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 화면의 </a:t>
            </a:r>
            <a:r>
              <a:rPr lang="ko-KR" altLang="en-US" sz="1300" dirty="0" err="1" smtClean="0">
                <a:latin typeface="HY견명조" pitchFamily="18" charset="-127"/>
                <a:ea typeface="HY견명조" pitchFamily="18" charset="-127"/>
              </a:rPr>
              <a:t>검색란에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300" dirty="0" smtClean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정치자금회계관리</a:t>
            </a:r>
            <a:r>
              <a:rPr lang="en-US" altLang="ko-KR" sz="1300" dirty="0" smtClean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 검색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후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 [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신규 사용자 </a:t>
            </a:r>
            <a:endParaRPr lang="en-US" altLang="ko-KR" sz="1300" dirty="0" smtClean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300" dirty="0" smtClean="0">
                <a:latin typeface="HY견명조" pitchFamily="18" charset="-127"/>
                <a:ea typeface="HY견명조" pitchFamily="18" charset="-127"/>
              </a:rPr>
              <a:t>     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설치용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] </a:t>
            </a:r>
            <a:r>
              <a:rPr lang="ko-KR" altLang="en-US" sz="1300" dirty="0" smtClean="0">
                <a:latin typeface="HY견명조" pitchFamily="18" charset="-127"/>
                <a:ea typeface="HY견명조" pitchFamily="18" charset="-127"/>
              </a:rPr>
              <a:t>정치자금회계관리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프로그램 게시글 선택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565823" y="1085825"/>
            <a:ext cx="2750751" cy="113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액자 24"/>
          <p:cNvSpPr/>
          <p:nvPr/>
        </p:nvSpPr>
        <p:spPr>
          <a:xfrm>
            <a:off x="544710" y="1333351"/>
            <a:ext cx="152696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다운로드 방법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569173" y="6094773"/>
            <a:ext cx="4499950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(3)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해당 </a:t>
            </a:r>
            <a:r>
              <a:rPr lang="ko-KR" altLang="en-US" sz="1300" dirty="0" err="1">
                <a:latin typeface="HY견명조" pitchFamily="18" charset="-127"/>
                <a:ea typeface="HY견명조" pitchFamily="18" charset="-127"/>
              </a:rPr>
              <a:t>게시글의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 등록일 아래 클립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      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아이콘 클릭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122852" y="7032972"/>
            <a:ext cx="185342" cy="184274"/>
          </a:xfrm>
          <a:prstGeom prst="roundRect">
            <a:avLst>
              <a:gd name="adj" fmla="val 6958"/>
            </a:avLst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4" cstate="print"/>
          <a:srcRect t="5722" r="5712" b="8564"/>
          <a:stretch>
            <a:fillRect/>
          </a:stretch>
        </p:blipFill>
        <p:spPr bwMode="auto">
          <a:xfrm>
            <a:off x="3429000" y="6131285"/>
            <a:ext cx="31433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모서리가 둥근 직사각형 41"/>
          <p:cNvSpPr/>
          <p:nvPr/>
        </p:nvSpPr>
        <p:spPr>
          <a:xfrm>
            <a:off x="4447498" y="3923928"/>
            <a:ext cx="1141742" cy="149228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730795" y="4538092"/>
            <a:ext cx="2756433" cy="168278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5589240" y="3664509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540129" y="4466084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3</a:t>
            </a:r>
            <a:endParaRPr lang="ko-KR" altLang="en-US" sz="1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80" y="2329220"/>
            <a:ext cx="5715040" cy="44258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0" name="타원 19"/>
          <p:cNvSpPr/>
          <p:nvPr/>
        </p:nvSpPr>
        <p:spPr>
          <a:xfrm>
            <a:off x="4401936" y="2505034"/>
            <a:ext cx="816631" cy="253191"/>
          </a:xfrm>
          <a:prstGeom prst="ellipse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16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FFB13F76-6887-44B7-B715-8DA7BC1F1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11" y="1862744"/>
            <a:ext cx="5528578" cy="332992"/>
          </a:xfrm>
          <a:prstGeom prst="rect">
            <a:avLst/>
          </a:prstGeom>
        </p:spPr>
      </p:pic>
      <p:sp>
        <p:nvSpPr>
          <p:cNvPr id="24" name="타원 23"/>
          <p:cNvSpPr/>
          <p:nvPr/>
        </p:nvSpPr>
        <p:spPr>
          <a:xfrm>
            <a:off x="5339308" y="1945804"/>
            <a:ext cx="229680" cy="219962"/>
          </a:xfrm>
          <a:prstGeom prst="ellipse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569173" y="2509540"/>
            <a:ext cx="5830442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(5)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새로 열린 팝업에서 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다른 이름으로 저장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을 클릭하여 바탕화면에 저장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69173" y="3689966"/>
            <a:ext cx="5147563" cy="315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(6) PFund2_Install_ver2.5.1_20200504.ZIP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압축파일 생성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569173" y="4357686"/>
            <a:ext cx="4774064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(7)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압축파일을 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압축풀기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하면 아래와 같은 설치아이콘 생성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69173" y="1147762"/>
            <a:ext cx="5513048" cy="575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(4)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화면 하단에 저장을 위한 작은 화면이 표출되면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저장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(S)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옆의 작은</a:t>
            </a:r>
            <a:endParaRPr lang="en-US" altLang="ko-KR" sz="13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     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삼각형을 클릭</a:t>
            </a:r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4</a:t>
            </a:r>
            <a:endParaRPr lang="ko-KR" altLang="en-US" sz="10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993D94E-2F19-4DC1-951E-E253B12A1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11" y="3134034"/>
            <a:ext cx="5528578" cy="35784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7E9A7CF9-4C15-41E4-A3F4-AD1BA7143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224" y="2988648"/>
            <a:ext cx="1059070" cy="35921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879D6A8B-CBFF-4E26-8B00-773BF17FD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2" y="4753884"/>
            <a:ext cx="846382" cy="118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2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70" y="7364204"/>
            <a:ext cx="857256" cy="928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직사각형 24"/>
          <p:cNvSpPr/>
          <p:nvPr/>
        </p:nvSpPr>
        <p:spPr>
          <a:xfrm>
            <a:off x="678033" y="1571604"/>
            <a:ext cx="3230372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(1)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압축해제 후 생성된 아이콘 더블클릭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678033" y="2214546"/>
            <a:ext cx="4750018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(2)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아래 설치화면에서 계속하여 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&lt;next&gt;, &lt;install&gt;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클릭</a:t>
            </a:r>
          </a:p>
        </p:txBody>
      </p:sp>
      <p:grpSp>
        <p:nvGrpSpPr>
          <p:cNvPr id="40" name="그룹 39"/>
          <p:cNvGrpSpPr/>
          <p:nvPr/>
        </p:nvGrpSpPr>
        <p:grpSpPr>
          <a:xfrm>
            <a:off x="3607621" y="2630240"/>
            <a:ext cx="2409826" cy="1873728"/>
            <a:chOff x="3607621" y="2630240"/>
            <a:chExt cx="2409826" cy="1873728"/>
          </a:xfrm>
        </p:grpSpPr>
        <p:pic>
          <p:nvPicPr>
            <p:cNvPr id="2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07621" y="2630240"/>
              <a:ext cx="2409826" cy="185261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8" name="타원 27"/>
            <p:cNvSpPr/>
            <p:nvPr/>
          </p:nvSpPr>
          <p:spPr>
            <a:xfrm>
              <a:off x="5044180" y="4250472"/>
              <a:ext cx="612414" cy="253496"/>
            </a:xfrm>
            <a:prstGeom prst="ellipse">
              <a:avLst/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928670" y="2635200"/>
            <a:ext cx="2412922" cy="1861940"/>
            <a:chOff x="928670" y="2635200"/>
            <a:chExt cx="2412922" cy="1861940"/>
          </a:xfrm>
        </p:grpSpPr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28670" y="2635200"/>
              <a:ext cx="2412922" cy="186194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9" name="타원 28"/>
            <p:cNvSpPr/>
            <p:nvPr/>
          </p:nvSpPr>
          <p:spPr>
            <a:xfrm>
              <a:off x="2379202" y="4242302"/>
              <a:ext cx="612414" cy="253496"/>
            </a:xfrm>
            <a:prstGeom prst="ellipse">
              <a:avLst/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678033" y="6980478"/>
            <a:ext cx="4009431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(3) </a:t>
            </a: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설치가 완료되면 아래와 같은 실행 아이콘 생성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928670" y="4730526"/>
            <a:ext cx="2414588" cy="1857790"/>
            <a:chOff x="928670" y="4610780"/>
            <a:chExt cx="2414588" cy="185779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28670" y="4610780"/>
              <a:ext cx="2414588" cy="1852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타원 35"/>
            <p:cNvSpPr/>
            <p:nvPr/>
          </p:nvSpPr>
          <p:spPr>
            <a:xfrm>
              <a:off x="2379202" y="6215074"/>
              <a:ext cx="612414" cy="253496"/>
            </a:xfrm>
            <a:prstGeom prst="ellipse">
              <a:avLst/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04534" y="4724404"/>
            <a:ext cx="2422770" cy="187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3" name="타원 42"/>
          <p:cNvSpPr/>
          <p:nvPr/>
        </p:nvSpPr>
        <p:spPr>
          <a:xfrm>
            <a:off x="5080830" y="6345702"/>
            <a:ext cx="612414" cy="253496"/>
          </a:xfrm>
          <a:prstGeom prst="ellipse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액자 19"/>
          <p:cNvSpPr/>
          <p:nvPr/>
        </p:nvSpPr>
        <p:spPr>
          <a:xfrm>
            <a:off x="544710" y="1009625"/>
            <a:ext cx="116977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설치방법</a:t>
            </a:r>
          </a:p>
        </p:txBody>
      </p: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5</a:t>
            </a:r>
            <a:endParaRPr lang="ko-KR" altLang="en-US" sz="1000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81EC1F47-29A6-4A48-9A85-68246572C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02" y="1357239"/>
            <a:ext cx="633710" cy="8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5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5" descr="eterstertr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80" y="2857488"/>
            <a:ext cx="567932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785794" y="3500430"/>
            <a:ext cx="503637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회계관리 프로그램</a:t>
            </a:r>
            <a:endParaRPr lang="en-US" altLang="ko-KR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80000"/>
              </a:lnSpc>
            </a:pP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800" b="1" dirty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사  용  하  기</a:t>
            </a:r>
          </a:p>
        </p:txBody>
      </p:sp>
      <p:pic>
        <p:nvPicPr>
          <p:cNvPr id="10" name="Picture 2" descr="C:\Users\uers\Desktop\ci59_img7.gif"/>
          <p:cNvPicPr>
            <a:picLocks noChangeAspect="1" noChangeArrowheads="1"/>
          </p:cNvPicPr>
          <p:nvPr/>
        </p:nvPicPr>
        <p:blipFill>
          <a:blip r:embed="rId3" cstate="print"/>
          <a:srcRect b="25069"/>
          <a:stretch>
            <a:fillRect/>
          </a:stretch>
        </p:blipFill>
        <p:spPr bwMode="auto">
          <a:xfrm>
            <a:off x="2107397" y="1928794"/>
            <a:ext cx="2643206" cy="914750"/>
          </a:xfrm>
          <a:prstGeom prst="rect">
            <a:avLst/>
          </a:prstGeom>
          <a:noFill/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6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538142" y="1276327"/>
            <a:ext cx="4608954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가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사용기관을 등록하여야만 본 프로그램의 사용이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가능합니다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38142" y="1619233"/>
            <a:ext cx="5891254" cy="29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나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바탕화면의        아이콘을 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더블클릭하면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아래의 화면이 나타납니다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8415" t="4323" r="10679" b="28261"/>
          <a:stretch>
            <a:fillRect/>
          </a:stretch>
        </p:blipFill>
        <p:spPr bwMode="auto">
          <a:xfrm>
            <a:off x="1725374" y="1648350"/>
            <a:ext cx="285751" cy="26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2" name="그룹 31"/>
          <p:cNvGrpSpPr/>
          <p:nvPr/>
        </p:nvGrpSpPr>
        <p:grpSpPr>
          <a:xfrm>
            <a:off x="642918" y="2060381"/>
            <a:ext cx="5500726" cy="2368743"/>
            <a:chOff x="642918" y="2071670"/>
            <a:chExt cx="5500726" cy="2528905"/>
          </a:xfrm>
        </p:grpSpPr>
        <p:grpSp>
          <p:nvGrpSpPr>
            <p:cNvPr id="29" name="그룹 28"/>
            <p:cNvGrpSpPr/>
            <p:nvPr/>
          </p:nvGrpSpPr>
          <p:grpSpPr>
            <a:xfrm>
              <a:off x="642918" y="2071670"/>
              <a:ext cx="5500726" cy="2500330"/>
              <a:chOff x="642918" y="3000364"/>
              <a:chExt cx="5500726" cy="2500330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23748" b="9531"/>
              <a:stretch>
                <a:fillRect/>
              </a:stretch>
            </p:blipFill>
            <p:spPr bwMode="auto">
              <a:xfrm>
                <a:off x="642918" y="3000364"/>
                <a:ext cx="5500726" cy="250033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9283" t="48805" r="9536" b="47355"/>
              <a:stretch>
                <a:fillRect/>
              </a:stretch>
            </p:blipFill>
            <p:spPr bwMode="auto">
              <a:xfrm>
                <a:off x="1130324" y="3759898"/>
                <a:ext cx="4465554" cy="1439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9283" t="48805" r="9536" b="47355"/>
              <a:stretch>
                <a:fillRect/>
              </a:stretch>
            </p:blipFill>
            <p:spPr bwMode="auto">
              <a:xfrm>
                <a:off x="2782863" y="4762566"/>
                <a:ext cx="1308723" cy="120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0" name="모서리가 둥근 직사각형 29"/>
            <p:cNvSpPr/>
            <p:nvPr/>
          </p:nvSpPr>
          <p:spPr>
            <a:xfrm>
              <a:off x="2095500" y="4286248"/>
              <a:ext cx="1033463" cy="314327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550842" y="5307970"/>
            <a:ext cx="5789484" cy="3289483"/>
            <a:chOff x="550842" y="5350127"/>
            <a:chExt cx="5789484" cy="3289483"/>
          </a:xfrm>
        </p:grpSpPr>
        <p:grpSp>
          <p:nvGrpSpPr>
            <p:cNvPr id="53" name="그룹 52"/>
            <p:cNvGrpSpPr/>
            <p:nvPr/>
          </p:nvGrpSpPr>
          <p:grpSpPr>
            <a:xfrm>
              <a:off x="550842" y="5350127"/>
              <a:ext cx="5789484" cy="3289483"/>
              <a:chOff x="550842" y="5350127"/>
              <a:chExt cx="5789484" cy="3289483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550842" y="5542851"/>
                <a:ext cx="5789484" cy="3096759"/>
                <a:chOff x="550842" y="5542851"/>
                <a:chExt cx="5789484" cy="3096759"/>
              </a:xfrm>
            </p:grpSpPr>
            <p:grpSp>
              <p:nvGrpSpPr>
                <p:cNvPr id="41" name="그룹 40"/>
                <p:cNvGrpSpPr/>
                <p:nvPr/>
              </p:nvGrpSpPr>
              <p:grpSpPr>
                <a:xfrm>
                  <a:off x="550842" y="5542851"/>
                  <a:ext cx="5789484" cy="3096759"/>
                  <a:chOff x="550842" y="5542851"/>
                  <a:chExt cx="5789484" cy="3096759"/>
                </a:xfrm>
              </p:grpSpPr>
              <p:pic>
                <p:nvPicPr>
                  <p:cNvPr id="9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 l="1564" t="6124" r="1564"/>
                  <a:stretch>
                    <a:fillRect/>
                  </a:stretch>
                </p:blipFill>
                <p:spPr bwMode="auto">
                  <a:xfrm>
                    <a:off x="550842" y="5542851"/>
                    <a:ext cx="5789484" cy="309675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190500" algn="tl" rotWithShape="0">
                      <a:srgbClr val="000000">
                        <a:alpha val="70000"/>
                      </a:srgbClr>
                    </a:outerShdw>
                  </a:effectLst>
                </p:spPr>
              </p:pic>
              <p:pic>
                <p:nvPicPr>
                  <p:cNvPr id="36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 l="2748" t="27879" r="58426" b="66636"/>
                  <a:stretch>
                    <a:fillRect/>
                  </a:stretch>
                </p:blipFill>
                <p:spPr bwMode="auto">
                  <a:xfrm>
                    <a:off x="617920" y="6000760"/>
                    <a:ext cx="2330606" cy="180921"/>
                  </a:xfrm>
                  <a:prstGeom prst="rect">
                    <a:avLst/>
                  </a:prstGeom>
                  <a:ln>
                    <a:noFill/>
                  </a:ln>
                  <a:effectLst/>
                </p:spPr>
              </p:pic>
            </p:grpSp>
            <p:pic>
              <p:nvPicPr>
                <p:cNvPr id="43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2748" t="27879" r="58426" b="66636"/>
                <a:stretch>
                  <a:fillRect/>
                </a:stretch>
              </p:blipFill>
              <p:spPr bwMode="auto">
                <a:xfrm>
                  <a:off x="3795715" y="7351732"/>
                  <a:ext cx="785818" cy="87293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</p:grpSp>
          <p:sp>
            <p:nvSpPr>
              <p:cNvPr id="49" name="TextBox 48"/>
              <p:cNvSpPr txBox="1"/>
              <p:nvPr/>
            </p:nvSpPr>
            <p:spPr>
              <a:xfrm>
                <a:off x="4308104" y="5828603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②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049187" y="5990353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③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214818" y="6139755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④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5678504" y="6309619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⑤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527558" y="6979549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⑥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608336" y="7757429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⑦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137162" y="8303533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⑧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714884" y="5350127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⑨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000768" y="5350127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⑩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040192" y="5356458"/>
                <a:ext cx="248911" cy="284819"/>
              </a:xfrm>
              <a:prstGeom prst="rect">
                <a:avLst/>
              </a:prstGeom>
              <a:noFill/>
            </p:spPr>
            <p:txBody>
              <a:bodyPr wrap="none" lIns="34352" tIns="34352" rIns="34352" bIns="34352" rtlCol="0" anchor="ctr" anchorCtr="1">
                <a:spAutoFit/>
              </a:bodyPr>
              <a:lstStyle/>
              <a:p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①</a:t>
                </a:r>
              </a:p>
            </p:txBody>
          </p:sp>
        </p:grpSp>
        <p:sp>
          <p:nvSpPr>
            <p:cNvPr id="54" name="모서리가 둥근 직사각형 53"/>
            <p:cNvSpPr/>
            <p:nvPr/>
          </p:nvSpPr>
          <p:spPr>
            <a:xfrm>
              <a:off x="3032122" y="7280294"/>
              <a:ext cx="3071834" cy="928694"/>
            </a:xfrm>
            <a:prstGeom prst="roundRect">
              <a:avLst>
                <a:gd name="adj" fmla="val 8462"/>
              </a:avLst>
            </a:pr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모서리가 둥근 직사각형 54"/>
            <p:cNvSpPr/>
            <p:nvPr/>
          </p:nvSpPr>
          <p:spPr>
            <a:xfrm>
              <a:off x="3759202" y="7708922"/>
              <a:ext cx="1817678" cy="428628"/>
            </a:xfrm>
            <a:prstGeom prst="roundRect">
              <a:avLst>
                <a:gd name="adj" fmla="val 5484"/>
              </a:avLst>
            </a:prstGeom>
            <a:solidFill>
              <a:schemeClr val="bg1"/>
            </a:solidFill>
            <a:ln w="12700">
              <a:solidFill>
                <a:srgbClr val="7030A0"/>
              </a:solidFill>
              <a:prstDash val="sysDash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254" tIns="43626" rIns="87254" bIns="43626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050" dirty="0" err="1">
                  <a:solidFill>
                    <a:schemeClr val="tx1"/>
                  </a:solidFill>
                  <a:latin typeface="+mn-ea"/>
                </a:rPr>
                <a:t>로그인을</a:t>
              </a:r>
              <a:r>
                <a:rPr lang="ko-KR" altLang="en-US" sz="1050" dirty="0">
                  <a:solidFill>
                    <a:schemeClr val="tx1"/>
                  </a:solidFill>
                  <a:latin typeface="+mn-ea"/>
                </a:rPr>
                <a:t> 위해 반드시 기재</a:t>
              </a:r>
              <a:endParaRPr lang="en-US" altLang="ko-KR" sz="1050" dirty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1050" dirty="0">
                  <a:solidFill>
                    <a:schemeClr val="tx1"/>
                  </a:solidFill>
                  <a:latin typeface="+mn-ea"/>
                </a:rPr>
                <a:t>해야 한</a:t>
              </a:r>
              <a:r>
                <a:rPr lang="ko-KR" altLang="en-US" sz="1050" dirty="0" smtClean="0">
                  <a:solidFill>
                    <a:schemeClr val="tx1"/>
                  </a:solidFill>
                  <a:latin typeface="+mn-ea"/>
                </a:rPr>
                <a:t>다</a:t>
              </a:r>
              <a:r>
                <a:rPr lang="en-US" altLang="ko-KR" sz="1050" dirty="0">
                  <a:solidFill>
                    <a:schemeClr val="tx1"/>
                  </a:solidFill>
                  <a:latin typeface="+mn-ea"/>
                </a:rPr>
                <a:t>.</a:t>
              </a: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450508" y="732984"/>
            <a:ext cx="2264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사용기관 등록 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0" name="직선 연결선 59"/>
          <p:cNvCxnSpPr/>
          <p:nvPr/>
        </p:nvCxnSpPr>
        <p:spPr>
          <a:xfrm>
            <a:off x="565823" y="1085825"/>
            <a:ext cx="2142378" cy="262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538142" y="4609571"/>
            <a:ext cx="613121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사용기관등록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을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클릭하여 해당 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예비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)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후보자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,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 후원회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관련사항을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입력합니다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  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신규입력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부터 순서대로 클릭하여 작성하며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저장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후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종료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를 클릭합니다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사용자 인증 화면에 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사용기관명이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표출되면 비밀번호를 입력한 후 로그인 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617919" y="6020762"/>
            <a:ext cx="2414203" cy="2528878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>
            <a:noAutofit/>
          </a:bodyPr>
          <a:lstStyle/>
          <a:p>
            <a:pPr>
              <a:lnSpc>
                <a:spcPct val="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[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필수 기재사항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]</a:t>
            </a:r>
          </a:p>
          <a:p>
            <a:pPr>
              <a:lnSpc>
                <a:spcPct val="50000"/>
              </a:lnSpc>
            </a:pP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②      클릭하여 사용기관 선택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③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예비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후보자 성명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또는 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예비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후보자후원회명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기재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④ 생년월일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또는 사업자번호 기재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⑤ 회계책임자 성명 기재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⑥ 관할위원회명 기재</a:t>
            </a:r>
            <a:endParaRPr lang="en-US" altLang="ko-KR" sz="1100" b="1" u="sng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⑦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ID,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비밀번호 등 입력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spc="-80" dirty="0">
                <a:solidFill>
                  <a:schemeClr val="tx1"/>
                </a:solidFill>
                <a:latin typeface="+mn-ea"/>
              </a:rPr>
              <a:t>⑧ 이전 회계기간 </a:t>
            </a:r>
            <a:r>
              <a:rPr lang="en-US" altLang="ko-KR" sz="1100" spc="-80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100" b="1" u="sng" spc="-80" dirty="0">
                <a:solidFill>
                  <a:schemeClr val="tx1"/>
                </a:solidFill>
                <a:latin typeface="+mn-ea"/>
              </a:rPr>
              <a:t>별도 수정 불요</a:t>
            </a:r>
            <a:endParaRPr lang="en-US" altLang="ko-KR" sz="1100" spc="-8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 당해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회계기간</a:t>
            </a:r>
            <a:r>
              <a:rPr lang="en-US" altLang="ko-KR" sz="8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800" dirty="0">
                <a:solidFill>
                  <a:schemeClr val="tx1"/>
                </a:solidFill>
                <a:latin typeface="+mn-ea"/>
              </a:rPr>
              <a:t>회계보고 대상기간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5984508" y="6426101"/>
            <a:ext cx="357190" cy="31828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3766462" y="6527505"/>
            <a:ext cx="1872208" cy="2880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r>
              <a:rPr lang="ko-KR" altLang="en-US" sz="900" b="1" dirty="0">
                <a:solidFill>
                  <a:schemeClr val="tx1"/>
                </a:solidFill>
                <a:latin typeface="+mn-ea"/>
              </a:rPr>
              <a:t>인터넷에 연결된 컴퓨터의 경우 우편번호 검색 가능</a:t>
            </a:r>
          </a:p>
        </p:txBody>
      </p:sp>
      <p:cxnSp>
        <p:nvCxnSpPr>
          <p:cNvPr id="42" name="직선 화살표 연결선 41"/>
          <p:cNvCxnSpPr/>
          <p:nvPr/>
        </p:nvCxnSpPr>
        <p:spPr>
          <a:xfrm flipH="1">
            <a:off x="5623107" y="6588224"/>
            <a:ext cx="360040" cy="271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슬라이드 번호 개체 틀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7</a:t>
            </a:r>
            <a:endParaRPr lang="ko-KR" altLang="en-US" sz="10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31A3F010-A41D-4D1E-B7D3-92220086DC13}"/>
              </a:ext>
            </a:extLst>
          </p:cNvPr>
          <p:cNvSpPr/>
          <p:nvPr/>
        </p:nvSpPr>
        <p:spPr>
          <a:xfrm>
            <a:off x="5446885" y="6214281"/>
            <a:ext cx="553883" cy="9205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033527F-C292-4FDF-8310-AE468FA6BDF4}"/>
              </a:ext>
            </a:extLst>
          </p:cNvPr>
          <p:cNvSpPr txBox="1"/>
          <p:nvPr/>
        </p:nvSpPr>
        <p:spPr>
          <a:xfrm>
            <a:off x="5373216" y="6156176"/>
            <a:ext cx="6746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>
                <a:latin typeface="Arial Narrow" panose="020B0606020202030204" pitchFamily="34" charset="0"/>
              </a:rPr>
              <a:t>2021-07-12</a:t>
            </a:r>
            <a:endParaRPr lang="ko-KR" altLang="en-US" sz="600" dirty="0">
              <a:latin typeface="Arial Narrow" panose="020B0606020202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04F16CE1-844C-48A7-8D5C-04FEB24F59D1}"/>
              </a:ext>
            </a:extLst>
          </p:cNvPr>
          <p:cNvSpPr/>
          <p:nvPr/>
        </p:nvSpPr>
        <p:spPr>
          <a:xfrm>
            <a:off x="3790952" y="6209518"/>
            <a:ext cx="409097" cy="97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9E6A93DD-815E-40B7-8C10-47D7F5535896}"/>
              </a:ext>
            </a:extLst>
          </p:cNvPr>
          <p:cNvSpPr txBox="1"/>
          <p:nvPr/>
        </p:nvSpPr>
        <p:spPr>
          <a:xfrm>
            <a:off x="3689864" y="6156176"/>
            <a:ext cx="6746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>
                <a:latin typeface="Arial Narrow" panose="020B0606020202030204" pitchFamily="34" charset="0"/>
              </a:rPr>
              <a:t>1975-07-07</a:t>
            </a:r>
            <a:endParaRPr lang="ko-KR" altLang="en-US" sz="600" dirty="0">
              <a:latin typeface="Arial Narrow" panose="020B060602020203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64AC2AAD-A159-4FB3-9064-1C87161EF40F}"/>
              </a:ext>
            </a:extLst>
          </p:cNvPr>
          <p:cNvSpPr/>
          <p:nvPr/>
        </p:nvSpPr>
        <p:spPr>
          <a:xfrm>
            <a:off x="3780751" y="8285191"/>
            <a:ext cx="416447" cy="10391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438D5F69-E9DC-46C6-86EB-77440A26014B}"/>
              </a:ext>
            </a:extLst>
          </p:cNvPr>
          <p:cNvSpPr/>
          <p:nvPr/>
        </p:nvSpPr>
        <p:spPr>
          <a:xfrm>
            <a:off x="4562481" y="8285191"/>
            <a:ext cx="380855" cy="80099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124D58B1-F779-45E4-AF64-526E81C820E0}"/>
              </a:ext>
            </a:extLst>
          </p:cNvPr>
          <p:cNvSpPr/>
          <p:nvPr/>
        </p:nvSpPr>
        <p:spPr>
          <a:xfrm>
            <a:off x="3776670" y="8475695"/>
            <a:ext cx="380855" cy="80099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xmlns="" id="{484193B5-FDFE-44E0-A1D7-E9FCD3CDE6E7}"/>
              </a:ext>
            </a:extLst>
          </p:cNvPr>
          <p:cNvSpPr/>
          <p:nvPr/>
        </p:nvSpPr>
        <p:spPr>
          <a:xfrm>
            <a:off x="4562487" y="8475688"/>
            <a:ext cx="380855" cy="80099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61E39071-E8BF-4C14-B456-D074BC661F4E}"/>
              </a:ext>
            </a:extLst>
          </p:cNvPr>
          <p:cNvSpPr txBox="1"/>
          <p:nvPr/>
        </p:nvSpPr>
        <p:spPr>
          <a:xfrm>
            <a:off x="3696065" y="8238269"/>
            <a:ext cx="6746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>
                <a:latin typeface="Arial Narrow" panose="020B0606020202030204" pitchFamily="34" charset="0"/>
              </a:rPr>
              <a:t>2020-01-01</a:t>
            </a:r>
            <a:endParaRPr lang="ko-KR" altLang="en-US" sz="600" dirty="0">
              <a:latin typeface="Arial Narrow" panose="020B0606020202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D053569D-C29D-4DD1-9820-8D9B1FF58E12}"/>
              </a:ext>
            </a:extLst>
          </p:cNvPr>
          <p:cNvSpPr txBox="1"/>
          <p:nvPr/>
        </p:nvSpPr>
        <p:spPr>
          <a:xfrm>
            <a:off x="4472404" y="8236980"/>
            <a:ext cx="6746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>
                <a:latin typeface="Arial Narrow" panose="020B0606020202030204" pitchFamily="34" charset="0"/>
              </a:rPr>
              <a:t>2020-12-31</a:t>
            </a:r>
            <a:endParaRPr lang="ko-KR" altLang="en-US" sz="600" dirty="0">
              <a:latin typeface="Arial Narrow" panose="020B060602020203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72C8382C-DF02-49A7-8986-3BFB94657C78}"/>
              </a:ext>
            </a:extLst>
          </p:cNvPr>
          <p:cNvSpPr txBox="1"/>
          <p:nvPr/>
        </p:nvSpPr>
        <p:spPr>
          <a:xfrm>
            <a:off x="3702846" y="8423404"/>
            <a:ext cx="6746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>
                <a:latin typeface="Arial Narrow" panose="020B0606020202030204" pitchFamily="34" charset="0"/>
              </a:rPr>
              <a:t>2021-07-12</a:t>
            </a:r>
            <a:endParaRPr lang="ko-KR" altLang="en-US" sz="600" dirty="0">
              <a:latin typeface="Arial Narrow" panose="020B0606020202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B84A0FFB-B539-4057-BB3A-96DE5106FB8B}"/>
              </a:ext>
            </a:extLst>
          </p:cNvPr>
          <p:cNvSpPr txBox="1"/>
          <p:nvPr/>
        </p:nvSpPr>
        <p:spPr>
          <a:xfrm>
            <a:off x="4484937" y="8423541"/>
            <a:ext cx="6746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>
                <a:latin typeface="Arial Narrow" panose="020B0606020202030204" pitchFamily="34" charset="0"/>
              </a:rPr>
              <a:t>2021-12-31</a:t>
            </a:r>
            <a:endParaRPr lang="ko-KR" altLang="en-US" sz="600" dirty="0">
              <a:latin typeface="Arial Narrow" panose="020B060602020203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81D245C4-91E1-40C8-9062-3747EEE5A9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422" y="5544684"/>
            <a:ext cx="552060" cy="15483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965BCB04-BB60-4094-BEFA-67279A08D0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967" y="6347315"/>
            <a:ext cx="680919" cy="151315"/>
          </a:xfrm>
          <a:prstGeom prst="rect">
            <a:avLst/>
          </a:prstGeom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32086" y="6431632"/>
            <a:ext cx="200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1394" y="721757"/>
            <a:ext cx="2467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사용기관 등록 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76242" y="1813385"/>
            <a:ext cx="4961615" cy="29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백업파일만 가지고 있는 경우 프로그램을 다시 설치하여야 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2" name="그룹 31"/>
          <p:cNvGrpSpPr/>
          <p:nvPr/>
        </p:nvGrpSpPr>
        <p:grpSpPr>
          <a:xfrm>
            <a:off x="749195" y="5929322"/>
            <a:ext cx="5454312" cy="2507566"/>
            <a:chOff x="642918" y="2071670"/>
            <a:chExt cx="5500726" cy="2528905"/>
          </a:xfrm>
        </p:grpSpPr>
        <p:grpSp>
          <p:nvGrpSpPr>
            <p:cNvPr id="3" name="그룹 28"/>
            <p:cNvGrpSpPr/>
            <p:nvPr/>
          </p:nvGrpSpPr>
          <p:grpSpPr>
            <a:xfrm>
              <a:off x="642918" y="2071670"/>
              <a:ext cx="5500726" cy="2500330"/>
              <a:chOff x="642918" y="3000364"/>
              <a:chExt cx="5500726" cy="2500330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t="23748" b="9531"/>
              <a:stretch>
                <a:fillRect/>
              </a:stretch>
            </p:blipFill>
            <p:spPr bwMode="auto">
              <a:xfrm>
                <a:off x="642918" y="3000364"/>
                <a:ext cx="5500726" cy="250033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9283" t="48805" r="9536" b="47355"/>
              <a:stretch>
                <a:fillRect/>
              </a:stretch>
            </p:blipFill>
            <p:spPr bwMode="auto">
              <a:xfrm>
                <a:off x="1130324" y="3759898"/>
                <a:ext cx="4465554" cy="1439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9283" t="48805" r="9536" b="47355"/>
              <a:stretch>
                <a:fillRect/>
              </a:stretch>
            </p:blipFill>
            <p:spPr bwMode="auto">
              <a:xfrm>
                <a:off x="2782863" y="4762566"/>
                <a:ext cx="1308723" cy="120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0" name="모서리가 둥근 직사각형 29"/>
            <p:cNvSpPr/>
            <p:nvPr/>
          </p:nvSpPr>
          <p:spPr>
            <a:xfrm>
              <a:off x="2095500" y="4286248"/>
              <a:ext cx="1033463" cy="314327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2" name="직선 연결선 31"/>
          <p:cNvCxnSpPr/>
          <p:nvPr/>
        </p:nvCxnSpPr>
        <p:spPr>
          <a:xfrm>
            <a:off x="565823" y="1085825"/>
            <a:ext cx="2047983" cy="2626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액자 32"/>
          <p:cNvSpPr/>
          <p:nvPr/>
        </p:nvSpPr>
        <p:spPr>
          <a:xfrm>
            <a:off x="544710" y="1333351"/>
            <a:ext cx="3384356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기존의 백업파일이 있는 사용자의 경우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71481" y="2143108"/>
            <a:ext cx="592935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프로그램을 실행하면 아래 그림과 같이 사용자 인증을 하여야 하므로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사용기관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등록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클릭한 후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가상의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인물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·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기관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인적사항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등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임의작성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)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으로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사용기관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등록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]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  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하여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로그인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71480" y="2986075"/>
            <a:ext cx="4204997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Ⅳ.2.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자료복원방법」을 참고하여 자료를 복원합니다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71480" y="3314690"/>
            <a:ext cx="5622052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복구가 완료되면 기존의 사용기관과 사용자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ID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가 표출되며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기존의 비밀번호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입력 후 사용이 가능합니다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76242" y="4587568"/>
            <a:ext cx="592459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프로그램이 설치되어 있는 정당선거사무소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등 컴퓨터에서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 (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예비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)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후보자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후원회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   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  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등 다른 사용기관을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추가로 등록하고자 하는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경우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9" name="액자 38"/>
          <p:cNvSpPr/>
          <p:nvPr/>
        </p:nvSpPr>
        <p:spPr>
          <a:xfrm>
            <a:off x="544710" y="4107534"/>
            <a:ext cx="5670372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사용기관이 등록된 컴퓨터에서 다른 사용기관을 추가하고자 하는 경우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576242" y="5212635"/>
            <a:ext cx="592459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아래의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사용기관 등록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을 클릭한 후 앞페이지를 참고하여 사용기관을 등록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이 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반드시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신규입력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을 먼저 클릭한 후 기재하시기 바랍니다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8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461394" y="721757"/>
            <a:ext cx="3975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전체메뉴 및 </a:t>
            </a: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기능</a:t>
            </a:r>
            <a:r>
              <a:rPr lang="en-US" altLang="ko-KR" sz="1600" b="1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[(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예비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후보자용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0" name="직선 연결선 59"/>
          <p:cNvCxnSpPr>
            <a:cxnSpLocks/>
          </p:cNvCxnSpPr>
          <p:nvPr/>
        </p:nvCxnSpPr>
        <p:spPr>
          <a:xfrm>
            <a:off x="565823" y="1085825"/>
            <a:ext cx="4079519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/>
          <a:srcRect l="629" t="4518" r="81977"/>
          <a:stretch>
            <a:fillRect/>
          </a:stretch>
        </p:blipFill>
        <p:spPr bwMode="auto">
          <a:xfrm>
            <a:off x="748525" y="1757343"/>
            <a:ext cx="1494122" cy="6932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34" name="직선 화살표 연결선 33"/>
          <p:cNvCxnSpPr/>
          <p:nvPr/>
        </p:nvCxnSpPr>
        <p:spPr>
          <a:xfrm>
            <a:off x="2284088" y="2439654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34"/>
          <p:cNvSpPr/>
          <p:nvPr/>
        </p:nvSpPr>
        <p:spPr>
          <a:xfrm>
            <a:off x="3126104" y="2301224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작성중인 자료를 수시로 백업 또는 복구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38142" y="1276327"/>
            <a:ext cx="5697394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전체메뉴는 아래와 같으며 주로 사용하는 메뉴의 기능은 다음과 같습니다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3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126104" y="3757606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등록된 사용기관의 확인 또는 수정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65" name="꺾인 연결선 64"/>
          <p:cNvCxnSpPr/>
          <p:nvPr/>
        </p:nvCxnSpPr>
        <p:spPr>
          <a:xfrm flipV="1">
            <a:off x="2288540" y="3893821"/>
            <a:ext cx="782320" cy="163829"/>
          </a:xfrm>
          <a:prstGeom prst="bentConnector3">
            <a:avLst>
              <a:gd name="adj1" fmla="val 32143"/>
            </a:avLst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>
            <a:off x="2284088" y="4312282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모서리가 둥근 직사각형 77"/>
          <p:cNvSpPr/>
          <p:nvPr/>
        </p:nvSpPr>
        <p:spPr>
          <a:xfrm>
            <a:off x="3126104" y="4173852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수입ㆍ지출처의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신규입력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수정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삭제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3126104" y="4587240"/>
            <a:ext cx="3038476" cy="277634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기존에 보유자료가 있는 경우 일괄등록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80" name="꺾인 연결선 79"/>
          <p:cNvCxnSpPr/>
          <p:nvPr/>
        </p:nvCxnSpPr>
        <p:spPr>
          <a:xfrm>
            <a:off x="2278380" y="4587240"/>
            <a:ext cx="807720" cy="129540"/>
          </a:xfrm>
          <a:prstGeom prst="bentConnector3">
            <a:avLst>
              <a:gd name="adj1" fmla="val 33962"/>
            </a:avLst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모서리가 둥근 직사각형 14"/>
          <p:cNvSpPr/>
          <p:nvPr/>
        </p:nvSpPr>
        <p:spPr>
          <a:xfrm>
            <a:off x="3126104" y="5100638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가장 빈번하게 사용되는 기능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수입ㆍ지출기재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38" name="오른쪽 화살표 37"/>
          <p:cNvSpPr/>
          <p:nvPr/>
        </p:nvSpPr>
        <p:spPr>
          <a:xfrm>
            <a:off x="2285992" y="5113024"/>
            <a:ext cx="801058" cy="260034"/>
          </a:xfrm>
          <a:prstGeom prst="rightArrow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760076" y="4985388"/>
            <a:ext cx="1454478" cy="522926"/>
          </a:xfrm>
          <a:prstGeom prst="roundRect">
            <a:avLst/>
          </a:prstGeom>
          <a:noFill/>
          <a:ln w="254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3126104" y="6978032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회계보고시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필요서류의 출력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오른쪽 화살표 44"/>
          <p:cNvSpPr/>
          <p:nvPr/>
        </p:nvSpPr>
        <p:spPr>
          <a:xfrm>
            <a:off x="2285992" y="6982798"/>
            <a:ext cx="801058" cy="260034"/>
          </a:xfrm>
          <a:prstGeom prst="rightArrow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760076" y="6591300"/>
            <a:ext cx="1454478" cy="1143000"/>
          </a:xfrm>
          <a:prstGeom prst="roundRect">
            <a:avLst>
              <a:gd name="adj" fmla="val 11825"/>
            </a:avLst>
          </a:prstGeom>
          <a:noFill/>
          <a:ln w="254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7" name="직선 화살표 연결선 46"/>
          <p:cNvCxnSpPr/>
          <p:nvPr/>
        </p:nvCxnSpPr>
        <p:spPr>
          <a:xfrm>
            <a:off x="2284088" y="6447802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3126104" y="6309372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예비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후보자 재산의 신규입력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수정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삭제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49" name="직선 화살표 연결선 48"/>
          <p:cNvCxnSpPr/>
          <p:nvPr/>
        </p:nvCxnSpPr>
        <p:spPr>
          <a:xfrm>
            <a:off x="2284088" y="7955620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49"/>
          <p:cNvSpPr/>
          <p:nvPr/>
        </p:nvSpPr>
        <p:spPr>
          <a:xfrm>
            <a:off x="3126104" y="7817190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선거비용 </a:t>
            </a: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보전청구시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해당내역 선택 및 출력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2284088" y="2734932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26"/>
          <p:cNvSpPr/>
          <p:nvPr/>
        </p:nvSpPr>
        <p:spPr>
          <a:xfrm>
            <a:off x="3126104" y="2596502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기존 입력자료 일괄 삭제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복구 불가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/>
              <a:t>9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A2DE2813-0112-4EEB-BE98-4460CADB52AF}"/>
              </a:ext>
            </a:extLst>
          </p:cNvPr>
          <p:cNvSpPr/>
          <p:nvPr/>
        </p:nvSpPr>
        <p:spPr>
          <a:xfrm>
            <a:off x="549717" y="1218452"/>
            <a:ext cx="5697394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dirty="0">
                <a:latin typeface="HY견명조" pitchFamily="18" charset="-127"/>
                <a:ea typeface="HY견명조" pitchFamily="18" charset="-127"/>
              </a:rPr>
              <a:t>전체메뉴는 아래와 같으며 주로 사용하는 메뉴의 기능은 다음과 같습니다</a:t>
            </a:r>
            <a:r>
              <a:rPr lang="en-US" altLang="ko-KR" sz="13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3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740707C-B92B-4069-A37B-14E9AACE27C6}"/>
              </a:ext>
            </a:extLst>
          </p:cNvPr>
          <p:cNvSpPr txBox="1"/>
          <p:nvPr/>
        </p:nvSpPr>
        <p:spPr>
          <a:xfrm>
            <a:off x="463319" y="746832"/>
            <a:ext cx="3975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전체메뉴 및 </a:t>
            </a: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기능</a:t>
            </a:r>
            <a:r>
              <a:rPr lang="en-US" altLang="ko-KR" sz="1600" b="1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후원회용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897" y="1676609"/>
            <a:ext cx="1533524" cy="6944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34" name="직선 화살표 연결선 33"/>
          <p:cNvCxnSpPr/>
          <p:nvPr/>
        </p:nvCxnSpPr>
        <p:spPr>
          <a:xfrm>
            <a:off x="2284088" y="2439654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34"/>
          <p:cNvSpPr/>
          <p:nvPr/>
        </p:nvSpPr>
        <p:spPr>
          <a:xfrm>
            <a:off x="3126104" y="2301224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작성중인 자료를 수시로 백업 또는 복구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126104" y="3757606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등록된 사용기관의 확인 또는 수정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65" name="꺾인 연결선 64"/>
          <p:cNvCxnSpPr/>
          <p:nvPr/>
        </p:nvCxnSpPr>
        <p:spPr>
          <a:xfrm flipV="1">
            <a:off x="2288540" y="3893821"/>
            <a:ext cx="782320" cy="163829"/>
          </a:xfrm>
          <a:prstGeom prst="bentConnector3">
            <a:avLst>
              <a:gd name="adj1" fmla="val 32143"/>
            </a:avLst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>
            <a:off x="2284088" y="4312282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모서리가 둥근 직사각형 77"/>
          <p:cNvSpPr/>
          <p:nvPr/>
        </p:nvSpPr>
        <p:spPr>
          <a:xfrm>
            <a:off x="3126104" y="4173852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수입ㆍ지출처의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신규입력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수정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삭제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3126104" y="4572000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기존에 보유자료가 있는 경우 일괄등록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80" name="꺾인 연결선 79"/>
          <p:cNvCxnSpPr/>
          <p:nvPr/>
        </p:nvCxnSpPr>
        <p:spPr>
          <a:xfrm>
            <a:off x="2278380" y="4587240"/>
            <a:ext cx="807720" cy="129540"/>
          </a:xfrm>
          <a:prstGeom prst="bentConnector3">
            <a:avLst>
              <a:gd name="adj1" fmla="val 33962"/>
            </a:avLst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모서리가 둥근 직사각형 14"/>
          <p:cNvSpPr/>
          <p:nvPr/>
        </p:nvSpPr>
        <p:spPr>
          <a:xfrm>
            <a:off x="3126104" y="5100638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가장 빈번하게 사용되는 기능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수입ㆍ지출기재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38" name="오른쪽 화살표 37"/>
          <p:cNvSpPr/>
          <p:nvPr/>
        </p:nvSpPr>
        <p:spPr>
          <a:xfrm>
            <a:off x="2285992" y="5113024"/>
            <a:ext cx="801058" cy="260034"/>
          </a:xfrm>
          <a:prstGeom prst="rightArrow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760076" y="4985388"/>
            <a:ext cx="1454478" cy="522926"/>
          </a:xfrm>
          <a:prstGeom prst="roundRect">
            <a:avLst/>
          </a:prstGeom>
          <a:noFill/>
          <a:ln w="254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3126104" y="6978032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회계보고시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필요서류의 출력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오른쪽 화살표 44"/>
          <p:cNvSpPr/>
          <p:nvPr/>
        </p:nvSpPr>
        <p:spPr>
          <a:xfrm>
            <a:off x="2285992" y="6982798"/>
            <a:ext cx="801058" cy="260034"/>
          </a:xfrm>
          <a:prstGeom prst="rightArrow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760076" y="6660232"/>
            <a:ext cx="1454478" cy="1156958"/>
          </a:xfrm>
          <a:prstGeom prst="roundRect">
            <a:avLst>
              <a:gd name="adj" fmla="val 11825"/>
            </a:avLst>
          </a:prstGeom>
          <a:noFill/>
          <a:ln w="254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7" name="직선 화살표 연결선 46"/>
          <p:cNvCxnSpPr/>
          <p:nvPr/>
        </p:nvCxnSpPr>
        <p:spPr>
          <a:xfrm>
            <a:off x="2284088" y="6447802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3126104" y="6309372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후원회 재산의 신규입력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수정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삭제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49" name="직선 화살표 연결선 48"/>
          <p:cNvCxnSpPr/>
          <p:nvPr/>
        </p:nvCxnSpPr>
        <p:spPr>
          <a:xfrm>
            <a:off x="2284088" y="7955620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49"/>
          <p:cNvSpPr/>
          <p:nvPr/>
        </p:nvSpPr>
        <p:spPr>
          <a:xfrm>
            <a:off x="3126104" y="7817190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회계보고시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함께 제출할 감사의견서 등 출력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2284088" y="2734932"/>
            <a:ext cx="785818" cy="1588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26"/>
          <p:cNvSpPr/>
          <p:nvPr/>
        </p:nvSpPr>
        <p:spPr>
          <a:xfrm>
            <a:off x="3126104" y="2596502"/>
            <a:ext cx="3038476" cy="266716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기존 입력자료 일괄 삭제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복구 불가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10</a:t>
            </a:r>
            <a:endParaRPr lang="ko-KR" altLang="en-US" sz="1000" dirty="0"/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xmlns="" id="{AE427B47-C93E-4CF8-8D4F-5327182FF21D}"/>
              </a:ext>
            </a:extLst>
          </p:cNvPr>
          <p:cNvCxnSpPr>
            <a:cxnSpLocks/>
          </p:cNvCxnSpPr>
          <p:nvPr/>
        </p:nvCxnSpPr>
        <p:spPr>
          <a:xfrm>
            <a:off x="567748" y="1110900"/>
            <a:ext cx="3509324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5" descr="eterstertr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80" y="2857488"/>
            <a:ext cx="567932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785794" y="3500430"/>
            <a:ext cx="503637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Ⅲ</a:t>
            </a:r>
            <a:r>
              <a:rPr lang="en-US" altLang="ko-KR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프로그램을 이용한</a:t>
            </a:r>
            <a:endParaRPr lang="en-US" altLang="ko-KR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80000"/>
              </a:lnSpc>
            </a:pP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800" b="1" dirty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회  계  관  리</a:t>
            </a:r>
          </a:p>
        </p:txBody>
      </p:sp>
      <p:pic>
        <p:nvPicPr>
          <p:cNvPr id="10" name="Picture 2" descr="C:\Users\uers\Desktop\ci59_img7.gif"/>
          <p:cNvPicPr>
            <a:picLocks noChangeAspect="1" noChangeArrowheads="1"/>
          </p:cNvPicPr>
          <p:nvPr/>
        </p:nvPicPr>
        <p:blipFill>
          <a:blip r:embed="rId3" cstate="print"/>
          <a:srcRect b="25069"/>
          <a:stretch>
            <a:fillRect/>
          </a:stretch>
        </p:blipFill>
        <p:spPr bwMode="auto">
          <a:xfrm>
            <a:off x="2107397" y="1928794"/>
            <a:ext cx="2643206" cy="914750"/>
          </a:xfrm>
          <a:prstGeom prst="rect">
            <a:avLst/>
          </a:prstGeom>
          <a:noFill/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11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>
          <a:xfrm>
            <a:off x="716344" y="2236498"/>
            <a:ext cx="5592976" cy="2047470"/>
          </a:xfrm>
          <a:prstGeom prst="roundRect">
            <a:avLst>
              <a:gd name="adj" fmla="val 9605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이 화면에서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수입ㆍ지출처를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새로 등록하고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수입ㆍ지출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상대방의 이력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  (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주소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전화번호 변경 등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을 관리할 수 있습니다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일종의 주소록 기능과 유사하며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수입ㆍ지출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내역 작성시 필수 기재사항인 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sz="1200" spc="50" dirty="0">
                <a:solidFill>
                  <a:schemeClr val="accent5">
                    <a:lumMod val="75000"/>
                  </a:schemeClr>
                </a:solidFill>
              </a:rPr>
              <a:t>거래상대방을 </a:t>
            </a:r>
            <a:r>
              <a:rPr lang="ko-KR" altLang="en-US" sz="1200" spc="50" dirty="0" err="1">
                <a:solidFill>
                  <a:schemeClr val="accent5">
                    <a:lumMod val="75000"/>
                  </a:schemeClr>
                </a:solidFill>
              </a:rPr>
              <a:t>수입ㆍ지출처로</a:t>
            </a:r>
            <a:r>
              <a:rPr lang="ko-KR" altLang="en-US" sz="1200" spc="50" dirty="0">
                <a:solidFill>
                  <a:schemeClr val="accent5">
                    <a:lumMod val="75000"/>
                  </a:schemeClr>
                </a:solidFill>
              </a:rPr>
              <a:t> 한번만 등록하면 </a:t>
            </a:r>
            <a:r>
              <a:rPr lang="ko-KR" altLang="en-US" sz="1200" spc="50" dirty="0" err="1">
                <a:solidFill>
                  <a:schemeClr val="accent5">
                    <a:lumMod val="75000"/>
                  </a:schemeClr>
                </a:solidFill>
              </a:rPr>
              <a:t>수입ㆍ지출내역</a:t>
            </a:r>
            <a:r>
              <a:rPr lang="ko-KR" altLang="en-US" sz="1200" spc="50" dirty="0">
                <a:solidFill>
                  <a:schemeClr val="accent5">
                    <a:lumMod val="75000"/>
                  </a:schemeClr>
                </a:solidFill>
              </a:rPr>
              <a:t> 작성시        </a:t>
            </a:r>
            <a:endParaRPr lang="en-US" altLang="ko-KR" sz="1200" spc="5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spc="5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sz="1200" spc="50" dirty="0">
                <a:solidFill>
                  <a:schemeClr val="accent5">
                    <a:lumMod val="75000"/>
                  </a:schemeClr>
                </a:solidFill>
              </a:rPr>
              <a:t>간편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하게 불러내어 작성할 수 있습니다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수입ㆍ지출처의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경우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수입내역 및 지출내역 관리 화면에서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수입ㆍ지출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내역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입력시마다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별도로 등록할 수 있습니다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수입ㆍ지출내역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관리 참조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4" name="액자 23"/>
          <p:cNvSpPr/>
          <p:nvPr/>
        </p:nvSpPr>
        <p:spPr>
          <a:xfrm>
            <a:off x="544709" y="1361704"/>
            <a:ext cx="1959951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수입ㆍ지출처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등록</a:t>
            </a:r>
          </a:p>
        </p:txBody>
      </p:sp>
      <p:grpSp>
        <p:nvGrpSpPr>
          <p:cNvPr id="3" name="그룹 15"/>
          <p:cNvGrpSpPr/>
          <p:nvPr/>
        </p:nvGrpSpPr>
        <p:grpSpPr>
          <a:xfrm>
            <a:off x="461659" y="736650"/>
            <a:ext cx="2692740" cy="374205"/>
            <a:chOff x="461659" y="736650"/>
            <a:chExt cx="2692740" cy="374205"/>
          </a:xfrm>
        </p:grpSpPr>
        <p:cxnSp>
          <p:nvCxnSpPr>
            <p:cNvPr id="22" name="직선 연결선 21"/>
            <p:cNvCxnSpPr/>
            <p:nvPr/>
          </p:nvCxnSpPr>
          <p:spPr>
            <a:xfrm flipV="1">
              <a:off x="563318" y="1108362"/>
              <a:ext cx="2082962" cy="2493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61659" y="736650"/>
              <a:ext cx="26927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1. </a:t>
              </a:r>
              <a:r>
                <a:rPr lang="ko-KR" altLang="en-US" sz="1600" b="1" dirty="0" err="1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수입ㆍ지출처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관리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4" name="그룹 31"/>
          <p:cNvGrpSpPr/>
          <p:nvPr/>
        </p:nvGrpSpPr>
        <p:grpSpPr>
          <a:xfrm>
            <a:off x="443979" y="4807440"/>
            <a:ext cx="3575248" cy="2148496"/>
            <a:chOff x="377626" y="1619718"/>
            <a:chExt cx="3575248" cy="2148496"/>
          </a:xfrm>
        </p:grpSpPr>
        <p:sp>
          <p:nvSpPr>
            <p:cNvPr id="27" name="타원 26"/>
            <p:cNvSpPr/>
            <p:nvPr/>
          </p:nvSpPr>
          <p:spPr>
            <a:xfrm>
              <a:off x="742931" y="3514718"/>
              <a:ext cx="612414" cy="253496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2938457" y="2143108"/>
              <a:ext cx="1014417" cy="1152542"/>
            </a:xfrm>
            <a:prstGeom prst="roundRect">
              <a:avLst>
                <a:gd name="adj" fmla="val 11033"/>
              </a:avLst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77626" y="3372308"/>
              <a:ext cx="248911" cy="284819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①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319152" y="1619718"/>
              <a:ext cx="248911" cy="284819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②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75576" y="1871926"/>
            <a:ext cx="1721795" cy="304635"/>
            <a:chOff x="704830" y="3707397"/>
            <a:chExt cx="1721795" cy="304635"/>
          </a:xfrm>
        </p:grpSpPr>
        <p:sp>
          <p:nvSpPr>
            <p:cNvPr id="18" name="직사각형 17"/>
            <p:cNvSpPr/>
            <p:nvPr/>
          </p:nvSpPr>
          <p:spPr>
            <a:xfrm>
              <a:off x="805668" y="3707397"/>
              <a:ext cx="162095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해당화면의 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75576" y="4596791"/>
            <a:ext cx="3671046" cy="332399"/>
            <a:chOff x="704830" y="3707397"/>
            <a:chExt cx="3671046" cy="332399"/>
          </a:xfrm>
        </p:grpSpPr>
        <p:sp>
          <p:nvSpPr>
            <p:cNvPr id="26" name="직사각형 25"/>
            <p:cNvSpPr/>
            <p:nvPr/>
          </p:nvSpPr>
          <p:spPr>
            <a:xfrm>
              <a:off x="805668" y="3707397"/>
              <a:ext cx="3570208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 또는 ②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를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/>
              <a:t>  </a:t>
            </a:r>
            <a:r>
              <a:rPr lang="en-US" altLang="ko-KR" dirty="0" smtClean="0"/>
              <a:t>12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F026910A-98D3-4124-BE4A-EE036F600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60" y="5046937"/>
            <a:ext cx="5645202" cy="266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07607"/>
              </p:ext>
            </p:extLst>
          </p:nvPr>
        </p:nvGraphicFramePr>
        <p:xfrm>
          <a:off x="612966" y="4883203"/>
          <a:ext cx="5602778" cy="1598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616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62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highlight>
                            <a:srgbClr val="FFFFFF"/>
                          </a:highlight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ea"/>
                          <a:ea typeface="+mn-ea"/>
                        </a:rPr>
                        <a:t>신규입력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메뉴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접속시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기본적으로 신규자료 입력 기능 제공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u="none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1" u="none" kern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* </a:t>
                      </a:r>
                      <a:r>
                        <a:rPr kumimoji="1" lang="ko-KR" altLang="en-US" sz="1100" b="1" u="none" kern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기존 내역이 선택되어 있을 때 새로운 자료를 입력하려면 ①</a:t>
                      </a:r>
                      <a:r>
                        <a:rPr kumimoji="1" lang="ko-KR" altLang="en-US" sz="1100" b="1" u="none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신규입력   </a:t>
                      </a:r>
                      <a:endParaRPr kumimoji="1" lang="en-US" altLang="ko-KR" sz="1100" b="1" u="none" kern="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u="none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kumimoji="1" lang="ko-KR" altLang="en-US" sz="1100" b="1" u="none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버튼을 클릭하여 입력</a:t>
                      </a:r>
                      <a:endParaRPr kumimoji="1" lang="en-US" altLang="ko-KR" sz="1100" b="0" u="none" kern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67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내용입력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 err="1">
                          <a:latin typeface="+mn-ea"/>
                          <a:ea typeface="+mn-ea"/>
                        </a:rPr>
                        <a:t>수입ㆍ지출처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기재사항을 차례대로 선택 및 입력한다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19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     장    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수입ㆍ지출처를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저장하면 조회화면과 같이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수입ㆍ지출처로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등록된다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4" name="그룹 22"/>
          <p:cNvGrpSpPr/>
          <p:nvPr/>
        </p:nvGrpSpPr>
        <p:grpSpPr>
          <a:xfrm>
            <a:off x="755514" y="7308300"/>
            <a:ext cx="5514657" cy="1272337"/>
            <a:chOff x="548680" y="4590948"/>
            <a:chExt cx="5760640" cy="1965705"/>
          </a:xfrm>
        </p:grpSpPr>
        <p:pic>
          <p:nvPicPr>
            <p:cNvPr id="27" name="Picture 56" descr="1"/>
            <p:cNvPicPr preferRelativeResize="0"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80" y="4590948"/>
              <a:ext cx="5760640" cy="196570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548680" y="4685696"/>
              <a:ext cx="5544616" cy="1854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ko-KR" altLang="en-US" sz="1200" b="1" dirty="0">
                  <a:latin typeface="+mn-ea"/>
                </a:rPr>
                <a:t>√ 조회 </a:t>
              </a:r>
              <a:r>
                <a:rPr lang="en-US" altLang="ko-KR" sz="1200" b="1" dirty="0">
                  <a:latin typeface="+mn-ea"/>
                </a:rPr>
                <a:t>: </a:t>
              </a:r>
              <a:r>
                <a:rPr lang="ko-KR" altLang="en-US" sz="1200" b="1" dirty="0" err="1">
                  <a:latin typeface="+mn-ea"/>
                </a:rPr>
                <a:t>제목줄</a:t>
              </a:r>
              <a:r>
                <a:rPr lang="ko-KR" altLang="en-US" sz="1200" b="1" dirty="0">
                  <a:latin typeface="+mn-ea"/>
                </a:rPr>
                <a:t> 항목별 클릭을 통해 오름차순</a:t>
              </a:r>
              <a:r>
                <a:rPr lang="en-US" altLang="ko-KR" sz="1200" b="1" dirty="0">
                  <a:latin typeface="+mn-ea"/>
                </a:rPr>
                <a:t>/</a:t>
              </a:r>
              <a:r>
                <a:rPr lang="ko-KR" altLang="en-US" sz="1200" b="1" dirty="0">
                  <a:latin typeface="+mn-ea"/>
                </a:rPr>
                <a:t>내림차순으로 정렬조회 가능 </a:t>
              </a:r>
              <a:endParaRPr lang="en-US" altLang="ko-KR" sz="1200" b="1" dirty="0">
                <a:latin typeface="+mn-ea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en-US" sz="1200" b="1" dirty="0">
                  <a:latin typeface="+mn-ea"/>
                </a:rPr>
                <a:t>√ 삭제 </a:t>
              </a:r>
              <a:r>
                <a:rPr lang="en-US" altLang="ko-KR" sz="1200" b="1" dirty="0">
                  <a:latin typeface="+mn-ea"/>
                </a:rPr>
                <a:t>: </a:t>
              </a:r>
              <a:r>
                <a:rPr lang="ko-KR" altLang="en-US" sz="1200" b="1" dirty="0">
                  <a:latin typeface="+mn-ea"/>
                </a:rPr>
                <a:t>조회화면에서 선택된 </a:t>
              </a:r>
              <a:r>
                <a:rPr lang="ko-KR" altLang="en-US" sz="1200" b="1" dirty="0" err="1">
                  <a:latin typeface="+mn-ea"/>
                </a:rPr>
                <a:t>수입ㆍ지출처</a:t>
              </a:r>
              <a:r>
                <a:rPr lang="ko-KR" altLang="en-US" sz="1200" b="1" dirty="0">
                  <a:latin typeface="+mn-ea"/>
                </a:rPr>
                <a:t> 항목 삭제</a:t>
              </a:r>
              <a:endParaRPr lang="en-US" altLang="ko-KR" sz="1200" b="1" dirty="0">
                <a:latin typeface="+mn-ea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200" b="1" dirty="0">
                  <a:latin typeface="+mn-ea"/>
                </a:rPr>
                <a:t>  </a:t>
              </a:r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* </a:t>
              </a:r>
              <a:r>
                <a:rPr lang="ko-KR" altLang="en-US" sz="1200" b="1" dirty="0">
                  <a:solidFill>
                    <a:srgbClr val="FF0000"/>
                  </a:solidFill>
                  <a:latin typeface="+mn-ea"/>
                </a:rPr>
                <a:t>단</a:t>
              </a:r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, </a:t>
              </a:r>
              <a:r>
                <a:rPr lang="ko-KR" altLang="en-US" sz="1200" b="1" dirty="0">
                  <a:solidFill>
                    <a:srgbClr val="FF0000"/>
                  </a:solidFill>
                  <a:latin typeface="+mn-ea"/>
                </a:rPr>
                <a:t>수입 또는 지출내역이 등록되어 있는 </a:t>
              </a:r>
              <a:r>
                <a:rPr lang="ko-KR" altLang="en-US" sz="1200" b="1" dirty="0" err="1">
                  <a:solidFill>
                    <a:srgbClr val="FF0000"/>
                  </a:solidFill>
                  <a:latin typeface="+mn-ea"/>
                </a:rPr>
                <a:t>수입ㆍ지출처는</a:t>
              </a:r>
              <a:r>
                <a:rPr lang="ko-KR" altLang="en-US" sz="1200" b="1" dirty="0">
                  <a:solidFill>
                    <a:srgbClr val="FF0000"/>
                  </a:solidFill>
                  <a:latin typeface="+mn-ea"/>
                </a:rPr>
                <a:t> 삭제 불가</a:t>
              </a:r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 </a:t>
              </a:r>
              <a:r>
                <a:rPr lang="en-US" altLang="ko-KR" sz="1200" b="1" dirty="0">
                  <a:latin typeface="+mn-ea"/>
                </a:rPr>
                <a:t>  </a:t>
              </a:r>
            </a:p>
            <a:p>
              <a:pPr algn="just">
                <a:lnSpc>
                  <a:spcPct val="120000"/>
                </a:lnSpc>
              </a:pPr>
              <a:r>
                <a:rPr lang="ko-KR" altLang="en-US" sz="1200" b="1" dirty="0">
                  <a:latin typeface="+mn-ea"/>
                </a:rPr>
                <a:t>√ 엑셀 </a:t>
              </a:r>
              <a:r>
                <a:rPr lang="en-US" altLang="ko-KR" sz="1200" b="1" dirty="0">
                  <a:latin typeface="+mn-ea"/>
                </a:rPr>
                <a:t>:  </a:t>
              </a:r>
              <a:r>
                <a:rPr lang="ko-KR" altLang="en-US" sz="1200" b="1" dirty="0" err="1">
                  <a:latin typeface="+mn-ea"/>
                </a:rPr>
                <a:t>수입ㆍ지출처</a:t>
              </a:r>
              <a:r>
                <a:rPr lang="ko-KR" altLang="en-US" sz="1200" b="1" dirty="0">
                  <a:latin typeface="+mn-ea"/>
                </a:rPr>
                <a:t> 내역을 엑셀 파일로 다운로드 가능</a:t>
              </a:r>
              <a:endParaRPr lang="en-US" altLang="ko-KR" sz="1200" b="1" dirty="0">
                <a:latin typeface="+mn-ea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en-US" sz="1200" b="1" dirty="0">
                  <a:latin typeface="+mn-ea"/>
                </a:rPr>
                <a:t>√ 종료 </a:t>
              </a:r>
              <a:r>
                <a:rPr lang="en-US" altLang="ko-KR" sz="1200" b="1" dirty="0">
                  <a:latin typeface="+mn-ea"/>
                </a:rPr>
                <a:t>:  </a:t>
              </a:r>
              <a:r>
                <a:rPr lang="ko-KR" altLang="en-US" sz="1200" b="1" dirty="0">
                  <a:latin typeface="+mn-ea"/>
                </a:rPr>
                <a:t>최초의 메인 화면으로 </a:t>
              </a:r>
              <a:r>
                <a:rPr lang="ko-KR" altLang="en-US" sz="1200" b="1" dirty="0" smtClean="0">
                  <a:latin typeface="+mn-ea"/>
                </a:rPr>
                <a:t>전환</a:t>
              </a:r>
              <a:endParaRPr lang="en-US" altLang="ko-KR" sz="1200" b="1" dirty="0">
                <a:latin typeface="+mn-ea"/>
              </a:endParaRPr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/>
          <a:srcRect l="1985" t="3438" b="28481"/>
          <a:stretch>
            <a:fillRect/>
          </a:stretch>
        </p:blipFill>
        <p:spPr bwMode="auto">
          <a:xfrm>
            <a:off x="685800" y="1212140"/>
            <a:ext cx="5644580" cy="2924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" name="TextBox 29"/>
          <p:cNvSpPr txBox="1"/>
          <p:nvPr/>
        </p:nvSpPr>
        <p:spPr>
          <a:xfrm>
            <a:off x="4000504" y="1035026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97743" y="1917854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77992" y="1033796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638550" y="1436661"/>
            <a:ext cx="2719408" cy="1342329"/>
          </a:xfrm>
          <a:prstGeom prst="roundRect">
            <a:avLst>
              <a:gd name="adj" fmla="val 1103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4543434" y="2374978"/>
            <a:ext cx="357190" cy="31828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화살표 연결선 34"/>
          <p:cNvCxnSpPr>
            <a:stCxn id="34" idx="1"/>
          </p:cNvCxnSpPr>
          <p:nvPr/>
        </p:nvCxnSpPr>
        <p:spPr>
          <a:xfrm rot="10800000" flipV="1">
            <a:off x="3071810" y="2534121"/>
            <a:ext cx="1471624" cy="459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07806" y="3041157"/>
            <a:ext cx="2864094" cy="407929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050" b="1" dirty="0">
                <a:solidFill>
                  <a:srgbClr val="C00000"/>
                </a:solidFill>
                <a:latin typeface="+mn-ea"/>
              </a:rPr>
              <a:t>인터넷에 연결된 컴퓨터의 경우 해당 아이콘을 클릭하여 쉽게 우편번호 검색 가능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675576" y="4505492"/>
            <a:ext cx="1875683" cy="332399"/>
            <a:chOff x="704830" y="3707397"/>
            <a:chExt cx="1875683" cy="332399"/>
          </a:xfrm>
        </p:grpSpPr>
        <p:sp>
          <p:nvSpPr>
            <p:cNvPr id="24" name="직사각형 23"/>
            <p:cNvSpPr/>
            <p:nvPr/>
          </p:nvSpPr>
          <p:spPr>
            <a:xfrm>
              <a:off x="805668" y="3707397"/>
              <a:ext cx="1774845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수입ㆍ지출처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등록순서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5576" y="804325"/>
            <a:ext cx="1875683" cy="332399"/>
            <a:chOff x="704830" y="3707397"/>
            <a:chExt cx="1875683" cy="332399"/>
          </a:xfrm>
        </p:grpSpPr>
        <p:sp>
          <p:nvSpPr>
            <p:cNvPr id="39" name="직사각형 38"/>
            <p:cNvSpPr/>
            <p:nvPr/>
          </p:nvSpPr>
          <p:spPr>
            <a:xfrm>
              <a:off x="805668" y="3707397"/>
              <a:ext cx="1774845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수입ㆍ지출처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등록화면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0" name="타원 39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675576" y="6929454"/>
            <a:ext cx="952353" cy="304635"/>
            <a:chOff x="704830" y="3707397"/>
            <a:chExt cx="952353" cy="304635"/>
          </a:xfrm>
        </p:grpSpPr>
        <p:sp>
          <p:nvSpPr>
            <p:cNvPr id="49" name="직사각형 48"/>
            <p:cNvSpPr/>
            <p:nvPr/>
          </p:nvSpPr>
          <p:spPr>
            <a:xfrm>
              <a:off x="805668" y="3707397"/>
              <a:ext cx="85151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기타 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50" name="타원 49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5610439" y="974382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857760" y="974382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00768" y="974382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42" name="슬라이드 번호 개체 틀 41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13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3834984" y="1278566"/>
            <a:ext cx="2464108" cy="2398552"/>
            <a:chOff x="3834984" y="1278566"/>
            <a:chExt cx="2464108" cy="2398552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xmlns="" id="{F86AF22E-FEC4-4F74-9BFF-84AB9165F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4984" y="1278566"/>
              <a:ext cx="497048" cy="143217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xmlns="" id="{994B0E9B-4547-4CF8-A687-16CCFBAF5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9199" y="3469329"/>
              <a:ext cx="1069893" cy="207789"/>
            </a:xfrm>
            <a:prstGeom prst="rect">
              <a:avLst/>
            </a:prstGeom>
          </p:spPr>
        </p:pic>
      </p:grpSp>
      <p:sp>
        <p:nvSpPr>
          <p:cNvPr id="43" name="직사각형 42"/>
          <p:cNvSpPr/>
          <p:nvPr/>
        </p:nvSpPr>
        <p:spPr>
          <a:xfrm>
            <a:off x="586780" y="1324020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810529" y="1483276"/>
            <a:ext cx="2835641" cy="180889"/>
          </a:xfrm>
          <a:prstGeom prst="roundRect">
            <a:avLst>
              <a:gd name="adj" fmla="val 6404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그룹 60"/>
          <p:cNvGrpSpPr/>
          <p:nvPr/>
        </p:nvGrpSpPr>
        <p:grpSpPr>
          <a:xfrm>
            <a:off x="636266" y="2800488"/>
            <a:ext cx="5644580" cy="2615181"/>
            <a:chOff x="664740" y="2799956"/>
            <a:chExt cx="5644580" cy="2615181"/>
          </a:xfrm>
        </p:grpSpPr>
        <p:grpSp>
          <p:nvGrpSpPr>
            <p:cNvPr id="62" name="그룹 61"/>
            <p:cNvGrpSpPr/>
            <p:nvPr/>
          </p:nvGrpSpPr>
          <p:grpSpPr>
            <a:xfrm>
              <a:off x="664740" y="2799956"/>
              <a:ext cx="5644580" cy="2615181"/>
              <a:chOff x="685800" y="1212140"/>
              <a:chExt cx="5644580" cy="2924173"/>
            </a:xfrm>
          </p:grpSpPr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985" t="3438" b="28481"/>
              <a:stretch>
                <a:fillRect/>
              </a:stretch>
            </p:blipFill>
            <p:spPr bwMode="auto">
              <a:xfrm>
                <a:off x="685800" y="1212140"/>
                <a:ext cx="5644580" cy="2924173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6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7622" y="1278000"/>
                <a:ext cx="522367" cy="153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8708" y="3448800"/>
                <a:ext cx="1090612" cy="20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7986" y="3051125"/>
              <a:ext cx="2637187" cy="2315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" name="Picture 56" descr="1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93" y="7157102"/>
            <a:ext cx="5414981" cy="13668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6" descr="1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93" y="5852170"/>
            <a:ext cx="5414981" cy="8647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액자 25"/>
          <p:cNvSpPr/>
          <p:nvPr/>
        </p:nvSpPr>
        <p:spPr>
          <a:xfrm>
            <a:off x="548680" y="928662"/>
            <a:ext cx="2023064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수입ㆍ지출처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수정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6417" y="1547664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 </a:t>
            </a:r>
            <a:r>
              <a:rPr lang="en-US" altLang="ko-KR" sz="1100" b="1" dirty="0"/>
              <a:t>POINT</a:t>
            </a:r>
            <a:endParaRPr lang="ko-KR" altLang="en-US" sz="11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832740" y="5895589"/>
            <a:ext cx="5439310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100" dirty="0"/>
              <a:t>1. </a:t>
            </a:r>
            <a:r>
              <a:rPr lang="ko-KR" altLang="en-US" sz="1100" dirty="0"/>
              <a:t>조회 화면에서 수정하고자 하는 </a:t>
            </a:r>
            <a:r>
              <a:rPr lang="ko-KR" altLang="en-US" sz="1100" dirty="0" err="1"/>
              <a:t>수입ㆍ지출처를</a:t>
            </a:r>
            <a:r>
              <a:rPr lang="ko-KR" altLang="en-US" sz="1100" dirty="0"/>
              <a:t> 선택</a:t>
            </a:r>
            <a:r>
              <a:rPr lang="en-US" altLang="ko-KR" sz="1100" dirty="0"/>
              <a:t>(</a:t>
            </a:r>
            <a:r>
              <a:rPr lang="ko-KR" altLang="en-US" sz="1100" dirty="0"/>
              <a:t>파란색으로 변함</a:t>
            </a:r>
            <a:r>
              <a:rPr lang="en-US" altLang="ko-KR" sz="1100" dirty="0"/>
              <a:t>)</a:t>
            </a:r>
            <a:r>
              <a:rPr lang="ko-KR" altLang="en-US" sz="1100" dirty="0"/>
              <a:t>한다</a:t>
            </a:r>
            <a:r>
              <a:rPr lang="en-US" altLang="ko-KR" sz="1100" dirty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/>
              <a:t>2. </a:t>
            </a:r>
            <a:r>
              <a:rPr lang="ko-KR" altLang="en-US" sz="1100" dirty="0">
                <a:solidFill>
                  <a:srgbClr val="FF0000"/>
                </a:solidFill>
              </a:rPr>
              <a:t>① 항목</a:t>
            </a:r>
            <a:r>
              <a:rPr lang="ko-KR" altLang="en-US" sz="1100" dirty="0"/>
              <a:t>에서 수정사항을 입력하고 </a:t>
            </a:r>
            <a:r>
              <a:rPr lang="ko-KR" altLang="en-US" sz="1100" dirty="0">
                <a:solidFill>
                  <a:srgbClr val="FF0000"/>
                </a:solidFill>
              </a:rPr>
              <a:t>② </a:t>
            </a:r>
            <a:r>
              <a:rPr lang="en-US" altLang="ko-KR" sz="1100" dirty="0">
                <a:solidFill>
                  <a:srgbClr val="FF0000"/>
                </a:solidFill>
              </a:rPr>
              <a:t>[</a:t>
            </a:r>
            <a:r>
              <a:rPr lang="ko-KR" altLang="en-US" sz="1100" dirty="0">
                <a:solidFill>
                  <a:srgbClr val="FF0000"/>
                </a:solidFill>
              </a:rPr>
              <a:t>저장</a:t>
            </a:r>
            <a:r>
              <a:rPr lang="en-US" altLang="ko-KR" sz="1100" dirty="0">
                <a:solidFill>
                  <a:srgbClr val="FF0000"/>
                </a:solidFill>
              </a:rPr>
              <a:t>]</a:t>
            </a:r>
            <a:r>
              <a:rPr lang="ko-KR" altLang="en-US" sz="1100" dirty="0"/>
              <a:t>을 누르면 </a:t>
            </a:r>
            <a:r>
              <a:rPr lang="ko-KR" altLang="en-US" sz="1100" dirty="0">
                <a:solidFill>
                  <a:srgbClr val="FF0000"/>
                </a:solidFill>
              </a:rPr>
              <a:t>③ 수정확인 </a:t>
            </a:r>
            <a:r>
              <a:rPr lang="ko-KR" altLang="en-US" sz="1100" dirty="0"/>
              <a:t>메시지에 따라</a:t>
            </a:r>
            <a:endParaRPr lang="en-US" altLang="ko-KR" sz="1100" dirty="0"/>
          </a:p>
          <a:p>
            <a:pPr marL="228600" indent="-228600">
              <a:lnSpc>
                <a:spcPct val="150000"/>
              </a:lnSpc>
            </a:pPr>
            <a:r>
              <a:rPr lang="ko-KR" altLang="en-US" sz="1100" dirty="0"/>
              <a:t>   수정을 완료한다</a:t>
            </a:r>
            <a:r>
              <a:rPr lang="en-US" altLang="ko-KR" sz="1100" dirty="0"/>
              <a:t>.</a:t>
            </a:r>
            <a:r>
              <a:rPr lang="ko-KR" altLang="en-US" sz="1100" dirty="0"/>
              <a:t> </a:t>
            </a:r>
            <a:endParaRPr lang="en-US" altLang="ko-KR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821854" y="7170010"/>
            <a:ext cx="568863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/>
              <a:t>1. </a:t>
            </a:r>
            <a:r>
              <a:rPr lang="ko-KR" altLang="en-US" sz="1100" dirty="0"/>
              <a:t>위 조회 화면에서 수정하고자 하는 </a:t>
            </a:r>
            <a:r>
              <a:rPr lang="ko-KR" altLang="en-US" sz="1100" dirty="0" err="1"/>
              <a:t>수입ㆍ지출처를</a:t>
            </a:r>
            <a:r>
              <a:rPr lang="ko-KR" altLang="en-US" sz="1100" dirty="0"/>
              <a:t> 선택</a:t>
            </a:r>
            <a:r>
              <a:rPr lang="en-US" altLang="ko-KR" sz="1100" dirty="0"/>
              <a:t>(</a:t>
            </a:r>
            <a:r>
              <a:rPr lang="ko-KR" altLang="en-US" sz="1100" dirty="0"/>
              <a:t>파란색으로 변함</a:t>
            </a:r>
            <a:r>
              <a:rPr lang="en-US" altLang="ko-KR" sz="1100" dirty="0"/>
              <a:t>)</a:t>
            </a:r>
            <a:r>
              <a:rPr lang="ko-KR" altLang="en-US" sz="1100" dirty="0"/>
              <a:t>한다</a:t>
            </a:r>
            <a:r>
              <a:rPr lang="en-US" altLang="ko-KR" sz="1100" dirty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/>
              <a:t>2. </a:t>
            </a:r>
            <a:r>
              <a:rPr lang="ko-KR" altLang="en-US" sz="1100" dirty="0">
                <a:solidFill>
                  <a:srgbClr val="FF0000"/>
                </a:solidFill>
              </a:rPr>
              <a:t>④ </a:t>
            </a:r>
            <a:r>
              <a:rPr lang="en-US" altLang="ko-KR" sz="1100" dirty="0">
                <a:solidFill>
                  <a:srgbClr val="FF0000"/>
                </a:solidFill>
              </a:rPr>
              <a:t>[</a:t>
            </a:r>
            <a:r>
              <a:rPr lang="ko-KR" altLang="en-US" sz="1100" dirty="0">
                <a:solidFill>
                  <a:srgbClr val="FF0000"/>
                </a:solidFill>
              </a:rPr>
              <a:t>수정</a:t>
            </a:r>
            <a:r>
              <a:rPr lang="en-US" altLang="ko-KR" sz="1100" dirty="0">
                <a:solidFill>
                  <a:srgbClr val="FF0000"/>
                </a:solidFill>
              </a:rPr>
              <a:t>]</a:t>
            </a:r>
            <a:r>
              <a:rPr lang="ko-KR" altLang="en-US" sz="1100" dirty="0"/>
              <a:t>을 클릭한다</a:t>
            </a:r>
            <a:r>
              <a:rPr lang="en-US" altLang="ko-KR" sz="1100" dirty="0"/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/>
              <a:t>3. </a:t>
            </a:r>
            <a:r>
              <a:rPr lang="ko-KR" altLang="en-US" sz="1100" dirty="0"/>
              <a:t>① 항목에서 수정사항</a:t>
            </a:r>
            <a:r>
              <a:rPr lang="en-US" altLang="ko-KR" sz="1000" dirty="0"/>
              <a:t>(</a:t>
            </a:r>
            <a:r>
              <a:rPr lang="ko-KR" altLang="en-US" sz="1000" dirty="0"/>
              <a:t>주소</a:t>
            </a:r>
            <a:r>
              <a:rPr lang="en-US" altLang="ko-KR" sz="1000" dirty="0"/>
              <a:t>, </a:t>
            </a:r>
            <a:r>
              <a:rPr lang="ko-KR" altLang="en-US" sz="1000" dirty="0"/>
              <a:t>전화번호</a:t>
            </a:r>
            <a:r>
              <a:rPr lang="en-US" altLang="ko-KR" sz="1000" dirty="0"/>
              <a:t>)</a:t>
            </a:r>
            <a:r>
              <a:rPr lang="ko-KR" altLang="en-US" sz="1100" dirty="0"/>
              <a:t>을 입력하고 </a:t>
            </a:r>
            <a:r>
              <a:rPr lang="ko-KR" altLang="en-US" sz="1100" dirty="0">
                <a:solidFill>
                  <a:srgbClr val="FF0000"/>
                </a:solidFill>
              </a:rPr>
              <a:t>② </a:t>
            </a:r>
            <a:r>
              <a:rPr lang="en-US" altLang="ko-KR" sz="1100" dirty="0">
                <a:solidFill>
                  <a:srgbClr val="FF0000"/>
                </a:solidFill>
              </a:rPr>
              <a:t>[</a:t>
            </a:r>
            <a:r>
              <a:rPr lang="ko-KR" altLang="en-US" sz="1100" dirty="0">
                <a:solidFill>
                  <a:srgbClr val="FF0000"/>
                </a:solidFill>
              </a:rPr>
              <a:t>저장</a:t>
            </a:r>
            <a:r>
              <a:rPr lang="en-US" altLang="ko-KR" sz="1100" dirty="0">
                <a:solidFill>
                  <a:srgbClr val="FF0000"/>
                </a:solidFill>
              </a:rPr>
              <a:t>] </a:t>
            </a:r>
            <a:r>
              <a:rPr lang="ko-KR" altLang="en-US" sz="1100" dirty="0"/>
              <a:t>후 </a:t>
            </a:r>
            <a:r>
              <a:rPr lang="ko-KR" altLang="en-US" sz="1100" dirty="0">
                <a:solidFill>
                  <a:srgbClr val="FF0000"/>
                </a:solidFill>
              </a:rPr>
              <a:t>③ 수정확인 </a:t>
            </a:r>
            <a:r>
              <a:rPr lang="ko-KR" altLang="en-US" sz="1100" dirty="0"/>
              <a:t>메시지</a:t>
            </a:r>
            <a:endParaRPr lang="en-US" altLang="ko-KR" sz="1100" dirty="0"/>
          </a:p>
          <a:p>
            <a:pPr marL="228600" indent="-228600">
              <a:lnSpc>
                <a:spcPct val="150000"/>
              </a:lnSpc>
            </a:pPr>
            <a:r>
              <a:rPr lang="ko-KR" altLang="en-US" sz="1100" dirty="0"/>
              <a:t>   에 따라 수정을 완료한다</a:t>
            </a:r>
            <a:r>
              <a:rPr lang="en-US" altLang="ko-KR" sz="1100" dirty="0"/>
              <a:t>.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100" dirty="0"/>
              <a:t>4. </a:t>
            </a:r>
            <a:r>
              <a:rPr lang="ko-KR" altLang="en-US" sz="1100" dirty="0"/>
              <a:t>최종 등록정보는 </a:t>
            </a:r>
            <a:r>
              <a:rPr lang="ko-KR" altLang="en-US" sz="1100" dirty="0">
                <a:solidFill>
                  <a:srgbClr val="FF0000"/>
                </a:solidFill>
              </a:rPr>
              <a:t>⑤ 이력 관리 화면</a:t>
            </a:r>
            <a:r>
              <a:rPr lang="ko-KR" altLang="en-US" sz="1100" dirty="0"/>
              <a:t>에서 확인할 수 있다</a:t>
            </a:r>
            <a:r>
              <a:rPr lang="en-US" altLang="ko-KR" sz="1100" dirty="0"/>
              <a:t>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86388" y="309752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73028" y="264638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762546" y="3014033"/>
            <a:ext cx="2793453" cy="2034406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4769768" y="3510224"/>
            <a:ext cx="132568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 err="1">
                <a:solidFill>
                  <a:schemeClr val="tx1"/>
                </a:solidFill>
              </a:rPr>
              <a:t>수입ㆍ지출처</a:t>
            </a:r>
            <a:r>
              <a:rPr lang="ko-KR" altLang="en-US" sz="900" b="1" dirty="0">
                <a:solidFill>
                  <a:schemeClr val="tx1"/>
                </a:solidFill>
              </a:rPr>
              <a:t> 등록 및 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r>
              <a:rPr lang="ko-KR" altLang="en-US" sz="900" b="1" dirty="0">
                <a:solidFill>
                  <a:schemeClr val="tx1"/>
                </a:solidFill>
              </a:rPr>
              <a:t> 수정 사항 기재 항목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3612162" y="3035140"/>
            <a:ext cx="2688328" cy="1233587"/>
          </a:xfrm>
          <a:prstGeom prst="roundRect">
            <a:avLst>
              <a:gd name="adj" fmla="val 4314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3627401" y="4976843"/>
            <a:ext cx="2652889" cy="438294"/>
          </a:xfrm>
          <a:prstGeom prst="roundRect">
            <a:avLst>
              <a:gd name="adj" fmla="val 6404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8" name="그룹 47"/>
          <p:cNvGrpSpPr/>
          <p:nvPr/>
        </p:nvGrpSpPr>
        <p:grpSpPr>
          <a:xfrm>
            <a:off x="675576" y="5506577"/>
            <a:ext cx="3565248" cy="304635"/>
            <a:chOff x="704830" y="3707397"/>
            <a:chExt cx="3565248" cy="304635"/>
          </a:xfrm>
        </p:grpSpPr>
        <p:sp>
          <p:nvSpPr>
            <p:cNvPr id="49" name="직사각형 48"/>
            <p:cNvSpPr/>
            <p:nvPr/>
          </p:nvSpPr>
          <p:spPr>
            <a:xfrm>
              <a:off x="805668" y="3707397"/>
              <a:ext cx="3464410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성명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명칭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생년월일 또는 사업자번호 수정방법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51" name="타원 50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75576" y="6804674"/>
            <a:ext cx="2337348" cy="332399"/>
            <a:chOff x="704830" y="3707397"/>
            <a:chExt cx="2337348" cy="332399"/>
          </a:xfrm>
        </p:grpSpPr>
        <p:sp>
          <p:nvSpPr>
            <p:cNvPr id="56" name="직사각형 55"/>
            <p:cNvSpPr/>
            <p:nvPr/>
          </p:nvSpPr>
          <p:spPr>
            <a:xfrm>
              <a:off x="805668" y="3707397"/>
              <a:ext cx="2236510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주소 또는 전화번호 수정방법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57" name="타원 56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4" name="직사각형 53"/>
          <p:cNvSpPr/>
          <p:nvPr/>
        </p:nvSpPr>
        <p:spPr>
          <a:xfrm>
            <a:off x="1428736" y="3873692"/>
            <a:ext cx="1569356" cy="291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조회 화면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62493" y="4617709"/>
            <a:ext cx="242771" cy="314331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3" name="슬라이드 번호 개체 틀 32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14</a:t>
            </a:r>
            <a:endParaRPr lang="ko-KR" altLang="en-US" dirty="0"/>
          </a:p>
        </p:txBody>
      </p:sp>
      <p:sp>
        <p:nvSpPr>
          <p:cNvPr id="39" name="직사각형 38"/>
          <p:cNvSpPr/>
          <p:nvPr/>
        </p:nvSpPr>
        <p:spPr>
          <a:xfrm>
            <a:off x="1556792" y="5087162"/>
            <a:ext cx="2025650" cy="3184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수정사항</a:t>
            </a:r>
            <a:r>
              <a:rPr lang="en-US" altLang="ko-KR" sz="900" b="1" dirty="0">
                <a:solidFill>
                  <a:schemeClr val="tx1"/>
                </a:solidFill>
              </a:rPr>
              <a:t>(</a:t>
            </a:r>
            <a:r>
              <a:rPr lang="ko-KR" altLang="en-US" sz="900" b="1" dirty="0">
                <a:solidFill>
                  <a:schemeClr val="tx1"/>
                </a:solidFill>
              </a:rPr>
              <a:t>주소</a:t>
            </a:r>
            <a:r>
              <a:rPr lang="en-US" altLang="ko-KR" sz="900" b="1" dirty="0">
                <a:solidFill>
                  <a:schemeClr val="tx1"/>
                </a:solidFill>
              </a:rPr>
              <a:t>, </a:t>
            </a:r>
            <a:r>
              <a:rPr lang="ko-KR" altLang="en-US" sz="900" b="1" dirty="0">
                <a:solidFill>
                  <a:schemeClr val="tx1"/>
                </a:solidFill>
              </a:rPr>
              <a:t>전화번호</a:t>
            </a:r>
            <a:r>
              <a:rPr lang="en-US" altLang="ko-KR" sz="900" b="1" dirty="0">
                <a:solidFill>
                  <a:schemeClr val="tx1"/>
                </a:solidFill>
              </a:rPr>
              <a:t>)</a:t>
            </a:r>
            <a:r>
              <a:rPr lang="ko-KR" altLang="en-US" sz="900" b="1" dirty="0">
                <a:solidFill>
                  <a:schemeClr val="tx1"/>
                </a:solidFill>
              </a:rPr>
              <a:t> 이력 화면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74292" y="425684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86112" y="1709760"/>
            <a:ext cx="5594734" cy="8460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4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수정하고자 하는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수입ㆍ지출처를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선택 후 성명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사업자번호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주소 및 전화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4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번호 등을 수정한 후 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[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저장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]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버튼을 클릭하면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수정등록됩니다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40000"/>
              </a:lnSpc>
            </a:pPr>
            <a:r>
              <a:rPr lang="en-US" altLang="ko-KR" sz="1100" dirty="0">
                <a:solidFill>
                  <a:srgbClr val="FF0000"/>
                </a:solidFill>
              </a:rPr>
              <a:t>     </a:t>
            </a:r>
            <a:r>
              <a:rPr lang="ko-KR" altLang="en-US" sz="1100" dirty="0">
                <a:solidFill>
                  <a:srgbClr val="FF0000"/>
                </a:solidFill>
              </a:rPr>
              <a:t>수입</a:t>
            </a:r>
            <a:r>
              <a:rPr lang="en-US" altLang="ko-KR" sz="1100" dirty="0">
                <a:solidFill>
                  <a:srgbClr val="FF0000"/>
                </a:solidFill>
              </a:rPr>
              <a:t>, </a:t>
            </a:r>
            <a:r>
              <a:rPr lang="ko-KR" altLang="en-US" sz="1100" dirty="0">
                <a:solidFill>
                  <a:srgbClr val="FF0000"/>
                </a:solidFill>
              </a:rPr>
              <a:t>지출내역이 등록된 </a:t>
            </a:r>
            <a:r>
              <a:rPr lang="ko-KR" altLang="en-US" sz="1100" dirty="0" err="1">
                <a:solidFill>
                  <a:srgbClr val="FF0000"/>
                </a:solidFill>
              </a:rPr>
              <a:t>수입ㆍ지출처를</a:t>
            </a:r>
            <a:r>
              <a:rPr lang="ko-KR" altLang="en-US" sz="1100" dirty="0">
                <a:solidFill>
                  <a:srgbClr val="FF0000"/>
                </a:solidFill>
              </a:rPr>
              <a:t> 수정할 경우 수정된 내용으로 변경됨</a:t>
            </a:r>
            <a:endParaRPr lang="en-US" altLang="ko-KR" sz="1100" dirty="0">
              <a:solidFill>
                <a:srgbClr val="FF0000"/>
              </a:solidFill>
            </a:endParaRPr>
          </a:p>
        </p:txBody>
      </p:sp>
      <p:sp>
        <p:nvSpPr>
          <p:cNvPr id="42" name="모서리가 둥근 직사각형 4"/>
          <p:cNvSpPr/>
          <p:nvPr/>
        </p:nvSpPr>
        <p:spPr>
          <a:xfrm rot="236874">
            <a:off x="743629" y="1547664"/>
            <a:ext cx="1034294" cy="273990"/>
          </a:xfrm>
          <a:custGeom>
            <a:avLst/>
            <a:gdLst/>
            <a:ahLst/>
            <a:cxnLst/>
            <a:rect l="l" t="t" r="r" b="b"/>
            <a:pathLst>
              <a:path w="2376264" h="735368">
                <a:moveTo>
                  <a:pt x="152403" y="0"/>
                </a:moveTo>
                <a:lnTo>
                  <a:pt x="2223861" y="0"/>
                </a:lnTo>
                <a:cubicBezTo>
                  <a:pt x="2308031" y="0"/>
                  <a:pt x="2376264" y="68233"/>
                  <a:pt x="2376264" y="152403"/>
                </a:cubicBezTo>
                <a:lnTo>
                  <a:pt x="2376264" y="524145"/>
                </a:lnTo>
                <a:lnTo>
                  <a:pt x="0" y="735368"/>
                </a:lnTo>
                <a:lnTo>
                  <a:pt x="0" y="152403"/>
                </a:lnTo>
                <a:cubicBezTo>
                  <a:pt x="0" y="68233"/>
                  <a:pt x="68233" y="0"/>
                  <a:pt x="15240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25" tIns="34212" rIns="68425" bIns="34212"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950363" y="1548563"/>
            <a:ext cx="6174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dirty="0"/>
              <a:t>POINT</a:t>
            </a:r>
            <a:endParaRPr lang="ko-KR" altLang="en-US" sz="1100" dirty="0"/>
          </a:p>
        </p:txBody>
      </p: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7192" y="2288759"/>
            <a:ext cx="145229" cy="20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모서리가 둥근 직사각형 66"/>
          <p:cNvSpPr/>
          <p:nvPr/>
        </p:nvSpPr>
        <p:spPr>
          <a:xfrm>
            <a:off x="4523979" y="4297392"/>
            <a:ext cx="1065474" cy="634647"/>
          </a:xfrm>
          <a:prstGeom prst="roundRect">
            <a:avLst>
              <a:gd name="adj" fmla="val 6404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3550920" y="4738466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액자 28"/>
          <p:cNvSpPr/>
          <p:nvPr/>
        </p:nvSpPr>
        <p:spPr>
          <a:xfrm>
            <a:off x="548680" y="780207"/>
            <a:ext cx="2520280" cy="381129"/>
          </a:xfrm>
          <a:prstGeom prst="frame">
            <a:avLst>
              <a:gd name="adj1" fmla="val 1442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수입ㆍ지출처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일괄등록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6075" y="2714612"/>
            <a:ext cx="4500570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6056966" y="280129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22570" y="249744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43578" y="250029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631629" y="1619442"/>
            <a:ext cx="5684175" cy="8640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</a:t>
            </a:r>
            <a:r>
              <a:rPr lang="ko-KR" altLang="en-US" sz="1200" dirty="0" err="1">
                <a:solidFill>
                  <a:schemeClr val="tx2"/>
                </a:solidFill>
              </a:rPr>
              <a:t>수입ㆍ지출처를</a:t>
            </a:r>
            <a:r>
              <a:rPr lang="ko-KR" altLang="en-US" sz="1200" dirty="0">
                <a:solidFill>
                  <a:schemeClr val="tx2"/>
                </a:solidFill>
              </a:rPr>
              <a:t> 엑셀 파일로 관리하여 프로그램에 등록하거나</a:t>
            </a:r>
            <a:r>
              <a:rPr lang="en-US" altLang="ko-KR" sz="1200" dirty="0">
                <a:solidFill>
                  <a:schemeClr val="tx2"/>
                </a:solidFill>
              </a:rPr>
              <a:t>, </a:t>
            </a:r>
            <a:r>
              <a:rPr lang="ko-KR" altLang="en-US" sz="1200" dirty="0">
                <a:solidFill>
                  <a:schemeClr val="tx2"/>
                </a:solidFill>
              </a:rPr>
              <a:t>사용기관이    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   2</a:t>
            </a:r>
            <a:r>
              <a:rPr lang="ko-KR" altLang="en-US" sz="1200" dirty="0">
                <a:solidFill>
                  <a:schemeClr val="tx2"/>
                </a:solidFill>
              </a:rPr>
              <a:t>개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이상인 경우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기존 사용기관의 </a:t>
            </a:r>
            <a:r>
              <a:rPr lang="ko-KR" altLang="en-US" sz="1200" dirty="0" err="1">
                <a:solidFill>
                  <a:schemeClr val="tx2"/>
                </a:solidFill>
              </a:rPr>
              <a:t>수입ㆍ지출처를</a:t>
            </a:r>
            <a:r>
              <a:rPr lang="ko-KR" altLang="en-US" sz="1200" dirty="0">
                <a:solidFill>
                  <a:schemeClr val="tx2"/>
                </a:solidFill>
              </a:rPr>
              <a:t> 다른 사용기관에도 함께 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  </a:t>
            </a:r>
            <a:r>
              <a:rPr lang="ko-KR" altLang="en-US" sz="1200" dirty="0">
                <a:solidFill>
                  <a:schemeClr val="tx2"/>
                </a:solidFill>
              </a:rPr>
              <a:t>사용할 경우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일괄등록 기능을 활용할 수 있습니다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5" name="모서리가 둥근 직사각형 4"/>
          <p:cNvSpPr/>
          <p:nvPr/>
        </p:nvSpPr>
        <p:spPr>
          <a:xfrm rot="236874">
            <a:off x="780568" y="1437712"/>
            <a:ext cx="1006783" cy="307178"/>
          </a:xfrm>
          <a:custGeom>
            <a:avLst/>
            <a:gdLst/>
            <a:ahLst/>
            <a:cxnLst/>
            <a:rect l="l" t="t" r="r" b="b"/>
            <a:pathLst>
              <a:path w="2376264" h="735368">
                <a:moveTo>
                  <a:pt x="152403" y="0"/>
                </a:moveTo>
                <a:lnTo>
                  <a:pt x="2223861" y="0"/>
                </a:lnTo>
                <a:cubicBezTo>
                  <a:pt x="2308031" y="0"/>
                  <a:pt x="2376264" y="68233"/>
                  <a:pt x="2376264" y="152403"/>
                </a:cubicBezTo>
                <a:lnTo>
                  <a:pt x="2376264" y="524145"/>
                </a:lnTo>
                <a:lnTo>
                  <a:pt x="0" y="735368"/>
                </a:lnTo>
                <a:lnTo>
                  <a:pt x="0" y="152403"/>
                </a:lnTo>
                <a:cubicBezTo>
                  <a:pt x="0" y="68233"/>
                  <a:pt x="68233" y="0"/>
                  <a:pt x="15240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25" tIns="34212" rIns="68425" bIns="34212"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720" y="1440791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 </a:t>
            </a:r>
            <a:r>
              <a:rPr lang="en-US" altLang="ko-KR" sz="1100" b="1" dirty="0"/>
              <a:t>POINT</a:t>
            </a:r>
            <a:endParaRPr lang="ko-KR" altLang="en-US" sz="1100" b="1" dirty="0"/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023960"/>
              </p:ext>
            </p:extLst>
          </p:nvPr>
        </p:nvGraphicFramePr>
        <p:xfrm>
          <a:off x="764704" y="6448402"/>
          <a:ext cx="5521816" cy="2086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02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515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65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엑셀파일 찾기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돋보기를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활용하여 수입 및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지출처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목록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엑셀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파일을 선택한다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65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② 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저장전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자료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확인 클릭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엑셀파일로 작성된 자료에 오류가 있는지 점검한다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⇒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오류 자료가 있는 경우 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저장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불가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⇒</a:t>
                      </a:r>
                      <a:r>
                        <a:rPr lang="en-US" altLang="ko-KR" sz="11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오류 내용은 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엑셀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파일로 다운로드 가능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⇒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오류수정 후 </a:t>
                      </a:r>
                      <a:r>
                        <a:rPr kumimoji="1" lang="en-US" altLang="ko-KR" sz="1100" b="0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ko-KR" altLang="en-US" sz="1100" b="0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 순서로 돌아가서 진행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26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 장    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시 신규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수입ㆍ지출처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자료가 등록되고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기 등록된 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수입ㆍ지출처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자료는 엑셀파일 내용으로 수정된다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7" name="직사각형 36"/>
          <p:cNvSpPr/>
          <p:nvPr/>
        </p:nvSpPr>
        <p:spPr>
          <a:xfrm>
            <a:off x="1857364" y="5602620"/>
            <a:ext cx="3526066" cy="2552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엑셀파일 작성시 유의사항이므로 해당 내역을 준수해야 </a:t>
            </a:r>
            <a:r>
              <a:rPr lang="ko-KR" altLang="en-US" sz="900" b="1" dirty="0" smtClean="0">
                <a:solidFill>
                  <a:schemeClr val="tx1"/>
                </a:solidFill>
              </a:rPr>
              <a:t>합</a:t>
            </a:r>
            <a:r>
              <a:rPr lang="ko-KR" altLang="en-US" sz="900" b="1" dirty="0">
                <a:solidFill>
                  <a:schemeClr val="tx1"/>
                </a:solidFill>
              </a:rPr>
              <a:t>니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다</a:t>
            </a:r>
            <a:r>
              <a:rPr lang="en-US" altLang="ko-KR" sz="900" b="1" dirty="0">
                <a:solidFill>
                  <a:schemeClr val="tx1"/>
                </a:solidFill>
              </a:rPr>
              <a:t>.</a:t>
            </a:r>
          </a:p>
        </p:txBody>
      </p:sp>
      <p:grpSp>
        <p:nvGrpSpPr>
          <p:cNvPr id="33" name="그룹 32"/>
          <p:cNvGrpSpPr/>
          <p:nvPr/>
        </p:nvGrpSpPr>
        <p:grpSpPr>
          <a:xfrm>
            <a:off x="675576" y="6052087"/>
            <a:ext cx="2080867" cy="332399"/>
            <a:chOff x="704830" y="3707397"/>
            <a:chExt cx="2080867" cy="332399"/>
          </a:xfrm>
        </p:grpSpPr>
        <p:sp>
          <p:nvSpPr>
            <p:cNvPr id="34" name="직사각형 33"/>
            <p:cNvSpPr/>
            <p:nvPr/>
          </p:nvSpPr>
          <p:spPr>
            <a:xfrm>
              <a:off x="805668" y="3707397"/>
              <a:ext cx="1980029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수입지출처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일괄등록 순서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 t="3336" r="81520" b="39883"/>
          <a:stretch>
            <a:fillRect/>
          </a:stretch>
        </p:blipFill>
        <p:spPr bwMode="auto">
          <a:xfrm>
            <a:off x="631629" y="2714612"/>
            <a:ext cx="1013324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타원 19"/>
          <p:cNvSpPr/>
          <p:nvPr/>
        </p:nvSpPr>
        <p:spPr>
          <a:xfrm>
            <a:off x="594058" y="4283968"/>
            <a:ext cx="941231" cy="285753"/>
          </a:xfrm>
          <a:prstGeom prst="ellipse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1556792" y="4426396"/>
            <a:ext cx="504000" cy="0"/>
          </a:xfrm>
          <a:prstGeom prst="straightConnector1">
            <a:avLst/>
          </a:prstGeom>
          <a:ln w="15875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아래쪽 화살표 22"/>
          <p:cNvSpPr/>
          <p:nvPr/>
        </p:nvSpPr>
        <p:spPr>
          <a:xfrm>
            <a:off x="2220824" y="5148064"/>
            <a:ext cx="208044" cy="36004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15</a:t>
            </a:r>
            <a:endParaRPr lang="ko-KR" altLang="en-US" sz="1000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1540" y="5596648"/>
            <a:ext cx="231139" cy="26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액자 32"/>
          <p:cNvSpPr/>
          <p:nvPr/>
        </p:nvSpPr>
        <p:spPr>
          <a:xfrm>
            <a:off x="548680" y="924987"/>
            <a:ext cx="2520280" cy="381129"/>
          </a:xfrm>
          <a:prstGeom prst="frame">
            <a:avLst>
              <a:gd name="adj1" fmla="val 1442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수입ㆍ지출처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일괄등록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42" y="1571604"/>
            <a:ext cx="5846603" cy="264320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4" name="그룹 52"/>
          <p:cNvGrpSpPr/>
          <p:nvPr/>
        </p:nvGrpSpPr>
        <p:grpSpPr>
          <a:xfrm>
            <a:off x="642917" y="4724823"/>
            <a:ext cx="5643583" cy="1347375"/>
            <a:chOff x="548679" y="4499992"/>
            <a:chExt cx="5760641" cy="1512168"/>
          </a:xfrm>
        </p:grpSpPr>
        <p:pic>
          <p:nvPicPr>
            <p:cNvPr id="44" name="Picture 56" descr="1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80" y="4499992"/>
              <a:ext cx="5760640" cy="151216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548679" y="4572000"/>
              <a:ext cx="5743278" cy="1338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1100" dirty="0"/>
                <a:t>① </a:t>
              </a:r>
              <a:r>
                <a:rPr lang="ko-KR" altLang="en-US" sz="1100" dirty="0" err="1"/>
                <a:t>수입ㆍ지출처</a:t>
              </a:r>
              <a:r>
                <a:rPr lang="ko-KR" altLang="en-US" sz="1100" dirty="0"/>
                <a:t> 조회자료를 한 건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삭제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또는 조회한 모든 자료를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일괄 삭제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가능함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30000"/>
                </a:lnSpc>
              </a:pPr>
              <a:r>
                <a:rPr lang="ko-KR" altLang="en-US" sz="1100" dirty="0"/>
                <a:t>    </a:t>
              </a:r>
              <a:r>
                <a:rPr lang="en-US" altLang="ko-KR" sz="1100" dirty="0">
                  <a:latin typeface="돋움"/>
                  <a:ea typeface="돋움"/>
                </a:rPr>
                <a:t>※</a:t>
              </a:r>
              <a:r>
                <a:rPr lang="ko-KR" altLang="en-US" sz="1100" dirty="0"/>
                <a:t> 수입내역 혹은 지출내역이 등록된 </a:t>
              </a:r>
              <a:r>
                <a:rPr lang="ko-KR" altLang="en-US" sz="1100" dirty="0" err="1"/>
                <a:t>수입지출처는</a:t>
              </a:r>
              <a:r>
                <a:rPr lang="ko-KR" altLang="en-US" sz="1100" dirty="0"/>
                <a:t> 삭제 불가</a:t>
              </a:r>
              <a:endParaRPr lang="en-US" altLang="ko-KR" sz="1100" dirty="0"/>
            </a:p>
            <a:p>
              <a:pPr>
                <a:lnSpc>
                  <a:spcPct val="130000"/>
                </a:lnSpc>
              </a:pPr>
              <a:r>
                <a:rPr lang="ko-KR" altLang="ko-KR" sz="1100" dirty="0"/>
                <a:t>②</a:t>
              </a:r>
              <a:r>
                <a:rPr lang="en-US" altLang="ko-KR" sz="1100" dirty="0"/>
                <a:t> </a:t>
              </a:r>
              <a:r>
                <a:rPr lang="ko-KR" altLang="en-US" sz="1100" dirty="0"/>
                <a:t>오류 내용을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파일로 다운로드 가능함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100" dirty="0">
                  <a:latin typeface="돋움"/>
                  <a:ea typeface="돋움"/>
                </a:rPr>
                <a:t>    ※</a:t>
              </a:r>
              <a:r>
                <a:rPr lang="en-US" altLang="ko-KR" sz="1100" dirty="0"/>
                <a:t> [</a:t>
              </a:r>
              <a:r>
                <a:rPr lang="ko-KR" altLang="en-US" sz="1100" dirty="0"/>
                <a:t>저장 전 자료확인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후 오류 내용이 한 건이라도 있는 경우</a:t>
              </a:r>
              <a:r>
                <a:rPr lang="en-US" altLang="ko-KR" sz="1100" dirty="0"/>
                <a:t> </a:t>
              </a:r>
              <a:r>
                <a:rPr lang="ko-KR" altLang="en-US" sz="1100" dirty="0"/>
                <a:t>일괄등록 불가</a:t>
              </a:r>
              <a:endParaRPr lang="en-US" altLang="ko-KR" sz="1100" dirty="0"/>
            </a:p>
            <a:p>
              <a:pPr>
                <a:lnSpc>
                  <a:spcPct val="130000"/>
                </a:lnSpc>
              </a:pPr>
              <a:r>
                <a:rPr lang="en-US" altLang="ko-KR" sz="1100" dirty="0"/>
                <a:t>③ 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클릭하면 일괄등록 양식의 엑셀파일 다운로드 가능함</a:t>
              </a:r>
              <a:r>
                <a:rPr lang="en-US" altLang="ko-KR" sz="1100" dirty="0"/>
                <a:t>.</a:t>
              </a:r>
            </a:p>
          </p:txBody>
        </p:sp>
      </p:grpSp>
      <p:sp>
        <p:nvSpPr>
          <p:cNvPr id="47" name="모서리가 접힌 도형 46"/>
          <p:cNvSpPr/>
          <p:nvPr/>
        </p:nvSpPr>
        <p:spPr>
          <a:xfrm>
            <a:off x="620688" y="6484866"/>
            <a:ext cx="5688632" cy="2016224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    </a:t>
            </a:r>
            <a:r>
              <a:rPr lang="ko-KR" altLang="en-US" sz="1100" b="1" dirty="0">
                <a:solidFill>
                  <a:schemeClr val="tx1"/>
                </a:solidFill>
              </a:rPr>
              <a:t>사용기관을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개 이상 </a:t>
            </a:r>
            <a:r>
              <a:rPr lang="ko-KR" altLang="en-US" sz="1100" b="1" dirty="0">
                <a:solidFill>
                  <a:schemeClr val="tx1"/>
                </a:solidFill>
              </a:rPr>
              <a:t>사용하는 경우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새로운 사용기관 등록 후 </a:t>
            </a:r>
            <a:r>
              <a:rPr lang="ko-KR" altLang="en-US" sz="1100" dirty="0" err="1">
                <a:solidFill>
                  <a:schemeClr val="tx1"/>
                </a:solidFill>
              </a:rPr>
              <a:t>수입ㆍ지출처</a:t>
            </a:r>
            <a:r>
              <a:rPr lang="ko-KR" altLang="en-US" sz="1100" dirty="0">
                <a:solidFill>
                  <a:schemeClr val="tx1"/>
                </a:solidFill>
              </a:rPr>
              <a:t> 자료는 </a:t>
            </a:r>
            <a:endParaRPr lang="en-US" altLang="ko-KR" sz="1100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   </a:t>
            </a:r>
            <a:r>
              <a:rPr lang="ko-KR" altLang="en-US" sz="1100" dirty="0">
                <a:solidFill>
                  <a:schemeClr val="tx1"/>
                </a:solidFill>
              </a:rPr>
              <a:t>기존 사용기관의 자료를 엑셀 다운로드하여 </a:t>
            </a:r>
            <a:r>
              <a:rPr lang="ko-KR" altLang="en-US" sz="1100" dirty="0" err="1">
                <a:solidFill>
                  <a:schemeClr val="tx1"/>
                </a:solidFill>
              </a:rPr>
              <a:t>일괄등록하면</a:t>
            </a:r>
            <a:r>
              <a:rPr lang="ko-KR" altLang="en-US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편리합니다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altLang="ko-KR" sz="1200" dirty="0">
              <a:solidFill>
                <a:schemeClr val="tx1"/>
              </a:solidFill>
            </a:endParaRPr>
          </a:p>
          <a:p>
            <a:pPr algn="just"/>
            <a:endParaRPr lang="en-US" altLang="ko-KR" sz="1200" dirty="0">
              <a:solidFill>
                <a:schemeClr val="tx1"/>
              </a:solidFill>
            </a:endParaRPr>
          </a:p>
          <a:p>
            <a:pPr algn="just"/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endParaRPr lang="en-US" altLang="ko-KR" sz="1200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9685" y="7059168"/>
            <a:ext cx="2997839" cy="1385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" name="그룹 39"/>
          <p:cNvGrpSpPr/>
          <p:nvPr/>
        </p:nvGrpSpPr>
        <p:grpSpPr>
          <a:xfrm>
            <a:off x="548680" y="6268842"/>
            <a:ext cx="416416" cy="425082"/>
            <a:chOff x="1328003" y="4166313"/>
            <a:chExt cx="848899" cy="6898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물결 40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 rot="19892846">
              <a:off x="1584557" y="4308111"/>
              <a:ext cx="308730" cy="3827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8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grpSp>
        <p:nvGrpSpPr>
          <p:cNvPr id="8" name="그룹 55"/>
          <p:cNvGrpSpPr/>
          <p:nvPr/>
        </p:nvGrpSpPr>
        <p:grpSpPr>
          <a:xfrm>
            <a:off x="4005062" y="7060927"/>
            <a:ext cx="2168527" cy="1297881"/>
            <a:chOff x="-2619675" y="4916875"/>
            <a:chExt cx="2226839" cy="1656946"/>
          </a:xfrm>
        </p:grpSpPr>
        <p:sp>
          <p:nvSpPr>
            <p:cNvPr id="54" name="직사각형 53"/>
            <p:cNvSpPr/>
            <p:nvPr/>
          </p:nvSpPr>
          <p:spPr>
            <a:xfrm>
              <a:off x="-2619675" y="4916878"/>
              <a:ext cx="2180498" cy="16569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254" tIns="43626" rIns="87254" bIns="43626" rtlCol="0" anchor="ctr"/>
            <a:lstStyle/>
            <a:p>
              <a:pPr algn="ctr"/>
              <a:endParaRPr lang="en-US" altLang="ko-K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-2619674" y="4916875"/>
              <a:ext cx="2226838" cy="14145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100" dirty="0" err="1"/>
                <a:t>수입ㆍ지출처</a:t>
              </a:r>
              <a:r>
                <a:rPr lang="ko-KR" altLang="en-US" sz="1100" dirty="0"/>
                <a:t> 관리에서 엑셀 파일로 </a:t>
              </a:r>
              <a:r>
                <a:rPr lang="ko-KR" altLang="en-US" sz="1100" dirty="0" err="1"/>
                <a:t>다운로드한</a:t>
              </a:r>
              <a:r>
                <a:rPr lang="ko-KR" altLang="en-US" sz="1100" dirty="0"/>
                <a:t> 자료</a:t>
              </a:r>
              <a:r>
                <a:rPr lang="en-US" altLang="ko-KR" sz="1100" dirty="0"/>
                <a:t>(</a:t>
              </a:r>
              <a:r>
                <a:rPr lang="ko-KR" altLang="en-US" sz="1100" dirty="0"/>
                <a:t>좌측</a:t>
              </a:r>
              <a:r>
                <a:rPr lang="en-US" altLang="ko-KR" sz="1100" dirty="0"/>
                <a:t>)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1100" dirty="0"/>
                <a:t>중 제목과 번호</a:t>
              </a:r>
              <a:r>
                <a:rPr lang="en-US" altLang="ko-KR" sz="1100" dirty="0"/>
                <a:t>(</a:t>
              </a:r>
              <a:r>
                <a:rPr lang="ko-KR" altLang="en-US" sz="1100" dirty="0"/>
                <a:t>노란 부분</a:t>
              </a:r>
              <a:r>
                <a:rPr lang="en-US" altLang="ko-KR" sz="1100" dirty="0"/>
                <a:t>)</a:t>
              </a:r>
              <a:r>
                <a:rPr lang="ko-KR" altLang="en-US" sz="1100" dirty="0"/>
                <a:t>을 </a:t>
              </a:r>
              <a:endParaRPr lang="en-US" altLang="ko-KR" sz="1100" dirty="0" smtClean="0"/>
            </a:p>
            <a:p>
              <a:pPr>
                <a:lnSpc>
                  <a:spcPct val="120000"/>
                </a:lnSpc>
              </a:pPr>
              <a:r>
                <a:rPr lang="ko-KR" altLang="en-US" sz="1100" dirty="0" smtClean="0"/>
                <a:t>지운 </a:t>
              </a:r>
              <a:r>
                <a:rPr lang="ko-KR" altLang="en-US" sz="1100" dirty="0"/>
                <a:t>후</a:t>
              </a:r>
              <a:r>
                <a:rPr lang="en-US" altLang="ko-KR" sz="1100" dirty="0"/>
                <a:t>,</a:t>
              </a:r>
              <a:r>
                <a:rPr lang="ko-KR" altLang="en-US" sz="1100" dirty="0"/>
                <a:t> </a:t>
              </a:r>
              <a:r>
                <a:rPr lang="ko-KR" altLang="en-US" sz="1100" dirty="0" err="1"/>
                <a:t>수입ㆍ지출처</a:t>
              </a:r>
              <a:r>
                <a:rPr lang="ko-KR" altLang="en-US" sz="1100" dirty="0"/>
                <a:t> 일괄</a:t>
              </a:r>
              <a:endParaRPr lang="en-US" altLang="ko-KR" sz="1100" dirty="0"/>
            </a:p>
            <a:p>
              <a:pPr>
                <a:lnSpc>
                  <a:spcPct val="120000"/>
                </a:lnSpc>
              </a:pPr>
              <a:r>
                <a:rPr lang="ko-KR" altLang="en-US" sz="1100" dirty="0"/>
                <a:t>등록</a:t>
              </a:r>
              <a:r>
                <a:rPr lang="en-US" altLang="ko-KR" sz="1100" dirty="0"/>
                <a:t>(1)</a:t>
              </a:r>
              <a:r>
                <a:rPr lang="ko-KR" altLang="en-US" sz="1100" dirty="0"/>
                <a:t>과 같이 </a:t>
              </a:r>
              <a:r>
                <a:rPr lang="ko-KR" altLang="en-US" sz="1100" dirty="0" err="1" smtClean="0"/>
                <a:t>일괄등록합니다</a:t>
              </a:r>
              <a:r>
                <a:rPr lang="en-US" altLang="ko-KR" sz="1100" dirty="0"/>
                <a:t>.</a:t>
              </a:r>
              <a:endParaRPr lang="ko-KR" altLang="en-US" sz="11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23298" y="156398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31379" y="1635543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8462" y="355917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985792" y="2555776"/>
            <a:ext cx="139553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오류내용을 엑셀파일 다운로드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873954" y="4248148"/>
            <a:ext cx="139553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일괄등록 양식을 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엑셀파일 다운로드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52" name="아래쪽 화살표 51"/>
          <p:cNvSpPr/>
          <p:nvPr/>
        </p:nvSpPr>
        <p:spPr>
          <a:xfrm>
            <a:off x="6031379" y="3673786"/>
            <a:ext cx="95101" cy="52959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675576" y="4382477"/>
            <a:ext cx="1465314" cy="332399"/>
            <a:chOff x="704830" y="3707397"/>
            <a:chExt cx="1465314" cy="332399"/>
          </a:xfrm>
        </p:grpSpPr>
        <p:sp>
          <p:nvSpPr>
            <p:cNvPr id="28" name="직사각형 27"/>
            <p:cNvSpPr/>
            <p:nvPr/>
          </p:nvSpPr>
          <p:spPr>
            <a:xfrm>
              <a:off x="805668" y="3707397"/>
              <a:ext cx="1364476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기능 더 알아보기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9" name="타원 28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아래쪽 화살표 24"/>
          <p:cNvSpPr/>
          <p:nvPr/>
        </p:nvSpPr>
        <p:spPr>
          <a:xfrm>
            <a:off x="6066510" y="2017282"/>
            <a:ext cx="107079" cy="394478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271836" y="1851453"/>
            <a:ext cx="3014664" cy="144016"/>
          </a:xfrm>
          <a:prstGeom prst="rect">
            <a:avLst/>
          </a:prstGeom>
          <a:noFill/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0" name="슬라이드 번호 개체 틀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16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3029345E-D8F6-42C7-AFA9-83465EDEE8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112" y="5777242"/>
            <a:ext cx="3180037" cy="187719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6" name="모서리가 둥근 직사각형 35"/>
          <p:cNvSpPr/>
          <p:nvPr/>
        </p:nvSpPr>
        <p:spPr>
          <a:xfrm>
            <a:off x="5278348" y="5795574"/>
            <a:ext cx="1080120" cy="636672"/>
          </a:xfrm>
          <a:prstGeom prst="roundRect">
            <a:avLst>
              <a:gd name="adj" fmla="val 7849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수입액 합계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지출액 합계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잔액 조회</a:t>
            </a: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278348" y="6540224"/>
            <a:ext cx="1080120" cy="700700"/>
          </a:xfrm>
          <a:prstGeom prst="roundRect">
            <a:avLst>
              <a:gd name="adj" fmla="val 6492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신규 수입제공자를 </a:t>
            </a:r>
            <a:r>
              <a:rPr lang="ko-KR" altLang="en-US" sz="1000" dirty="0" err="1">
                <a:solidFill>
                  <a:schemeClr val="tx1"/>
                </a:solidFill>
              </a:rPr>
              <a:t>팝업창을</a:t>
            </a:r>
            <a:r>
              <a:rPr lang="ko-KR" altLang="en-US" sz="1000" dirty="0">
                <a:solidFill>
                  <a:schemeClr val="tx1"/>
                </a:solidFill>
              </a:rPr>
              <a:t> 통해 입력 및 등록 가능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2420887" y="7710712"/>
            <a:ext cx="2330017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>
                <a:solidFill>
                  <a:schemeClr val="tx1"/>
                </a:solidFill>
              </a:rPr>
              <a:t>정치자금 </a:t>
            </a:r>
            <a:r>
              <a:rPr lang="ko-KR" altLang="en-US" sz="1000" b="1" dirty="0" err="1">
                <a:solidFill>
                  <a:schemeClr val="tx1"/>
                </a:solidFill>
              </a:rPr>
              <a:t>수입ㆍ지출부</a:t>
            </a:r>
            <a:r>
              <a:rPr lang="en-US" altLang="ko-KR" sz="1000" b="1" dirty="0">
                <a:solidFill>
                  <a:schemeClr val="tx1"/>
                </a:solidFill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</a:rPr>
              <a:t>수입</a:t>
            </a:r>
            <a:r>
              <a:rPr lang="en-US" altLang="ko-KR" sz="1000" b="1" dirty="0">
                <a:solidFill>
                  <a:schemeClr val="tx1"/>
                </a:solidFill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</a:rPr>
              <a:t> 내역이 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algn="just"/>
            <a:r>
              <a:rPr lang="ko-KR" altLang="en-US" sz="1000" b="1" dirty="0">
                <a:solidFill>
                  <a:schemeClr val="tx1"/>
                </a:solidFill>
              </a:rPr>
              <a:t>되며</a:t>
            </a:r>
            <a:r>
              <a:rPr lang="en-US" altLang="ko-KR" sz="1000" dirty="0">
                <a:solidFill>
                  <a:schemeClr val="tx1"/>
                </a:solidFill>
              </a:rPr>
              <a:t>,</a:t>
            </a:r>
            <a:r>
              <a:rPr lang="ko-KR" altLang="en-US" sz="1000" dirty="0">
                <a:solidFill>
                  <a:schemeClr val="tx1"/>
                </a:solidFill>
              </a:rPr>
              <a:t> 보고관리에서 정치자금 회계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보고서 양식으로 출력 가능</a:t>
            </a: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20688" y="7085878"/>
            <a:ext cx="1010965" cy="1101210"/>
          </a:xfrm>
          <a:prstGeom prst="roundRect">
            <a:avLst>
              <a:gd name="adj" fmla="val 4733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 err="1">
                <a:solidFill>
                  <a:schemeClr val="tx1"/>
                </a:solidFill>
                <a:latin typeface="+mn-ea"/>
              </a:rPr>
              <a:t>새자료를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 입력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저장하면 우측 </a:t>
            </a:r>
            <a:r>
              <a:rPr lang="ko-KR" altLang="en-US" sz="1000" b="1" dirty="0" err="1">
                <a:solidFill>
                  <a:schemeClr val="tx1"/>
                </a:solidFill>
                <a:latin typeface="+mn-ea"/>
              </a:rPr>
              <a:t>수입부에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 등록</a:t>
            </a:r>
            <a:endParaRPr lang="en-US" altLang="ko-KR" sz="1000" b="1" dirty="0">
              <a:solidFill>
                <a:schemeClr val="tx1"/>
              </a:solidFill>
              <a:latin typeface="+mn-ea"/>
            </a:endParaRPr>
          </a:p>
          <a:p>
            <a:pPr algn="just"/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-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조회 조건에 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algn="just"/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따른 조회내역 확인 가능</a:t>
            </a:r>
            <a:endParaRPr lang="ko-KR" altLang="en-US" sz="1000" dirty="0">
              <a:latin typeface="+mn-ea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1638" y="5766654"/>
            <a:ext cx="1038606" cy="1088100"/>
          </a:xfrm>
          <a:prstGeom prst="roundRect">
            <a:avLst>
              <a:gd name="adj" fmla="val 7496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 err="1">
                <a:solidFill>
                  <a:schemeClr val="tx1"/>
                </a:solidFill>
              </a:rPr>
              <a:t>새자료</a:t>
            </a:r>
            <a:r>
              <a:rPr lang="en-US" altLang="ko-KR" sz="1000" b="1" dirty="0">
                <a:solidFill>
                  <a:schemeClr val="tx1"/>
                </a:solidFill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</a:rPr>
              <a:t>신규 수입내역</a:t>
            </a:r>
            <a:r>
              <a:rPr lang="en-US" altLang="ko-KR" sz="1000" b="1" dirty="0">
                <a:solidFill>
                  <a:schemeClr val="tx1"/>
                </a:solidFill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</a:rPr>
              <a:t>           </a:t>
            </a:r>
            <a:r>
              <a:rPr lang="ko-KR" altLang="en-US" sz="1000" b="1" dirty="0" err="1">
                <a:solidFill>
                  <a:schemeClr val="tx1"/>
                </a:solidFill>
              </a:rPr>
              <a:t>입력시</a:t>
            </a: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</a:rPr>
              <a:t>수입</a:t>
            </a: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</a:rPr>
              <a:t>내역 입력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algn="just"/>
            <a:r>
              <a:rPr lang="en-US" altLang="ko-KR" sz="1000" dirty="0">
                <a:solidFill>
                  <a:schemeClr val="tx1"/>
                </a:solidFill>
                <a:latin typeface="HY헤드라인M"/>
                <a:ea typeface="HY헤드라인M"/>
              </a:rPr>
              <a:t>-</a:t>
            </a:r>
            <a:r>
              <a:rPr lang="ko-KR" altLang="en-US" sz="1000" dirty="0" err="1">
                <a:solidFill>
                  <a:schemeClr val="tx1"/>
                </a:solidFill>
              </a:rPr>
              <a:t>조회시</a:t>
            </a:r>
            <a:r>
              <a:rPr lang="ko-KR" altLang="en-US" sz="1000" dirty="0">
                <a:solidFill>
                  <a:schemeClr val="tx1"/>
                </a:solidFill>
              </a:rPr>
              <a:t> 조회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 조건 입력 </a:t>
            </a:r>
          </a:p>
        </p:txBody>
      </p:sp>
      <p:sp>
        <p:nvSpPr>
          <p:cNvPr id="75" name="모서리가 둥근 직사각형 74"/>
          <p:cNvSpPr/>
          <p:nvPr/>
        </p:nvSpPr>
        <p:spPr>
          <a:xfrm>
            <a:off x="620688" y="1835696"/>
            <a:ext cx="5688632" cy="6646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메뉴 접속 시 기본적으로 </a:t>
            </a:r>
            <a:r>
              <a:rPr lang="en-US" altLang="ko-KR" sz="1200" dirty="0">
                <a:solidFill>
                  <a:schemeClr val="tx2"/>
                </a:solidFill>
              </a:rPr>
              <a:t>‘</a:t>
            </a:r>
            <a:r>
              <a:rPr lang="ko-KR" altLang="en-US" sz="1200" dirty="0">
                <a:solidFill>
                  <a:schemeClr val="tx2"/>
                </a:solidFill>
              </a:rPr>
              <a:t>신규자료 입력 기능</a:t>
            </a:r>
            <a:r>
              <a:rPr lang="en-US" altLang="ko-KR" sz="1200" dirty="0">
                <a:solidFill>
                  <a:schemeClr val="tx2"/>
                </a:solidFill>
              </a:rPr>
              <a:t>’</a:t>
            </a:r>
            <a:r>
              <a:rPr lang="ko-KR" altLang="en-US" sz="1200" dirty="0">
                <a:solidFill>
                  <a:schemeClr val="tx2"/>
                </a:solidFill>
              </a:rPr>
              <a:t>이 제공됩니다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아래의 화면에서 수입내역 조회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및 신규 수입내역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입력이 가능합니다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2" name="그룹 45"/>
          <p:cNvGrpSpPr/>
          <p:nvPr/>
        </p:nvGrpSpPr>
        <p:grpSpPr>
          <a:xfrm>
            <a:off x="487558" y="788234"/>
            <a:ext cx="2692740" cy="924535"/>
            <a:chOff x="487558" y="788234"/>
            <a:chExt cx="2692740" cy="924535"/>
          </a:xfrm>
        </p:grpSpPr>
        <p:grpSp>
          <p:nvGrpSpPr>
            <p:cNvPr id="3" name="그룹 28"/>
            <p:cNvGrpSpPr/>
            <p:nvPr/>
          </p:nvGrpSpPr>
          <p:grpSpPr>
            <a:xfrm>
              <a:off x="487558" y="788234"/>
              <a:ext cx="2692740" cy="363849"/>
              <a:chOff x="461394" y="747006"/>
              <a:chExt cx="2692740" cy="363849"/>
            </a:xfrm>
          </p:grpSpPr>
          <p:cxnSp>
            <p:nvCxnSpPr>
              <p:cNvPr id="30" name="직선 연결선 29"/>
              <p:cNvCxnSpPr/>
              <p:nvPr/>
            </p:nvCxnSpPr>
            <p:spPr>
              <a:xfrm flipV="1">
                <a:off x="563318" y="1108362"/>
                <a:ext cx="2082962" cy="2493"/>
              </a:xfrm>
              <a:prstGeom prst="line">
                <a:avLst/>
              </a:prstGeom>
              <a:ln w="19050">
                <a:solidFill>
                  <a:schemeClr val="tx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461394" y="747006"/>
                <a:ext cx="269274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accent1">
                        <a:lumMod val="75000"/>
                      </a:schemeClr>
                    </a:solidFill>
                    <a:latin typeface="HY견고딕" pitchFamily="18" charset="-127"/>
                    <a:ea typeface="HY견고딕" pitchFamily="18" charset="-127"/>
                  </a:rPr>
                  <a:t>2. </a:t>
                </a:r>
                <a:r>
                  <a:rPr lang="ko-KR" altLang="en-US" sz="1600" b="1" dirty="0">
                    <a:solidFill>
                      <a:schemeClr val="accent1">
                        <a:lumMod val="75000"/>
                      </a:schemeClr>
                    </a:solidFill>
                    <a:latin typeface="HY견고딕" pitchFamily="18" charset="-127"/>
                    <a:ea typeface="HY견고딕" pitchFamily="18" charset="-127"/>
                  </a:rPr>
                  <a:t>수입내역 관리</a:t>
                </a:r>
                <a:endParaRPr lang="ko-KR" altLang="en-US" sz="1600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37" name="액자 36"/>
            <p:cNvSpPr/>
            <p:nvPr/>
          </p:nvSpPr>
          <p:spPr>
            <a:xfrm>
              <a:off x="620688" y="1331640"/>
              <a:ext cx="2160240" cy="381129"/>
            </a:xfrm>
            <a:prstGeom prst="frame">
              <a:avLst>
                <a:gd name="adj1" fmla="val 1442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가</a:t>
              </a:r>
              <a:r>
                <a:rPr lang="en-US" altLang="ko-KR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. </a:t>
              </a:r>
              <a:r>
                <a:rPr lang="ko-KR" altLang="en-US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화면 및 기능개관</a:t>
              </a:r>
              <a:r>
                <a:rPr lang="en-US" altLang="ko-KR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(1)</a:t>
              </a:r>
              <a:endPara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4" name="그룹 31"/>
          <p:cNvGrpSpPr/>
          <p:nvPr/>
        </p:nvGrpSpPr>
        <p:grpSpPr>
          <a:xfrm>
            <a:off x="653907" y="2915816"/>
            <a:ext cx="5655413" cy="2124535"/>
            <a:chOff x="665496" y="1918730"/>
            <a:chExt cx="5483233" cy="2653270"/>
          </a:xfrm>
        </p:grpSpPr>
        <p:pic>
          <p:nvPicPr>
            <p:cNvPr id="4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3964" b="39883"/>
            <a:stretch>
              <a:fillRect/>
            </a:stretch>
          </p:blipFill>
          <p:spPr bwMode="auto">
            <a:xfrm>
              <a:off x="665496" y="2057447"/>
              <a:ext cx="5483233" cy="251455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8" name="타원 47"/>
            <p:cNvSpPr/>
            <p:nvPr/>
          </p:nvSpPr>
          <p:spPr>
            <a:xfrm>
              <a:off x="703104" y="4026153"/>
              <a:ext cx="612414" cy="25349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3985118" y="2119438"/>
              <a:ext cx="1014417" cy="1152542"/>
            </a:xfrm>
            <a:prstGeom prst="roundRect">
              <a:avLst>
                <a:gd name="adj" fmla="val 11033"/>
              </a:avLst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361797" y="3972057"/>
              <a:ext cx="248911" cy="284819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①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74995" y="1918730"/>
              <a:ext cx="248911" cy="284819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②</a:t>
              </a:r>
            </a:p>
          </p:txBody>
        </p:sp>
      </p:grpSp>
      <p:sp>
        <p:nvSpPr>
          <p:cNvPr id="56" name="아래쪽 화살표 55"/>
          <p:cNvSpPr/>
          <p:nvPr/>
        </p:nvSpPr>
        <p:spPr>
          <a:xfrm rot="16200000">
            <a:off x="5008984" y="6040008"/>
            <a:ext cx="288032" cy="14401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8" name="아래쪽 화살표 57"/>
          <p:cNvSpPr/>
          <p:nvPr/>
        </p:nvSpPr>
        <p:spPr>
          <a:xfrm rot="5400000">
            <a:off x="1600416" y="6221478"/>
            <a:ext cx="288032" cy="21602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9" name="아래쪽 화살표 58"/>
          <p:cNvSpPr/>
          <p:nvPr/>
        </p:nvSpPr>
        <p:spPr>
          <a:xfrm rot="5400000">
            <a:off x="1600416" y="7301598"/>
            <a:ext cx="288032" cy="21602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60" name="아래쪽 화살표 59"/>
          <p:cNvSpPr/>
          <p:nvPr/>
        </p:nvSpPr>
        <p:spPr>
          <a:xfrm rot="16200000">
            <a:off x="5008984" y="6741772"/>
            <a:ext cx="288032" cy="14401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5"/>
          <p:cNvGrpSpPr/>
          <p:nvPr/>
        </p:nvGrpSpPr>
        <p:grpSpPr>
          <a:xfrm>
            <a:off x="675576" y="2660182"/>
            <a:ext cx="3671046" cy="332399"/>
            <a:chOff x="704830" y="3707397"/>
            <a:chExt cx="3671046" cy="332399"/>
          </a:xfrm>
        </p:grpSpPr>
        <p:sp>
          <p:nvSpPr>
            <p:cNvPr id="61" name="직사각형 60"/>
            <p:cNvSpPr/>
            <p:nvPr/>
          </p:nvSpPr>
          <p:spPr>
            <a:xfrm>
              <a:off x="805668" y="3707397"/>
              <a:ext cx="3570208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 또는 ②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를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2" name="타원 61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그룹 62"/>
          <p:cNvGrpSpPr/>
          <p:nvPr/>
        </p:nvGrpSpPr>
        <p:grpSpPr>
          <a:xfrm>
            <a:off x="675576" y="5352094"/>
            <a:ext cx="952353" cy="304635"/>
            <a:chOff x="704830" y="3707397"/>
            <a:chExt cx="952353" cy="304635"/>
          </a:xfrm>
        </p:grpSpPr>
        <p:sp>
          <p:nvSpPr>
            <p:cNvPr id="64" name="직사각형 63"/>
            <p:cNvSpPr/>
            <p:nvPr/>
          </p:nvSpPr>
          <p:spPr>
            <a:xfrm>
              <a:off x="805668" y="3707397"/>
              <a:ext cx="85151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화면 개관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17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30" y="1335890"/>
            <a:ext cx="5676499" cy="236566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77" name="표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27307"/>
              </p:ext>
            </p:extLst>
          </p:nvPr>
        </p:nvGraphicFramePr>
        <p:xfrm>
          <a:off x="775292" y="5614508"/>
          <a:ext cx="5621329" cy="1421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5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757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⑤ 다중선택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다중선택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check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시 각 수입 내역 항목 선택이 가능하다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⑥ 정렬 </a:t>
                      </a:r>
                      <a:endParaRPr kumimoji="1" lang="ko-KR" altLang="en-US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항목별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제목줄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클릭을 통해 오름차순 또는 내림차순으로 정렬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하여 수입내역을 조회할 수 있다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0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18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⑦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정렬저장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수입내역 순서를 조정하고</a:t>
                      </a:r>
                      <a:r>
                        <a:rPr lang="ko-KR" altLang="en-US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저장하는 기능이다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87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⑧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영수증일괄입력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저장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영수증 증빙번호를 개별 또는 일괄 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수기로 입력할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수 있다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932149"/>
              </p:ext>
            </p:extLst>
          </p:nvPr>
        </p:nvGraphicFramePr>
        <p:xfrm>
          <a:off x="775292" y="4082147"/>
          <a:ext cx="5606036" cy="118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3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787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① 화면초기화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최초 입력 내용이 없는 조회 화면으로 되돌아가는 기능이다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조회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조회 조건에 따라 조회가 가능하다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신규입력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 수입내역 입력 화면으로 전환된다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④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저장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 수입내역 및 수정 내용을 저장한다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931688"/>
              </p:ext>
            </p:extLst>
          </p:nvPr>
        </p:nvGraphicFramePr>
        <p:xfrm>
          <a:off x="775292" y="7363274"/>
          <a:ext cx="5390012" cy="59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5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72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⑨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복구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</a:rPr>
                        <a:t>수정ㆍ삭제한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 자료를 이전 상태로 되돌리는 기능이다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7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baseline="0" dirty="0" smtClean="0">
                          <a:solidFill>
                            <a:schemeClr val="tx1"/>
                          </a:solidFill>
                        </a:rPr>
                        <a:t>⑩</a:t>
                      </a:r>
                      <a:r>
                        <a:rPr lang="en-US" altLang="ko-KR" sz="11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="1" baseline="0" dirty="0" err="1">
                          <a:solidFill>
                            <a:schemeClr val="tx1"/>
                          </a:solidFill>
                        </a:rPr>
                        <a:t>수입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</a:rPr>
                        <a:t>부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계정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과목별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수입부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내역을 출력하는 기능이다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8" name="액자 67"/>
          <p:cNvSpPr/>
          <p:nvPr/>
        </p:nvSpPr>
        <p:spPr>
          <a:xfrm>
            <a:off x="620688" y="785786"/>
            <a:ext cx="216024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화면 및 기능개관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05668" y="5254621"/>
            <a:ext cx="1640193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HY울릉도M" pitchFamily="18" charset="-127"/>
                <a:ea typeface="HY울릉도M" pitchFamily="18" charset="-127"/>
              </a:rPr>
              <a:t>알아두면 편리한 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805668" y="7021506"/>
            <a:ext cx="886781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HY울릉도M" pitchFamily="18" charset="-127"/>
                <a:ea typeface="HY울릉도M" pitchFamily="18" charset="-127"/>
              </a:rPr>
              <a:t>그 외 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95" name="타원 94"/>
          <p:cNvSpPr/>
          <p:nvPr/>
        </p:nvSpPr>
        <p:spPr>
          <a:xfrm>
            <a:off x="704830" y="7131655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2" name="그룹 107"/>
          <p:cNvGrpSpPr/>
          <p:nvPr/>
        </p:nvGrpSpPr>
        <p:grpSpPr>
          <a:xfrm>
            <a:off x="704830" y="3707904"/>
            <a:ext cx="888233" cy="304635"/>
            <a:chOff x="704830" y="3707397"/>
            <a:chExt cx="888233" cy="304635"/>
          </a:xfrm>
        </p:grpSpPr>
        <p:sp>
          <p:nvSpPr>
            <p:cNvPr id="69" name="직사각형 68"/>
            <p:cNvSpPr/>
            <p:nvPr/>
          </p:nvSpPr>
          <p:spPr>
            <a:xfrm>
              <a:off x="805668" y="3707397"/>
              <a:ext cx="78739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b="1" dirty="0">
                  <a:latin typeface="HY울릉도M" pitchFamily="18" charset="-127"/>
                  <a:ea typeface="HY울릉도M" pitchFamily="18" charset="-127"/>
                </a:rPr>
                <a:t>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04" name="타원 103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05" name="타원 104"/>
          <p:cNvSpPr/>
          <p:nvPr/>
        </p:nvSpPr>
        <p:spPr>
          <a:xfrm>
            <a:off x="704830" y="5366316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7" name="Text Placeholder 3"/>
          <p:cNvSpPr txBox="1">
            <a:spLocks/>
          </p:cNvSpPr>
          <p:nvPr/>
        </p:nvSpPr>
        <p:spPr>
          <a:xfrm>
            <a:off x="2458988" y="5360356"/>
            <a:ext cx="288032" cy="14619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950" dirty="0">
                <a:solidFill>
                  <a:srgbClr val="FF0000"/>
                </a:solidFill>
                <a:latin typeface="+mn-ea"/>
              </a:rPr>
              <a:t>비교</a:t>
            </a:r>
            <a:endParaRPr lang="en-US" sz="9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70334" y="5311130"/>
            <a:ext cx="41303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엽서M" pitchFamily="18" charset="-127"/>
                <a:ea typeface="HY엽서M" pitchFamily="18" charset="-127"/>
              </a:rPr>
              <a:t> 지출내역 관리는 </a:t>
            </a:r>
            <a:r>
              <a:rPr lang="en-US" altLang="ko-KR" sz="900" dirty="0">
                <a:latin typeface="HY엽서M" pitchFamily="18" charset="-127"/>
                <a:ea typeface="HY엽서M" pitchFamily="18" charset="-127"/>
              </a:rPr>
              <a:t>[</a:t>
            </a:r>
            <a:r>
              <a:rPr lang="ko-KR" altLang="en-US" sz="900" dirty="0">
                <a:latin typeface="HY엽서M" pitchFamily="18" charset="-127"/>
                <a:ea typeface="HY엽서M" pitchFamily="18" charset="-127"/>
              </a:rPr>
              <a:t>영수증 일괄생성</a:t>
            </a:r>
            <a:r>
              <a:rPr lang="en-US" altLang="ko-KR" sz="900" dirty="0">
                <a:latin typeface="HY엽서M" pitchFamily="18" charset="-127"/>
                <a:ea typeface="HY엽서M" pitchFamily="18" charset="-127"/>
              </a:rPr>
              <a:t>], [</a:t>
            </a:r>
            <a:r>
              <a:rPr lang="ko-KR" altLang="en-US" sz="900" dirty="0">
                <a:latin typeface="HY엽서M" pitchFamily="18" charset="-127"/>
                <a:ea typeface="HY엽서M" pitchFamily="18" charset="-127"/>
              </a:rPr>
              <a:t>영수증 일괄삭제 기능</a:t>
            </a:r>
            <a:r>
              <a:rPr lang="en-US" altLang="ko-KR" sz="900" dirty="0" smtClean="0">
                <a:latin typeface="HY엽서M" pitchFamily="18" charset="-127"/>
                <a:ea typeface="HY엽서M" pitchFamily="18" charset="-127"/>
              </a:rPr>
              <a:t>]</a:t>
            </a:r>
            <a:r>
              <a:rPr lang="ko-KR" altLang="en-US" sz="900" dirty="0" smtClean="0">
                <a:latin typeface="HY엽서M" pitchFamily="18" charset="-127"/>
                <a:ea typeface="HY엽서M" pitchFamily="18" charset="-127"/>
              </a:rPr>
              <a:t>이 </a:t>
            </a:r>
            <a:r>
              <a:rPr lang="ko-KR" altLang="en-US" sz="900" dirty="0">
                <a:latin typeface="HY엽서M" pitchFamily="18" charset="-127"/>
                <a:ea typeface="HY엽서M" pitchFamily="18" charset="-127"/>
              </a:rPr>
              <a:t>있다</a:t>
            </a:r>
            <a:r>
              <a:rPr lang="en-US" altLang="ko-KR" sz="900" dirty="0">
                <a:latin typeface="HY엽서M" pitchFamily="18" charset="-127"/>
                <a:ea typeface="HY엽서M" pitchFamily="18" charset="-127"/>
              </a:rPr>
              <a:t>.</a:t>
            </a:r>
            <a:endParaRPr lang="ko-KR" altLang="en-US" sz="900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49115" y="1043608"/>
            <a:ext cx="219070" cy="314331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401972" y="1043608"/>
            <a:ext cx="161864" cy="314331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850562" y="1043608"/>
            <a:ext cx="242771" cy="314331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91316" y="1043608"/>
            <a:ext cx="242771" cy="314331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30505" y="2661600"/>
            <a:ext cx="242771" cy="314331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⑤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90291" y="2369137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⑦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30898" y="239675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⑧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486792" y="106605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⑨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905152" y="106605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⑩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679972" y="1331640"/>
            <a:ext cx="1944216" cy="21602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1318908" y="2607161"/>
            <a:ext cx="3044038" cy="14401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4415256" y="1331640"/>
            <a:ext cx="864096" cy="21602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18</a:t>
            </a:r>
            <a:endParaRPr lang="ko-KR" altLang="en-US" sz="1000" dirty="0"/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xmlns="" id="{EA14D0FB-1186-4E1E-8006-B2219DE400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562076"/>
              </p:ext>
            </p:extLst>
          </p:nvPr>
        </p:nvGraphicFramePr>
        <p:xfrm>
          <a:off x="692696" y="8280879"/>
          <a:ext cx="5472608" cy="297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7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908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672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rgbClr val="0000FF"/>
                          </a:solidFill>
                          <a:latin typeface="돋움"/>
                          <a:ea typeface="돋움"/>
                        </a:rPr>
                        <a:t>√ </a:t>
                      </a:r>
                      <a:r>
                        <a:rPr lang="ko-KR" altLang="en-US" sz="1100" b="1" baseline="0" dirty="0" smtClean="0">
                          <a:solidFill>
                            <a:schemeClr val="tx1"/>
                          </a:solidFill>
                        </a:rPr>
                        <a:t>후원내역엑셀</a:t>
                      </a:r>
                      <a:endParaRPr lang="en-US" altLang="ko-KR" sz="11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kern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기명후원금 과목 </a:t>
                      </a:r>
                      <a:r>
                        <a:rPr kumimoji="1" lang="ko-KR" altLang="en-US" sz="1100" b="0" i="0" kern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조회시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후원금센터 업로드용 엑셀파일 다운로드 </a:t>
                      </a:r>
                      <a:endParaRPr kumimoji="1" lang="en-US" altLang="ko-KR" sz="1100" b="0" i="0" kern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1" name="그룹 107">
            <a:extLst>
              <a:ext uri="{FF2B5EF4-FFF2-40B4-BE49-F238E27FC236}">
                <a16:creationId xmlns:a16="http://schemas.microsoft.com/office/drawing/2014/main" xmlns="" id="{8288B702-A1C0-4A55-BA19-A9DAEDBB1E20}"/>
              </a:ext>
            </a:extLst>
          </p:cNvPr>
          <p:cNvGrpSpPr/>
          <p:nvPr/>
        </p:nvGrpSpPr>
        <p:grpSpPr>
          <a:xfrm>
            <a:off x="692696" y="7967315"/>
            <a:ext cx="1389973" cy="304635"/>
            <a:chOff x="704830" y="3707397"/>
            <a:chExt cx="1389973" cy="304635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xmlns="" id="{D24703DB-2859-4037-B523-AD81A03CEC0D}"/>
                </a:ext>
              </a:extLst>
            </p:cNvPr>
            <p:cNvSpPr/>
            <p:nvPr/>
          </p:nvSpPr>
          <p:spPr>
            <a:xfrm>
              <a:off x="805668" y="3707397"/>
              <a:ext cx="128913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b="1" dirty="0" smtClean="0">
                  <a:latin typeface="HY울릉도M" pitchFamily="18" charset="-127"/>
                  <a:ea typeface="HY울릉도M" pitchFamily="18" charset="-127"/>
                </a:rPr>
                <a:t>후원회 추가메뉴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xmlns="" id="{FB7D62A0-ED7F-4C7F-BD75-DF922E5A2C4C}"/>
                </a:ext>
              </a:extLst>
            </p:cNvPr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978570" y="2778611"/>
            <a:ext cx="5258742" cy="14401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983891" y="2499087"/>
            <a:ext cx="242771" cy="314331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⑥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533802" y="1064714"/>
            <a:ext cx="15754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025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73DBC6D0-E3D5-4907-9E6A-3754A9894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1483318"/>
            <a:ext cx="5715326" cy="287040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3" name="직사각형 22"/>
          <p:cNvSpPr/>
          <p:nvPr/>
        </p:nvSpPr>
        <p:spPr>
          <a:xfrm>
            <a:off x="3212976" y="2123729"/>
            <a:ext cx="1627609" cy="288032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92908" y="133164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①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87413" y="1494252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17032" y="131213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173416" y="1331640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아래쪽 화살표 32"/>
          <p:cNvSpPr/>
          <p:nvPr/>
        </p:nvSpPr>
        <p:spPr>
          <a:xfrm>
            <a:off x="4653136" y="2411759"/>
            <a:ext cx="188291" cy="4066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76383"/>
              </p:ext>
            </p:extLst>
          </p:nvPr>
        </p:nvGraphicFramePr>
        <p:xfrm>
          <a:off x="714356" y="4929191"/>
          <a:ext cx="5522956" cy="1871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0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609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819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신규입력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ko-KR" altLang="en-US" sz="1100" b="0" kern="0" dirty="0">
                          <a:solidFill>
                            <a:srgbClr val="FF0000"/>
                          </a:solidFill>
                          <a:latin typeface="+mn-ea"/>
                        </a:rPr>
                        <a:t>기본적으로 신규입력기능 화면을 제공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하므로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,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기존자료 수정 및 조회 중 새로운 자료를 입력하려면 ① </a:t>
                      </a:r>
                      <a:r>
                        <a:rPr kumimoji="1" lang="en-US" altLang="ko-KR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[</a:t>
                      </a:r>
                      <a:r>
                        <a:rPr kumimoji="1" lang="ko-KR" altLang="en-US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신규입력</a:t>
                      </a:r>
                      <a:r>
                        <a:rPr kumimoji="1" lang="en-US" altLang="ko-KR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]</a:t>
                      </a:r>
                      <a:r>
                        <a:rPr kumimoji="1" lang="ko-KR" altLang="en-US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버튼을 클릭하여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신규 내역을 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등록한다</a:t>
                      </a:r>
                      <a:r>
                        <a:rPr kumimoji="1" lang="en-US" altLang="ko-KR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05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수입내용 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입     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kumimoji="1" lang="ko-KR" altLang="en-US" sz="1100" b="1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lang="ko-KR" altLang="en-US" sz="1100" b="0" i="0" dirty="0">
                          <a:latin typeface="+mn-ea"/>
                          <a:ea typeface="+mn-ea"/>
                        </a:rPr>
                        <a:t>정치자금 </a:t>
                      </a:r>
                      <a:r>
                        <a:rPr lang="ko-KR" altLang="en-US" sz="1100" b="0" i="0" dirty="0" err="1">
                          <a:latin typeface="+mn-ea"/>
                          <a:ea typeface="+mn-ea"/>
                        </a:rPr>
                        <a:t>회계보고시</a:t>
                      </a:r>
                      <a:r>
                        <a:rPr lang="ko-KR" altLang="en-US" sz="1100" b="0" i="0" dirty="0">
                          <a:latin typeface="+mn-ea"/>
                          <a:ea typeface="+mn-ea"/>
                        </a:rPr>
                        <a:t> 필수 기재사항으로 차례대로 선택 및 입력한다</a:t>
                      </a:r>
                      <a:r>
                        <a:rPr lang="en-US" altLang="ko-KR" sz="1100" b="0" i="0" dirty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※ </a:t>
                      </a:r>
                      <a:r>
                        <a:rPr lang="ko-KR" altLang="en-US" sz="1100" b="1" dirty="0">
                          <a:solidFill>
                            <a:srgbClr val="0000FF"/>
                          </a:solidFill>
                          <a:latin typeface="돋움"/>
                          <a:ea typeface="돋움"/>
                        </a:rPr>
                        <a:t>√ </a:t>
                      </a:r>
                      <a:r>
                        <a:rPr kumimoji="1" lang="en-US" altLang="ko-KR" sz="1100" b="0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수입제공</a:t>
                      </a:r>
                      <a:r>
                        <a:rPr lang="ko-KR" altLang="en-US" sz="1100" b="0" i="0" dirty="0">
                          <a:solidFill>
                            <a:schemeClr val="tx1"/>
                          </a:solidFill>
                          <a:latin typeface="+mn-ea"/>
                        </a:rPr>
                        <a:t>자 입력방법</a:t>
                      </a:r>
                      <a:r>
                        <a:rPr lang="en-US" altLang="ko-KR" sz="1100" b="0" i="0" dirty="0">
                          <a:solidFill>
                            <a:schemeClr val="tx1"/>
                          </a:solidFill>
                          <a:latin typeface="+mn-ea"/>
                        </a:rPr>
                        <a:t>. 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☞ </a:t>
                      </a:r>
                      <a:r>
                        <a:rPr kumimoji="0" lang="en-US" altLang="ko-KR" sz="1100" b="0" i="0" kern="1200" dirty="0" smtClean="0">
                          <a:solidFill>
                            <a:schemeClr val="tx1"/>
                          </a:solidFill>
                          <a:latin typeface="돋움" pitchFamily="50" charset="-127"/>
                          <a:ea typeface="돋움" pitchFamily="50" charset="-127"/>
                        </a:rPr>
                        <a:t>Ⅲ.</a:t>
                      </a:r>
                      <a:r>
                        <a:rPr kumimoji="1" lang="en-US" altLang="ko-KR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2.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나</a:t>
                      </a:r>
                      <a:r>
                        <a:rPr kumimoji="1" lang="en-US" altLang="ko-KR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.Tip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 참조</a:t>
                      </a:r>
                      <a:endParaRPr lang="en-US" altLang="ko-KR" sz="1100" b="0" i="0" dirty="0"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05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    장  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신규 및 수정 수입내역을 저장한다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1" name="액자 30"/>
          <p:cNvSpPr/>
          <p:nvPr/>
        </p:nvSpPr>
        <p:spPr>
          <a:xfrm>
            <a:off x="620688" y="857224"/>
            <a:ext cx="180818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055800"/>
              </p:ext>
            </p:extLst>
          </p:nvPr>
        </p:nvGraphicFramePr>
        <p:xfrm>
          <a:off x="714356" y="7217890"/>
          <a:ext cx="5523158" cy="1131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64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367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88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화면초기화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/>
                        <a:t> </a:t>
                      </a:r>
                      <a:r>
                        <a:rPr kumimoji="1" lang="en-US" altLang="ko-KR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각 항목에 입력한 값을 지운 상태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,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즉 기존의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조회 기능 화면으로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되돌리는 기능이다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26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조        회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 조회하고자 하는 조건을 </a:t>
                      </a:r>
                      <a:r>
                        <a:rPr kumimoji="1" lang="en-US" altLang="ko-KR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②</a:t>
                      </a: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에 입력 후 수입내역을 조회 및 검색하는</a:t>
                      </a:r>
                      <a:endParaRPr kumimoji="1" lang="en-US" altLang="ko-KR" sz="11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 기능이다</a:t>
                      </a:r>
                      <a:r>
                        <a:rPr kumimoji="1" lang="en-US" altLang="ko-KR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4" name="모서리가 둥근 직사각형 63"/>
          <p:cNvSpPr/>
          <p:nvPr/>
        </p:nvSpPr>
        <p:spPr>
          <a:xfrm>
            <a:off x="620688" y="1763688"/>
            <a:ext cx="4248472" cy="1224136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6560" y="2843808"/>
            <a:ext cx="2654754" cy="18080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6" name="직사각형 65"/>
          <p:cNvSpPr/>
          <p:nvPr/>
        </p:nvSpPr>
        <p:spPr>
          <a:xfrm>
            <a:off x="2221633" y="1244027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725689" y="1244027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05668" y="6850149"/>
            <a:ext cx="800219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주요기능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49" name="타원 48"/>
          <p:cNvSpPr/>
          <p:nvPr/>
        </p:nvSpPr>
        <p:spPr>
          <a:xfrm>
            <a:off x="704830" y="6963862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2" name="그룹 68"/>
          <p:cNvGrpSpPr/>
          <p:nvPr/>
        </p:nvGrpSpPr>
        <p:grpSpPr>
          <a:xfrm>
            <a:off x="704830" y="4566856"/>
            <a:ext cx="1978275" cy="332399"/>
            <a:chOff x="704830" y="4566856"/>
            <a:chExt cx="1978275" cy="332399"/>
          </a:xfrm>
        </p:grpSpPr>
        <p:sp>
          <p:nvSpPr>
            <p:cNvPr id="51" name="직사각형 50"/>
            <p:cNvSpPr/>
            <p:nvPr/>
          </p:nvSpPr>
          <p:spPr>
            <a:xfrm>
              <a:off x="805668" y="4566856"/>
              <a:ext cx="1877437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신규 수입내역 등록 순서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0" name="타원 59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642918" y="7286644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42918" y="7853384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19</a:t>
            </a:r>
            <a:endParaRPr lang="ko-KR" altLang="en-US" sz="1000" dirty="0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4913435" y="2188240"/>
            <a:ext cx="792152" cy="194551"/>
          </a:xfrm>
          <a:prstGeom prst="roundRect">
            <a:avLst>
              <a:gd name="adj" fmla="val 946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661848" y="2071916"/>
            <a:ext cx="298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8907530F-25CF-442F-8566-FDE04D564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86" y="1478533"/>
            <a:ext cx="5616624" cy="317994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7" name="아래쪽 화살표 56"/>
          <p:cNvSpPr/>
          <p:nvPr/>
        </p:nvSpPr>
        <p:spPr>
          <a:xfrm flipH="1">
            <a:off x="5539462" y="2483768"/>
            <a:ext cx="130054" cy="46176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27" name="액자 26"/>
          <p:cNvSpPr/>
          <p:nvPr/>
        </p:nvSpPr>
        <p:spPr>
          <a:xfrm>
            <a:off x="764704" y="857224"/>
            <a:ext cx="187847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모서리가 접힌 도형 28"/>
          <p:cNvSpPr/>
          <p:nvPr/>
        </p:nvSpPr>
        <p:spPr>
          <a:xfrm>
            <a:off x="764704" y="5076056"/>
            <a:ext cx="5472608" cy="2880320"/>
          </a:xfrm>
          <a:prstGeom prst="foldedCorner">
            <a:avLst>
              <a:gd name="adj" fmla="val 1171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&lt; </a:t>
            </a:r>
            <a:r>
              <a:rPr kumimoji="1" lang="ko-KR" alt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수입제공자 입력 방법 </a:t>
            </a:r>
            <a:r>
              <a:rPr kumimoji="1" lang="en-US" altLang="ko-KR" sz="1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&gt;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·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기존에 등록되어 있는 수입제공자 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: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  버튼을 클릭하여 검색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선택 후</a:t>
            </a:r>
            <a:endParaRPr kumimoji="1" lang="en-US" altLang="ko-KR" sz="1200" kern="0" dirty="0">
              <a:solidFill>
                <a:schemeClr val="tx1">
                  <a:lumMod val="85000"/>
                  <a:lumOff val="15000"/>
                </a:schemeClr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사용합니다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.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   * </a:t>
            </a:r>
            <a:r>
              <a:rPr kumimoji="1" lang="ko-KR" altLang="en-US" sz="1200" kern="0" dirty="0" smtClean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후원회의 경우 후원금 </a:t>
            </a:r>
            <a:r>
              <a:rPr kumimoji="1" lang="ko-KR" altLang="en-US" sz="1200" kern="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반환 시 </a:t>
            </a:r>
            <a:r>
              <a:rPr kumimoji="1" lang="ko-KR" altLang="en-US" sz="1200" kern="0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기존 등록되어</a:t>
            </a:r>
            <a:r>
              <a:rPr kumimoji="1" lang="en-US" altLang="ko-KR" sz="1200" kern="0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kumimoji="1" lang="ko-KR" altLang="en-US" sz="1200" kern="0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있는 수입제공자를 반드시 </a:t>
            </a:r>
            <a:endParaRPr kumimoji="1" lang="en-US" altLang="ko-KR" sz="1200" kern="0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kumimoji="1" lang="en-US" altLang="ko-KR" sz="1200" kern="0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</a:t>
            </a:r>
            <a:r>
              <a:rPr kumimoji="1" lang="ko-KR" altLang="en-US" sz="1200" kern="0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조회하여 </a:t>
            </a:r>
            <a:r>
              <a:rPr kumimoji="1" lang="ko-KR" altLang="en-US" sz="1200" kern="0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선택</a:t>
            </a:r>
            <a:endParaRPr kumimoji="1" lang="en-US" altLang="ko-KR" sz="1200" kern="0" dirty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kumimoji="1" lang="en-US" altLang="ko-KR" sz="1200" kern="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- </a:t>
            </a:r>
            <a:r>
              <a:rPr kumimoji="1" lang="ko-KR" altLang="en-US" sz="1200" kern="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생년월일 등 </a:t>
            </a:r>
            <a:r>
              <a:rPr kumimoji="1" lang="ko-KR" altLang="en-US" sz="1200" kern="0" dirty="0" err="1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인적사항을</a:t>
            </a:r>
            <a:r>
              <a:rPr kumimoji="1" lang="en-US" altLang="ko-KR" sz="1200" kern="0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kumimoji="1" lang="ko-KR" altLang="en-US" sz="1200" kern="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후원금 기부 시의 수입제공자 정보와 다르게 </a:t>
            </a:r>
            <a:endParaRPr kumimoji="1" lang="en-US" altLang="ko-KR" sz="1200" kern="0" dirty="0">
              <a:solidFill>
                <a:schemeClr val="tx1"/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        </a:t>
            </a:r>
            <a:r>
              <a:rPr kumimoji="1" lang="ko-KR" altLang="en-US" sz="1200" kern="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입력한 경우 동명이인으로 처리되어 반환내역이 반영되지 않습니다</a:t>
            </a:r>
            <a:r>
              <a:rPr kumimoji="1" lang="en-US" altLang="ko-KR" sz="1200" kern="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.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·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신규 수입제공자 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:  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                 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을 통하여 </a:t>
            </a:r>
            <a:r>
              <a:rPr kumimoji="1"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팝업창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(</a:t>
            </a:r>
            <a:r>
              <a:rPr kumimoji="1"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수입ㆍ지출처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관리</a:t>
            </a:r>
            <a:endParaRPr kumimoji="1" lang="en-US" altLang="ko-KR" sz="1200" kern="0" dirty="0">
              <a:solidFill>
                <a:schemeClr val="tx1">
                  <a:lumMod val="85000"/>
                  <a:lumOff val="15000"/>
                </a:schemeClr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화면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)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을 통하여 수입제공자를 등록할 수 있습니다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.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 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☞ </a:t>
            </a:r>
            <a:r>
              <a:rPr lang="en-US" altLang="ko-KR" sz="12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Ⅲ.1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가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[</a:t>
            </a:r>
            <a:r>
              <a:rPr kumimoji="1" lang="ko-KR" altLang="en-US" sz="12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수입ㆍ지출처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등록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]</a:t>
            </a:r>
            <a:r>
              <a:rPr kumimoji="1" lang="ko-KR" alt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참조</a:t>
            </a:r>
            <a:endParaRPr lang="en-US" altLang="ko-KR" sz="1200" dirty="0">
              <a:solidFill>
                <a:schemeClr val="tx1"/>
              </a:solidFill>
              <a:latin typeface="HY엽서M" pitchFamily="18" charset="-127"/>
              <a:ea typeface="HY엽서M" pitchFamily="18" charset="-127"/>
            </a:endParaRPr>
          </a:p>
        </p:txBody>
      </p:sp>
      <p:grpSp>
        <p:nvGrpSpPr>
          <p:cNvPr id="2" name="그룹 39"/>
          <p:cNvGrpSpPr/>
          <p:nvPr/>
        </p:nvGrpSpPr>
        <p:grpSpPr>
          <a:xfrm>
            <a:off x="836712" y="4867969"/>
            <a:ext cx="400603" cy="425082"/>
            <a:chOff x="1328003" y="4166313"/>
            <a:chExt cx="848899" cy="689874"/>
          </a:xfrm>
        </p:grpSpPr>
        <p:sp>
          <p:nvSpPr>
            <p:cNvPr id="31" name="물결 30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66030" y="5395304"/>
            <a:ext cx="144016" cy="256816"/>
          </a:xfrm>
          <a:prstGeom prst="rect">
            <a:avLst/>
          </a:prstGeom>
        </p:spPr>
      </p:pic>
      <p:sp>
        <p:nvSpPr>
          <p:cNvPr id="43" name="모서리가 둥근 직사각형 42"/>
          <p:cNvSpPr/>
          <p:nvPr/>
        </p:nvSpPr>
        <p:spPr>
          <a:xfrm>
            <a:off x="704850" y="1764829"/>
            <a:ext cx="4203700" cy="1439020"/>
          </a:xfrm>
          <a:prstGeom prst="roundRect">
            <a:avLst>
              <a:gd name="adj" fmla="val 5939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938720" y="2266949"/>
            <a:ext cx="792152" cy="228601"/>
          </a:xfrm>
          <a:prstGeom prst="roundRect">
            <a:avLst>
              <a:gd name="adj" fmla="val 946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20</a:t>
            </a:r>
            <a:endParaRPr lang="ko-KR" altLang="en-US" sz="10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26" y="2985596"/>
            <a:ext cx="2752702" cy="19464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49696" y="6832823"/>
            <a:ext cx="792088" cy="21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5661848" y="2071916"/>
            <a:ext cx="298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5582A03E-E304-4E9D-9B3F-5170E499A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92" y="1475249"/>
            <a:ext cx="5551512" cy="28803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액자 26"/>
          <p:cNvSpPr/>
          <p:nvPr/>
        </p:nvSpPr>
        <p:spPr>
          <a:xfrm>
            <a:off x="714356" y="857224"/>
            <a:ext cx="187847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(3)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687933" y="1763688"/>
            <a:ext cx="4104456" cy="1296144"/>
          </a:xfrm>
          <a:prstGeom prst="roundRect">
            <a:avLst>
              <a:gd name="adj" fmla="val 4909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816071" y="1804330"/>
            <a:ext cx="23426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4"/>
          <p:cNvSpPr/>
          <p:nvPr/>
        </p:nvSpPr>
        <p:spPr>
          <a:xfrm>
            <a:off x="2151413" y="1810680"/>
            <a:ext cx="22343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21</a:t>
            </a:r>
            <a:endParaRPr lang="ko-KR" altLang="en-US" sz="1000" dirty="0"/>
          </a:p>
        </p:txBody>
      </p:sp>
      <p:sp>
        <p:nvSpPr>
          <p:cNvPr id="20" name="직사각형 19"/>
          <p:cNvSpPr/>
          <p:nvPr/>
        </p:nvSpPr>
        <p:spPr>
          <a:xfrm>
            <a:off x="737827" y="4415800"/>
            <a:ext cx="1063112" cy="3059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+mn-ea"/>
              </a:rPr>
              <a:t>계정 및 과목</a:t>
            </a:r>
          </a:p>
        </p:txBody>
      </p:sp>
      <p:sp>
        <p:nvSpPr>
          <p:cNvPr id="21" name="타원 20"/>
          <p:cNvSpPr/>
          <p:nvPr/>
        </p:nvSpPr>
        <p:spPr>
          <a:xfrm>
            <a:off x="646192" y="4559816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149925"/>
              </p:ext>
            </p:extLst>
          </p:nvPr>
        </p:nvGraphicFramePr>
        <p:xfrm>
          <a:off x="687933" y="4829491"/>
          <a:ext cx="5406042" cy="908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4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925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70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06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사용기관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계 정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과 목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예비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후보자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후보자등자산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후원회기부금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맑은 고딕"/>
                        </a:rPr>
                        <a:t>보조금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맑은 고딕"/>
                        </a:rPr>
                        <a:t>보조금외지원금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/>
                        </a:rPr>
                        <a:t>각 계정마다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선거비용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1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선거비용외정치자금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과목으로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60603" y="1733972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799833" y="1154546"/>
            <a:ext cx="1787669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b="1" dirty="0" smtClean="0">
                <a:latin typeface="+mn-ea"/>
              </a:rPr>
              <a:t>(</a:t>
            </a:r>
            <a:r>
              <a:rPr lang="ko-KR" altLang="en-US" sz="1200" b="1" dirty="0" smtClean="0">
                <a:latin typeface="+mn-ea"/>
              </a:rPr>
              <a:t>예비</a:t>
            </a:r>
            <a:r>
              <a:rPr lang="en-US" altLang="ko-KR" sz="1200" b="1" dirty="0" smtClean="0">
                <a:latin typeface="+mn-ea"/>
              </a:rPr>
              <a:t>)</a:t>
            </a:r>
            <a:r>
              <a:rPr lang="ko-KR" altLang="en-US" sz="1200" b="1" dirty="0" smtClean="0">
                <a:latin typeface="+mn-ea"/>
              </a:rPr>
              <a:t>후보자 화면 예시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09399" y="1260920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53812" y="5767561"/>
            <a:ext cx="59618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/>
              <a:t>      </a:t>
            </a:r>
            <a:r>
              <a:rPr lang="ko-KR" altLang="en-US" sz="1200" b="1" dirty="0"/>
              <a:t>각 </a:t>
            </a:r>
            <a:r>
              <a:rPr lang="ko-KR" altLang="en-US" sz="1200" b="1" dirty="0" err="1"/>
              <a:t>계정별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과목별로 수입 및 지출이 이루어지며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지출액이 수입액보다 많을 수 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/>
              <a:t>      없으므로 </a:t>
            </a:r>
            <a:r>
              <a:rPr lang="ko-KR" altLang="en-US" sz="1200" b="1" dirty="0" err="1"/>
              <a:t>필요시</a:t>
            </a:r>
            <a:r>
              <a:rPr lang="ko-KR" altLang="en-US" sz="1200" b="1" dirty="0"/>
              <a:t> 과목간 수입액을 조정 및 </a:t>
            </a:r>
            <a:r>
              <a:rPr lang="ko-KR" altLang="en-US" sz="1200" b="1" dirty="0" smtClean="0"/>
              <a:t>수정합니다</a:t>
            </a:r>
            <a:r>
              <a:rPr lang="en-US" altLang="ko-KR" sz="12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 - </a:t>
            </a:r>
            <a:r>
              <a:rPr lang="ko-KR" altLang="en-US" sz="1200" dirty="0">
                <a:latin typeface="+mn-ea"/>
              </a:rPr>
              <a:t>보조금의 경우 용도제한이 있으므로 반드시 </a:t>
            </a:r>
            <a:r>
              <a:rPr lang="ko-KR" altLang="en-US" sz="1200" dirty="0" smtClean="0">
                <a:latin typeface="+mn-ea"/>
              </a:rPr>
              <a:t>정당 또는 해당위원회에 문의한 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      </a:t>
            </a:r>
            <a:r>
              <a:rPr lang="ko-KR" altLang="en-US" sz="1200" dirty="0" smtClean="0">
                <a:latin typeface="+mn-ea"/>
              </a:rPr>
              <a:t>후 조정 및 수정</a:t>
            </a:r>
            <a:r>
              <a:rPr lang="en-US" altLang="ko-KR" sz="1200" dirty="0" smtClean="0"/>
              <a:t> </a:t>
            </a:r>
            <a:endParaRPr lang="ko-KR" altLang="en-US" sz="1200" b="1" dirty="0"/>
          </a:p>
        </p:txBody>
      </p:sp>
      <p:sp>
        <p:nvSpPr>
          <p:cNvPr id="31" name="타원 30"/>
          <p:cNvSpPr/>
          <p:nvPr/>
        </p:nvSpPr>
        <p:spPr>
          <a:xfrm>
            <a:off x="646192" y="5888228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2" name="모서리가 접힌 도형 31"/>
          <p:cNvSpPr/>
          <p:nvPr/>
        </p:nvSpPr>
        <p:spPr>
          <a:xfrm>
            <a:off x="764704" y="7143922"/>
            <a:ext cx="5521816" cy="1518252"/>
          </a:xfrm>
          <a:prstGeom prst="foldedCorner">
            <a:avLst>
              <a:gd name="adj" fmla="val 1171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28600" indent="-228600" algn="just">
              <a:lnSpc>
                <a:spcPct val="150000"/>
              </a:lnSpc>
            </a:pP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  <a:p>
            <a:pPr marL="228600" indent="-228600" algn="just"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    (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예비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후보자 예시</a:t>
            </a:r>
            <a:endParaRPr lang="en-US" altLang="ko-KR" sz="1100" b="1" dirty="0" smtClean="0">
              <a:solidFill>
                <a:schemeClr val="tx1"/>
              </a:solidFill>
              <a:latin typeface="+mn-ea"/>
            </a:endParaRPr>
          </a:p>
          <a:p>
            <a:pPr marL="228600" indent="-228600" algn="just">
              <a:lnSpc>
                <a:spcPct val="15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①의 수입내역 기재사항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계정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과목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수입일자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수입금액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수입내역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수입제공자 등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수정가능합니다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후보자자산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계정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)-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선거비용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과목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지출액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(500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만원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이 수입액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(400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만원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보다 많은 경우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같은 계정의 </a:t>
            </a: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선거비용외정치자금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과목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의 수입액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(100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만원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을 감하고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선거비용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과목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에 그 금액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(100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만원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만큼 더하는 방법으로 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수입액을 조정 및 수정합니다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3" name="그룹 39"/>
          <p:cNvGrpSpPr/>
          <p:nvPr/>
        </p:nvGrpSpPr>
        <p:grpSpPr>
          <a:xfrm>
            <a:off x="594400" y="6908940"/>
            <a:ext cx="400603" cy="425082"/>
            <a:chOff x="1328003" y="4166313"/>
            <a:chExt cx="848899" cy="689874"/>
          </a:xfrm>
        </p:grpSpPr>
        <p:sp>
          <p:nvSpPr>
            <p:cNvPr id="34" name="물결 33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 Placeholder 3"/>
            <p:cNvSpPr txBox="1">
              <a:spLocks/>
            </p:cNvSpPr>
            <p:nvPr/>
          </p:nvSpPr>
          <p:spPr>
            <a:xfrm rot="19892846">
              <a:off x="1431515" y="4274709"/>
              <a:ext cx="614831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ko-KR" alt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예시</a:t>
              </a:r>
              <a:endParaRPr lang="en-US" sz="18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sp>
        <p:nvSpPr>
          <p:cNvPr id="36" name="타원 35"/>
          <p:cNvSpPr/>
          <p:nvPr/>
        </p:nvSpPr>
        <p:spPr>
          <a:xfrm>
            <a:off x="866408" y="7311496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22" y="1403648"/>
            <a:ext cx="5554682" cy="28083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" name="모서리가 둥근 직사각형 48"/>
          <p:cNvSpPr/>
          <p:nvPr/>
        </p:nvSpPr>
        <p:spPr>
          <a:xfrm>
            <a:off x="706983" y="1676822"/>
            <a:ext cx="4104456" cy="1121457"/>
          </a:xfrm>
          <a:prstGeom prst="roundRect">
            <a:avLst>
              <a:gd name="adj" fmla="val 4909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835121" y="1698414"/>
            <a:ext cx="23426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4"/>
          <p:cNvSpPr/>
          <p:nvPr/>
        </p:nvSpPr>
        <p:spPr>
          <a:xfrm>
            <a:off x="2170463" y="1704764"/>
            <a:ext cx="22343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22</a:t>
            </a:r>
            <a:endParaRPr lang="ko-KR" altLang="en-US" sz="1000" dirty="0"/>
          </a:p>
        </p:txBody>
      </p:sp>
      <p:sp>
        <p:nvSpPr>
          <p:cNvPr id="26" name="직사각형 25"/>
          <p:cNvSpPr/>
          <p:nvPr/>
        </p:nvSpPr>
        <p:spPr>
          <a:xfrm>
            <a:off x="764704" y="1043608"/>
            <a:ext cx="1370888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 smtClean="0">
                <a:latin typeface="+mn-ea"/>
              </a:rPr>
              <a:t>후원회 화면 예시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650384" y="1158490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737827" y="4234864"/>
            <a:ext cx="1063112" cy="3059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+mn-ea"/>
              </a:rPr>
              <a:t>계정 및 과목</a:t>
            </a:r>
          </a:p>
        </p:txBody>
      </p:sp>
      <p:sp>
        <p:nvSpPr>
          <p:cNvPr id="47" name="타원 46"/>
          <p:cNvSpPr/>
          <p:nvPr/>
        </p:nvSpPr>
        <p:spPr>
          <a:xfrm>
            <a:off x="646192" y="4378880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42968"/>
              </p:ext>
            </p:extLst>
          </p:nvPr>
        </p:nvGraphicFramePr>
        <p:xfrm>
          <a:off x="687933" y="4648555"/>
          <a:ext cx="5406042" cy="715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4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925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70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06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사용기관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계 정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과 목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58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후원회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수입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전년도이월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기명후원금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익명후원금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그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밖의 수입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7396545"/>
                  </a:ext>
                </a:extLst>
              </a:tr>
            </a:tbl>
          </a:graphicData>
        </a:graphic>
      </p:graphicFrame>
      <p:sp>
        <p:nvSpPr>
          <p:cNvPr id="50" name="모서리가 접힌 도형 49"/>
          <p:cNvSpPr/>
          <p:nvPr/>
        </p:nvSpPr>
        <p:spPr>
          <a:xfrm>
            <a:off x="764704" y="5646035"/>
            <a:ext cx="5544616" cy="3025725"/>
          </a:xfrm>
          <a:prstGeom prst="foldedCorner">
            <a:avLst>
              <a:gd name="adj" fmla="val 1171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18133" indent="-218133" algn="just">
              <a:lnSpc>
                <a:spcPct val="140000"/>
              </a:lnSpc>
            </a:pP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    후원금 반환 시 처리방법 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예시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법인명의 후원금 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500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만원 반환 시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100" b="1" dirty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수입에서 감액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(-500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만원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처리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, [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내역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]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은 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‘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후원금 반환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후원한 일자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)’ 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등 입력</a:t>
            </a:r>
            <a:endParaRPr lang="en-US" altLang="ko-KR" sz="1100" b="1" dirty="0" smtClean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endParaRPr lang="en-US" altLang="ko-KR" sz="1100" b="1" dirty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endParaRPr lang="en-US" altLang="ko-KR" sz="1100" b="1" dirty="0" smtClean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100" b="1" dirty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endParaRPr lang="en-US" altLang="ko-KR" sz="1100" b="1" dirty="0" smtClean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endParaRPr lang="en-US" altLang="ko-KR" sz="1100" b="1" dirty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endParaRPr lang="en-US" altLang="ko-KR" sz="1100" b="1" dirty="0" smtClean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endParaRPr lang="ko-KR" altLang="en-US" sz="1100" dirty="0"/>
          </a:p>
          <a:p>
            <a:pPr marL="218133" indent="-218133" algn="just">
              <a:lnSpc>
                <a:spcPct val="140000"/>
              </a:lnSpc>
            </a:pPr>
            <a:endParaRPr lang="en-US" altLang="ko-KR" sz="1100" b="1" dirty="0">
              <a:solidFill>
                <a:schemeClr val="tx1"/>
              </a:solidFill>
              <a:latin typeface="+mn-ea"/>
            </a:endParaRPr>
          </a:p>
          <a:p>
            <a:pPr marL="218133" indent="-218133" algn="just">
              <a:lnSpc>
                <a:spcPct val="140000"/>
              </a:lnSpc>
            </a:pP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52" name="그룹 39"/>
          <p:cNvGrpSpPr/>
          <p:nvPr/>
        </p:nvGrpSpPr>
        <p:grpSpPr>
          <a:xfrm>
            <a:off x="594400" y="5411054"/>
            <a:ext cx="400603" cy="425082"/>
            <a:chOff x="1328003" y="4166313"/>
            <a:chExt cx="848899" cy="689874"/>
          </a:xfrm>
        </p:grpSpPr>
        <p:sp>
          <p:nvSpPr>
            <p:cNvPr id="53" name="물결 52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4" name="Text Placeholder 3"/>
            <p:cNvSpPr txBox="1">
              <a:spLocks/>
            </p:cNvSpPr>
            <p:nvPr/>
          </p:nvSpPr>
          <p:spPr>
            <a:xfrm rot="19892846">
              <a:off x="1463786" y="4274709"/>
              <a:ext cx="550288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800" dirty="0" smtClean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</a:t>
              </a:r>
              <a:r>
                <a:rPr lang="en-US" altLang="ko-KR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!</a:t>
              </a:r>
            </a:p>
          </p:txBody>
        </p:sp>
      </p:grpSp>
      <p:pic>
        <p:nvPicPr>
          <p:cNvPr id="56" name="그림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64" y="6206090"/>
            <a:ext cx="4973324" cy="239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76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B4F1639F-8BAD-444D-BA04-95A31F2F3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1627121"/>
            <a:ext cx="5544616" cy="29221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20688" y="4230556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83557" y="2286340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45388" y="141172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8" name="액자 37"/>
          <p:cNvSpPr/>
          <p:nvPr/>
        </p:nvSpPr>
        <p:spPr>
          <a:xfrm>
            <a:off x="692696" y="971600"/>
            <a:ext cx="287918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등록사항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수정ㆍ정렬ㆍ삭제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64704" y="1923520"/>
            <a:ext cx="4104456" cy="1251750"/>
          </a:xfrm>
          <a:prstGeom prst="roundRect">
            <a:avLst>
              <a:gd name="adj" fmla="val 6292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926835"/>
              </p:ext>
            </p:extLst>
          </p:nvPr>
        </p:nvGraphicFramePr>
        <p:xfrm>
          <a:off x="764704" y="5148064"/>
          <a:ext cx="5522956" cy="1602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748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선택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조회된 화면에서 수정할 수입내역 항목을 선택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파란색으로 표시됨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한다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/>
                        <a:t>선택한 수입내역</a:t>
                      </a:r>
                      <a:r>
                        <a:rPr lang="ko-KR" altLang="en-US" sz="1100" baseline="0" dirty="0"/>
                        <a:t> </a:t>
                      </a:r>
                      <a:r>
                        <a:rPr lang="ko-KR" altLang="en-US" sz="1100" dirty="0"/>
                        <a:t>항목에서 내역을 수정한다</a:t>
                      </a:r>
                      <a:r>
                        <a:rPr lang="en-US" altLang="ko-KR" sz="1100" dirty="0"/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  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버튼을 클릭한다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⇒</a:t>
                      </a:r>
                      <a:r>
                        <a:rPr kumimoji="1" lang="en-US" altLang="ko-KR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조회 화면에서 </a:t>
                      </a:r>
                      <a:r>
                        <a:rPr lang="ko-KR" altLang="en-US" sz="1100" dirty="0"/>
                        <a:t>최종적으로 수정된 수입내역을 확인할 수 있다</a:t>
                      </a:r>
                      <a:r>
                        <a:rPr lang="en-US" altLang="ko-KR" sz="1100" dirty="0"/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2" name="그룹 44"/>
          <p:cNvGrpSpPr/>
          <p:nvPr/>
        </p:nvGrpSpPr>
        <p:grpSpPr>
          <a:xfrm>
            <a:off x="755178" y="4735392"/>
            <a:ext cx="1619202" cy="332399"/>
            <a:chOff x="704830" y="4566856"/>
            <a:chExt cx="1619202" cy="332399"/>
          </a:xfrm>
        </p:grpSpPr>
        <p:sp>
          <p:nvSpPr>
            <p:cNvPr id="46" name="직사각형 45"/>
            <p:cNvSpPr/>
            <p:nvPr/>
          </p:nvSpPr>
          <p:spPr>
            <a:xfrm>
              <a:off x="805668" y="4566856"/>
              <a:ext cx="1518364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등록사항 수정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모서리가 접힌 도형 47"/>
          <p:cNvSpPr/>
          <p:nvPr/>
        </p:nvSpPr>
        <p:spPr>
          <a:xfrm>
            <a:off x="764704" y="7110584"/>
            <a:ext cx="5521816" cy="773784"/>
          </a:xfrm>
          <a:prstGeom prst="foldedCorner">
            <a:avLst>
              <a:gd name="adj" fmla="val 1171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28600" indent="-228600" algn="just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★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②의 수입내역 기재사항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계정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과목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수입일자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수입금액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수입내역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수입제공자 등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 </a:t>
            </a:r>
          </a:p>
          <a:p>
            <a:pPr marL="228600" indent="-228600" algn="just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모두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수정 가능합니다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39"/>
          <p:cNvGrpSpPr/>
          <p:nvPr/>
        </p:nvGrpSpPr>
        <p:grpSpPr>
          <a:xfrm>
            <a:off x="836712" y="6812185"/>
            <a:ext cx="400603" cy="425082"/>
            <a:chOff x="1328003" y="4166313"/>
            <a:chExt cx="848899" cy="689874"/>
          </a:xfrm>
        </p:grpSpPr>
        <p:sp>
          <p:nvSpPr>
            <p:cNvPr id="50" name="물결 49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72" y="1555674"/>
            <a:ext cx="5641647" cy="196856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9" name="직사각형 38"/>
          <p:cNvSpPr/>
          <p:nvPr/>
        </p:nvSpPr>
        <p:spPr>
          <a:xfrm>
            <a:off x="3247318" y="3524241"/>
            <a:ext cx="53772" cy="67869"/>
          </a:xfrm>
          <a:prstGeom prst="rect">
            <a:avLst/>
          </a:prstGeom>
          <a:solidFill>
            <a:schemeClr val="bg1"/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3249762" y="3786778"/>
            <a:ext cx="53772" cy="67869"/>
          </a:xfrm>
          <a:prstGeom prst="rect">
            <a:avLst/>
          </a:prstGeom>
          <a:solidFill>
            <a:schemeClr val="bg1"/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943899"/>
              </p:ext>
            </p:extLst>
          </p:nvPr>
        </p:nvGraphicFramePr>
        <p:xfrm>
          <a:off x="702222" y="4041272"/>
          <a:ext cx="5522956" cy="2632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6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36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97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□</a:t>
                      </a:r>
                      <a:r>
                        <a:rPr kumimoji="1" lang="ko-KR" altLang="en-US" sz="1100" b="0" kern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를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check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하면 각 수입내역의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콤보박스를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선택할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       여러 개 선택하여 한꺼번에 삭제할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15760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② 정렬저장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같은 수입일자 내 자료의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순서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를 변경하는 기능이다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돋움"/>
                          <a:ea typeface="돋움"/>
                        </a:rPr>
                        <a:t>★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순서를 변경한 후 반드시 </a:t>
                      </a:r>
                      <a:r>
                        <a:rPr kumimoji="1" lang="en-US" altLang="ko-KR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정렬 저장</a:t>
                      </a:r>
                      <a:r>
                        <a:rPr kumimoji="1" lang="en-US" altLang="ko-KR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을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클릭해야만 변경된 </a:t>
                      </a:r>
                      <a:endParaRPr kumimoji="1" lang="en-US" altLang="ko-KR" sz="1100" b="0" kern="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  순서대로 </a:t>
                      </a:r>
                      <a:r>
                        <a:rPr kumimoji="1" lang="ko-KR" altLang="en-US" sz="1100" b="0" kern="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수입내역이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확정된다</a:t>
                      </a:r>
                      <a:r>
                        <a:rPr kumimoji="1" lang="en-US" altLang="ko-KR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.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☞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Tip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 참조</a:t>
                      </a:r>
                      <a:r>
                        <a:rPr lang="ko-KR" altLang="en-US" sz="1100" b="0" dirty="0"/>
                        <a:t> </a:t>
                      </a:r>
                      <a:endParaRPr kumimoji="1" lang="en-US" altLang="ko-KR" sz="1100" b="0" kern="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       같은 일자 내 통장 계좌거래 내역 순서와 동일하게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맞추기 위하여 수입내역 순서를 조정하고자 할 때 활용할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20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③ </a:t>
                      </a:r>
                      <a:r>
                        <a:rPr kumimoji="1" lang="ko-KR" altLang="en-US" sz="10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영수증일괄입력</a:t>
                      </a:r>
                      <a:endParaRPr kumimoji="1" lang="en-US" altLang="ko-KR" sz="1000" b="1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00" b="1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1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영수증일괄입력</a:t>
                      </a:r>
                      <a:r>
                        <a:rPr kumimoji="1" lang="ko-KR" altLang="en-US" sz="10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저장</a:t>
                      </a:r>
                      <a:endParaRPr kumimoji="1" lang="en-US" altLang="ko-KR" sz="1000" b="1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필요시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영수증일괄입력 버튼을 통해 수입내역 조회 항목의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dirty="0">
                          <a:solidFill>
                            <a:srgbClr val="0000FF"/>
                          </a:solidFill>
                          <a:latin typeface="돋움"/>
                          <a:ea typeface="돋움"/>
                        </a:rPr>
                        <a:t>√ 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증빙번호 </a:t>
                      </a:r>
                      <a:r>
                        <a:rPr kumimoji="1" lang="ko-KR" altLang="en-US" sz="1100" b="0" kern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란을</a:t>
                      </a:r>
                      <a:r>
                        <a:rPr kumimoji="1" lang="ko-KR" altLang="en-US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직접 편집하여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수기로 하나 또는 여러 개를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입력하고 저장할 수 </a:t>
                      </a:r>
                      <a:r>
                        <a:rPr kumimoji="1" lang="ko-KR" altLang="en-US" sz="1100" b="0" strike="noStrike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있다</a:t>
                      </a:r>
                      <a:r>
                        <a:rPr kumimoji="1" lang="en-US" altLang="ko-KR" sz="1000" b="0" strike="noStrike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kumimoji="1" lang="en-US" altLang="ko-KR" sz="1000" b="0" strike="noStrike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ko-KR" altLang="en-US" sz="1000" b="0" strike="noStrike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☞ </a:t>
                      </a:r>
                      <a:r>
                        <a:rPr kumimoji="1" lang="en-US" altLang="ko-KR" sz="1000" b="0" strike="noStrike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Tip</a:t>
                      </a:r>
                      <a:r>
                        <a:rPr kumimoji="1" lang="ko-KR" altLang="en-US" sz="1000" b="0" strike="noStrike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 참조</a:t>
                      </a:r>
                      <a:endParaRPr kumimoji="1" lang="en-US" altLang="ko-KR" sz="1000" b="0" strike="sngStrike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596310" y="2689703"/>
            <a:ext cx="213043" cy="269430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379252" y="2380118"/>
            <a:ext cx="157411" cy="269430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47092" y="2398710"/>
            <a:ext cx="224850" cy="269430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717032" y="2595523"/>
            <a:ext cx="576064" cy="144016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9" name="Text Placeholder 3"/>
          <p:cNvSpPr txBox="1">
            <a:spLocks/>
          </p:cNvSpPr>
          <p:nvPr/>
        </p:nvSpPr>
        <p:spPr>
          <a:xfrm>
            <a:off x="2060848" y="4421169"/>
            <a:ext cx="504056" cy="18466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200" dirty="0">
                <a:solidFill>
                  <a:srgbClr val="FF0000"/>
                </a:solidFill>
                <a:latin typeface="HY얕은샘물M" pitchFamily="18" charset="-127"/>
                <a:ea typeface="HY얕은샘물M" pitchFamily="18" charset="-127"/>
              </a:rPr>
              <a:t>활용예시</a:t>
            </a:r>
            <a:endParaRPr lang="en-US" sz="1200" dirty="0">
              <a:solidFill>
                <a:srgbClr val="FF0000"/>
              </a:solidFill>
              <a:latin typeface="HY얕은샘물M" pitchFamily="18" charset="-127"/>
              <a:ea typeface="HY얕은샘물M" pitchFamily="18" charset="-127"/>
            </a:endParaRPr>
          </a:p>
        </p:txBody>
      </p:sp>
      <p:sp>
        <p:nvSpPr>
          <p:cNvPr id="53" name="모서리가 접힌 도형 52"/>
          <p:cNvSpPr/>
          <p:nvPr/>
        </p:nvSpPr>
        <p:spPr>
          <a:xfrm>
            <a:off x="852840" y="6782677"/>
            <a:ext cx="5283556" cy="1893779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수입내역 항목순서 변경 방법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(②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정렬저장 관련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옮기고자 하는 수입내역 항목을 선택하여 드래그 앤 </a:t>
            </a:r>
            <a:r>
              <a:rPr kumimoji="1" lang="ko-KR" altLang="en-US" sz="11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드롭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파란색으로 선택된              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</a:t>
            </a:r>
            <a:r>
              <a:rPr kumimoji="1" lang="ko-KR" altLang="en-US" sz="11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수입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항목을 계속 누른 채로 원하는 위치로 옮김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하여 위치를 변경한 후 </a:t>
            </a:r>
            <a:endParaRPr kumimoji="1" lang="en-US" altLang="ko-KR" sz="1100" b="1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[</a:t>
            </a:r>
            <a:r>
              <a:rPr kumimoji="1" lang="ko-KR" altLang="en-US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정렬저장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클릭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50000"/>
              </a:lnSpc>
              <a:defRPr/>
            </a:pP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 일괄입력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저장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방법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(③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영수증일괄입력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관련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  <a:p>
            <a:pPr marL="228600" indent="-228600" algn="just"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- [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 일괄입력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버튼 클릭 </a:t>
            </a: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⇒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해당 수입 건 선택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파란색 표시됨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      </a:t>
            </a:r>
          </a:p>
          <a:p>
            <a:pPr marL="228600" indent="-228600" algn="just"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</a:t>
            </a: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→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파란색 부분의 증빙번호 칸을 클릭하여 수기로 각각 입력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228600" indent="-228600" algn="just">
              <a:lnSpc>
                <a:spcPct val="120000"/>
              </a:lnSpc>
              <a:defRPr/>
            </a:pP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→ </a:t>
            </a:r>
            <a:r>
              <a:rPr kumimoji="1" lang="en-US" altLang="ko-KR" sz="11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영수증일괄입력 저장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버튼 클릭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54" name="그룹 92"/>
          <p:cNvGrpSpPr/>
          <p:nvPr/>
        </p:nvGrpSpPr>
        <p:grpSpPr>
          <a:xfrm>
            <a:off x="692696" y="6667247"/>
            <a:ext cx="288032" cy="432048"/>
            <a:chOff x="1328003" y="4166313"/>
            <a:chExt cx="848899" cy="689874"/>
          </a:xfrm>
        </p:grpSpPr>
        <p:sp>
          <p:nvSpPr>
            <p:cNvPr id="58" name="물결 57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Text Placeholder 3"/>
            <p:cNvSpPr txBox="1">
              <a:spLocks/>
            </p:cNvSpPr>
            <p:nvPr/>
          </p:nvSpPr>
          <p:spPr>
            <a:xfrm rot="19892846">
              <a:off x="1386055" y="4434866"/>
              <a:ext cx="770982" cy="252742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2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2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pic>
        <p:nvPicPr>
          <p:cNvPr id="60" name="Picture 14" descr="볼"/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1040735" y="6955279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" name="그룹 48"/>
          <p:cNvGrpSpPr/>
          <p:nvPr/>
        </p:nvGrpSpPr>
        <p:grpSpPr>
          <a:xfrm>
            <a:off x="692696" y="3681232"/>
            <a:ext cx="1773091" cy="332399"/>
            <a:chOff x="704830" y="4566856"/>
            <a:chExt cx="1773091" cy="332399"/>
          </a:xfrm>
        </p:grpSpPr>
        <p:sp>
          <p:nvSpPr>
            <p:cNvPr id="62" name="직사각형 61"/>
            <p:cNvSpPr/>
            <p:nvPr/>
          </p:nvSpPr>
          <p:spPr>
            <a:xfrm>
              <a:off x="805668" y="4566856"/>
              <a:ext cx="1672253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알아두면 편리한 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3" name="타원 62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64" name="Text Placeholder 3"/>
          <p:cNvSpPr txBox="1">
            <a:spLocks/>
          </p:cNvSpPr>
          <p:nvPr/>
        </p:nvSpPr>
        <p:spPr>
          <a:xfrm>
            <a:off x="2060848" y="5459875"/>
            <a:ext cx="504056" cy="18466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200" dirty="0">
                <a:solidFill>
                  <a:srgbClr val="FF0000"/>
                </a:solidFill>
                <a:latin typeface="HY얕은샘물M" pitchFamily="18" charset="-127"/>
                <a:ea typeface="HY얕은샘물M" pitchFamily="18" charset="-127"/>
              </a:rPr>
              <a:t>활용예시</a:t>
            </a:r>
            <a:endParaRPr lang="en-US" sz="1200" dirty="0">
              <a:solidFill>
                <a:srgbClr val="FF0000"/>
              </a:solidFill>
              <a:latin typeface="HY얕은샘물M" pitchFamily="18" charset="-127"/>
              <a:ea typeface="HY얕은샘물M" pitchFamily="18" charset="-127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793534" y="2736500"/>
            <a:ext cx="153853" cy="158085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6" name="아래쪽 화살표 65"/>
          <p:cNvSpPr/>
          <p:nvPr/>
        </p:nvSpPr>
        <p:spPr>
          <a:xfrm>
            <a:off x="1268760" y="6186578"/>
            <a:ext cx="159976" cy="171559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67" name="Text Placeholder 3"/>
          <p:cNvSpPr txBox="1">
            <a:spLocks/>
          </p:cNvSpPr>
          <p:nvPr/>
        </p:nvSpPr>
        <p:spPr>
          <a:xfrm>
            <a:off x="1484784" y="6202791"/>
            <a:ext cx="360040" cy="18466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200" dirty="0">
                <a:solidFill>
                  <a:srgbClr val="FF0000"/>
                </a:solidFill>
                <a:latin typeface="HY얕은샘물M" pitchFamily="18" charset="-127"/>
                <a:ea typeface="HY얕은샘물M" pitchFamily="18" charset="-127"/>
              </a:rPr>
              <a:t>클릭</a:t>
            </a:r>
            <a:endParaRPr lang="en-US" sz="1200" dirty="0">
              <a:solidFill>
                <a:srgbClr val="FF0000"/>
              </a:solidFill>
              <a:latin typeface="HY얕은샘물M" pitchFamily="18" charset="-127"/>
              <a:ea typeface="HY얕은샘물M" pitchFamily="18" charset="-127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1248714" y="2603146"/>
            <a:ext cx="482396" cy="158085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9" name="액자 68"/>
          <p:cNvSpPr/>
          <p:nvPr/>
        </p:nvSpPr>
        <p:spPr>
          <a:xfrm>
            <a:off x="692696" y="971600"/>
            <a:ext cx="287918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등록사항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수정ㆍ정렬ㆍ삭제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0" name="Picture 14" descr="볼"/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1040735" y="7828041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24</a:t>
            </a:r>
            <a:endParaRPr lang="ko-KR" altLang="en-US" sz="1000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087050" y="3260401"/>
            <a:ext cx="344080" cy="172238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194459" y="2959255"/>
            <a:ext cx="373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√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38" y="1610523"/>
            <a:ext cx="5456844" cy="27454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90" y="2928927"/>
            <a:ext cx="2643206" cy="16430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993309"/>
              </p:ext>
            </p:extLst>
          </p:nvPr>
        </p:nvGraphicFramePr>
        <p:xfrm>
          <a:off x="620688" y="5101505"/>
          <a:ext cx="5522956" cy="3136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6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36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228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   ① 복구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수정ㆍ삭제한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자료를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수정ㆍ삭제하기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이전 상태로 되돌릴 수 있는 기능이다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   ② 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</a:rPr>
                        <a:t>수입부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전체 또는 각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계정별로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조회된 수입내역에 대한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수입부를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ⓐ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팝업창을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통해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출력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또는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엑셀파일로 </a:t>
                      </a:r>
                      <a:r>
                        <a:rPr kumimoji="1" lang="ko-KR" altLang="en-US" sz="1100" b="0" kern="0" baseline="0" dirty="0" err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다운로드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할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54119" y="1350236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167" y="1350236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91" name="아래쪽 화살표 90"/>
          <p:cNvSpPr/>
          <p:nvPr/>
        </p:nvSpPr>
        <p:spPr>
          <a:xfrm>
            <a:off x="5445224" y="1792262"/>
            <a:ext cx="55478" cy="1065225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40" name="액자 39"/>
          <p:cNvSpPr/>
          <p:nvPr/>
        </p:nvSpPr>
        <p:spPr>
          <a:xfrm>
            <a:off x="680156" y="971600"/>
            <a:ext cx="2676836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기타 기능 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필요시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사용권장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1950740" y="5633194"/>
            <a:ext cx="4226242" cy="1792838"/>
          </a:xfrm>
          <a:prstGeom prst="roundRect">
            <a:avLst>
              <a:gd name="adj" fmla="val 8664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10000"/>
              </a:lnSpc>
              <a:defRPr/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복구 대상 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-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가능 대상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: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단 건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수정 및 삭제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다중 삭제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영수증일괄입력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        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처리 건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-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불가 대상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자료초기화에서 삭제한 자료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수입ㆍ지출내역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          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일괄등록에서 삭제한 자료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lang="ko-KR" altLang="en-US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          지출내역 관리는 영수증 일괄생성</a:t>
            </a:r>
            <a:r>
              <a:rPr lang="en-US" altLang="ko-KR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,</a:t>
            </a:r>
            <a:r>
              <a:rPr lang="ko-KR" altLang="en-US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제거 처리 </a:t>
            </a:r>
            <a:r>
              <a:rPr lang="en-US" altLang="ko-KR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복구 불가</a:t>
            </a:r>
            <a:endParaRPr lang="en-US" altLang="ko-KR" sz="1100" dirty="0">
              <a:solidFill>
                <a:schemeClr val="tx1"/>
              </a:solidFill>
              <a:latin typeface="HY엽서M" pitchFamily="18" charset="-127"/>
              <a:ea typeface="HY엽서M" pitchFamily="18" charset="-127"/>
            </a:endParaRPr>
          </a:p>
          <a:p>
            <a:pPr>
              <a:lnSpc>
                <a:spcPct val="110000"/>
              </a:lnSpc>
              <a:defRPr/>
            </a:pPr>
            <a:endParaRPr kumimoji="1" lang="en-US" altLang="ko-KR" sz="600" kern="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유의사항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로그인하는 동안 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수정ㆍ삭제한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자료에 대해 복구가 가능하다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endParaRPr lang="en-US" altLang="ko-KR" sz="900" dirty="0">
              <a:solidFill>
                <a:schemeClr val="tx1"/>
              </a:solidFill>
              <a:latin typeface="돋움"/>
              <a:ea typeface="돋움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4893538" y="1653012"/>
            <a:ext cx="883148" cy="144016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2" name="그룹 44"/>
          <p:cNvGrpSpPr/>
          <p:nvPr/>
        </p:nvGrpSpPr>
        <p:grpSpPr>
          <a:xfrm>
            <a:off x="611162" y="4688833"/>
            <a:ext cx="952353" cy="304635"/>
            <a:chOff x="704830" y="4566856"/>
            <a:chExt cx="952353" cy="304635"/>
          </a:xfrm>
        </p:grpSpPr>
        <p:sp>
          <p:nvSpPr>
            <p:cNvPr id="46" name="직사각형 45"/>
            <p:cNvSpPr/>
            <p:nvPr/>
          </p:nvSpPr>
          <p:spPr>
            <a:xfrm>
              <a:off x="805668" y="4566856"/>
              <a:ext cx="85151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기타 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56" name="Picture 14" descr="볼"/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/>
          <a:stretch>
            <a:fillRect/>
          </a:stretch>
        </p:blipFill>
        <p:spPr bwMode="auto">
          <a:xfrm>
            <a:off x="2060848" y="5747994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볼"/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/>
          <a:stretch>
            <a:fillRect/>
          </a:stretch>
        </p:blipFill>
        <p:spPr bwMode="auto">
          <a:xfrm>
            <a:off x="2060848" y="6967696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000504" y="3071802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200" b="1" kern="0" dirty="0">
                <a:solidFill>
                  <a:srgbClr val="C00000"/>
                </a:solidFill>
                <a:latin typeface="+mn-ea"/>
              </a:rPr>
              <a:t>ⓐ</a:t>
            </a:r>
            <a:endParaRPr lang="ko-KR" altLang="en-US" sz="1200" dirty="0">
              <a:solidFill>
                <a:srgbClr val="C00000"/>
              </a:solidFill>
            </a:endParaRP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25</a:t>
            </a:r>
            <a:endParaRPr lang="ko-KR" altLang="en-US" sz="1000" dirty="0"/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2003746" y="6667852"/>
            <a:ext cx="504056" cy="16158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50" dirty="0">
                <a:solidFill>
                  <a:srgbClr val="FF0000"/>
                </a:solidFill>
                <a:latin typeface="+mn-ea"/>
              </a:rPr>
              <a:t>비교</a:t>
            </a:r>
            <a:endParaRPr lang="en-US" sz="1050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B61B43E5-D5E4-4ACA-BD3E-59EB9501F2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956" y="5443566"/>
            <a:ext cx="3143272" cy="17716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6" name="모서리가 둥근 직사각형 35"/>
          <p:cNvSpPr/>
          <p:nvPr/>
        </p:nvSpPr>
        <p:spPr>
          <a:xfrm>
            <a:off x="5278348" y="5464102"/>
            <a:ext cx="1080120" cy="636672"/>
          </a:xfrm>
          <a:prstGeom prst="roundRect">
            <a:avLst>
              <a:gd name="adj" fmla="val 7849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수입액 합계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지출액 합계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잔액 조회</a:t>
            </a:r>
          </a:p>
        </p:txBody>
      </p:sp>
      <p:sp>
        <p:nvSpPr>
          <p:cNvPr id="38" name="모서리가 둥근 직사각형 37"/>
          <p:cNvSpPr/>
          <p:nvPr/>
        </p:nvSpPr>
        <p:spPr>
          <a:xfrm>
            <a:off x="5278348" y="6208752"/>
            <a:ext cx="1080120" cy="700700"/>
          </a:xfrm>
          <a:prstGeom prst="roundRect">
            <a:avLst>
              <a:gd name="adj" fmla="val 6492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신규 지출대상자를 </a:t>
            </a:r>
            <a:r>
              <a:rPr lang="ko-KR" altLang="en-US" sz="1000" dirty="0" err="1">
                <a:solidFill>
                  <a:schemeClr val="tx1"/>
                </a:solidFill>
              </a:rPr>
              <a:t>팝업창을</a:t>
            </a:r>
            <a:r>
              <a:rPr lang="ko-KR" altLang="en-US" sz="1000" dirty="0">
                <a:solidFill>
                  <a:schemeClr val="tx1"/>
                </a:solidFill>
              </a:rPr>
              <a:t> 통해 입력 및 등록 가능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2291680" y="7380312"/>
            <a:ext cx="2349895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r>
              <a:rPr lang="ko-KR" altLang="en-US" sz="1000" b="1" dirty="0">
                <a:solidFill>
                  <a:schemeClr val="tx1"/>
                </a:solidFill>
              </a:rPr>
              <a:t>정치자금 </a:t>
            </a:r>
            <a:r>
              <a:rPr lang="ko-KR" altLang="en-US" sz="1000" b="1" dirty="0" err="1">
                <a:solidFill>
                  <a:schemeClr val="tx1"/>
                </a:solidFill>
              </a:rPr>
              <a:t>수입ㆍ지출부</a:t>
            </a:r>
            <a:r>
              <a:rPr lang="en-US" altLang="ko-KR" sz="1000" b="1" dirty="0">
                <a:solidFill>
                  <a:schemeClr val="tx1"/>
                </a:solidFill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</a:rPr>
              <a:t>지출</a:t>
            </a:r>
            <a:r>
              <a:rPr lang="en-US" altLang="ko-KR" sz="1000" b="1" dirty="0">
                <a:solidFill>
                  <a:schemeClr val="tx1"/>
                </a:solidFill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</a:rPr>
              <a:t> 내역이 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r>
              <a:rPr lang="ko-KR" altLang="en-US" sz="1000" b="1" dirty="0">
                <a:solidFill>
                  <a:schemeClr val="tx1"/>
                </a:solidFill>
              </a:rPr>
              <a:t>되며</a:t>
            </a:r>
            <a:r>
              <a:rPr lang="en-US" altLang="ko-KR" sz="1000" dirty="0">
                <a:solidFill>
                  <a:schemeClr val="tx1"/>
                </a:solidFill>
              </a:rPr>
              <a:t>,</a:t>
            </a:r>
            <a:r>
              <a:rPr lang="ko-KR" altLang="en-US" sz="1000" dirty="0">
                <a:solidFill>
                  <a:schemeClr val="tx1"/>
                </a:solidFill>
              </a:rPr>
              <a:t> 보고관리에서 정치자금 회계</a:t>
            </a:r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>
                <a:solidFill>
                  <a:schemeClr val="tx1"/>
                </a:solidFill>
              </a:rPr>
              <a:t>보고서 양식으로 출력 가능</a:t>
            </a: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20688" y="6840556"/>
            <a:ext cx="1010965" cy="1101210"/>
          </a:xfrm>
          <a:prstGeom prst="roundRect">
            <a:avLst>
              <a:gd name="adj" fmla="val 4733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 err="1">
                <a:solidFill>
                  <a:schemeClr val="tx1"/>
                </a:solidFill>
                <a:latin typeface="+mn-ea"/>
              </a:rPr>
              <a:t>새자료를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 입력</a:t>
            </a:r>
            <a:r>
              <a:rPr lang="en-US" altLang="ko-KR" sz="1000" b="1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000" b="1" dirty="0">
                <a:solidFill>
                  <a:schemeClr val="tx1"/>
                </a:solidFill>
                <a:latin typeface="+mn-ea"/>
              </a:rPr>
              <a:t>저장하면 우측 지출부에 등록</a:t>
            </a:r>
            <a:endParaRPr lang="en-US" altLang="ko-KR" sz="1000" b="1" dirty="0">
              <a:solidFill>
                <a:schemeClr val="tx1"/>
              </a:solidFill>
              <a:latin typeface="+mn-ea"/>
            </a:endParaRPr>
          </a:p>
          <a:p>
            <a:pPr algn="just"/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-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조회 조건에 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algn="just"/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따른 조회내역 확인 가능</a:t>
            </a:r>
            <a:endParaRPr lang="ko-KR" altLang="en-US" sz="1000" dirty="0">
              <a:latin typeface="+mn-ea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1638" y="5521332"/>
            <a:ext cx="1038606" cy="1088100"/>
          </a:xfrm>
          <a:prstGeom prst="roundRect">
            <a:avLst>
              <a:gd name="adj" fmla="val 7496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 err="1">
                <a:solidFill>
                  <a:schemeClr val="tx1"/>
                </a:solidFill>
              </a:rPr>
              <a:t>새자료</a:t>
            </a:r>
            <a:r>
              <a:rPr lang="en-US" altLang="ko-KR" sz="1000" b="1" dirty="0">
                <a:solidFill>
                  <a:schemeClr val="tx1"/>
                </a:solidFill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</a:rPr>
              <a:t>신규 지출내역</a:t>
            </a:r>
            <a:r>
              <a:rPr lang="en-US" altLang="ko-KR" sz="1000" b="1" dirty="0">
                <a:solidFill>
                  <a:schemeClr val="tx1"/>
                </a:solidFill>
              </a:rPr>
              <a:t>)</a:t>
            </a:r>
            <a:r>
              <a:rPr lang="ko-KR" altLang="en-US" sz="1000" b="1" dirty="0">
                <a:solidFill>
                  <a:schemeClr val="tx1"/>
                </a:solidFill>
              </a:rPr>
              <a:t>           </a:t>
            </a:r>
            <a:r>
              <a:rPr lang="ko-KR" altLang="en-US" sz="1000" b="1" dirty="0" err="1">
                <a:solidFill>
                  <a:schemeClr val="tx1"/>
                </a:solidFill>
              </a:rPr>
              <a:t>입력시</a:t>
            </a: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</a:rPr>
              <a:t>지출</a:t>
            </a: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</a:rPr>
              <a:t>내역 입력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algn="just"/>
            <a:r>
              <a:rPr lang="en-US" altLang="ko-KR" sz="1000" dirty="0">
                <a:solidFill>
                  <a:schemeClr val="tx1"/>
                </a:solidFill>
                <a:latin typeface="HY헤드라인M"/>
                <a:ea typeface="HY헤드라인M"/>
              </a:rPr>
              <a:t>-</a:t>
            </a:r>
            <a:r>
              <a:rPr lang="ko-KR" altLang="en-US" sz="1000" dirty="0" err="1">
                <a:solidFill>
                  <a:schemeClr val="tx1"/>
                </a:solidFill>
              </a:rPr>
              <a:t>조회시</a:t>
            </a:r>
            <a:r>
              <a:rPr lang="ko-KR" altLang="en-US" sz="1000" dirty="0">
                <a:solidFill>
                  <a:schemeClr val="tx1"/>
                </a:solidFill>
              </a:rPr>
              <a:t> 조회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000" dirty="0">
                <a:solidFill>
                  <a:schemeClr val="tx1"/>
                </a:solidFill>
              </a:rPr>
              <a:t> 조건 입력 </a:t>
            </a:r>
          </a:p>
        </p:txBody>
      </p:sp>
      <p:sp>
        <p:nvSpPr>
          <p:cNvPr id="75" name="모서리가 둥근 직사각형 74"/>
          <p:cNvSpPr/>
          <p:nvPr/>
        </p:nvSpPr>
        <p:spPr>
          <a:xfrm>
            <a:off x="620688" y="1835696"/>
            <a:ext cx="5688632" cy="6646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메뉴 접속 시 기본적으로 </a:t>
            </a:r>
            <a:r>
              <a:rPr lang="en-US" altLang="ko-KR" sz="1200" dirty="0">
                <a:solidFill>
                  <a:schemeClr val="tx2"/>
                </a:solidFill>
              </a:rPr>
              <a:t>‘</a:t>
            </a:r>
            <a:r>
              <a:rPr lang="ko-KR" altLang="en-US" sz="1200" dirty="0">
                <a:solidFill>
                  <a:schemeClr val="tx2"/>
                </a:solidFill>
              </a:rPr>
              <a:t>신규자료 입력 기능</a:t>
            </a:r>
            <a:r>
              <a:rPr lang="en-US" altLang="ko-KR" sz="1200" dirty="0">
                <a:solidFill>
                  <a:schemeClr val="tx2"/>
                </a:solidFill>
              </a:rPr>
              <a:t>’</a:t>
            </a:r>
            <a:r>
              <a:rPr lang="ko-KR" altLang="en-US" sz="1200" dirty="0">
                <a:solidFill>
                  <a:schemeClr val="tx2"/>
                </a:solidFill>
              </a:rPr>
              <a:t>이 </a:t>
            </a:r>
            <a:r>
              <a:rPr lang="ko-KR" altLang="en-US" sz="1200" dirty="0" smtClean="0">
                <a:solidFill>
                  <a:schemeClr val="tx2"/>
                </a:solidFill>
              </a:rPr>
              <a:t>제공됩니다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아래의 화면에서 지출내역 조회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및 신규 지출내역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입력이 </a:t>
            </a:r>
            <a:r>
              <a:rPr lang="ko-KR" altLang="en-US" sz="1200" dirty="0" smtClean="0">
                <a:solidFill>
                  <a:schemeClr val="tx2"/>
                </a:solidFill>
              </a:rPr>
              <a:t>가능합니다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3" name="그룹 45"/>
          <p:cNvGrpSpPr/>
          <p:nvPr/>
        </p:nvGrpSpPr>
        <p:grpSpPr>
          <a:xfrm>
            <a:off x="487558" y="788234"/>
            <a:ext cx="2692740" cy="924535"/>
            <a:chOff x="487558" y="788234"/>
            <a:chExt cx="2692740" cy="924535"/>
          </a:xfrm>
        </p:grpSpPr>
        <p:grpSp>
          <p:nvGrpSpPr>
            <p:cNvPr id="4" name="그룹 28"/>
            <p:cNvGrpSpPr/>
            <p:nvPr/>
          </p:nvGrpSpPr>
          <p:grpSpPr>
            <a:xfrm>
              <a:off x="487558" y="788234"/>
              <a:ext cx="2692740" cy="363849"/>
              <a:chOff x="461394" y="747006"/>
              <a:chExt cx="2692740" cy="363849"/>
            </a:xfrm>
          </p:grpSpPr>
          <p:cxnSp>
            <p:nvCxnSpPr>
              <p:cNvPr id="30" name="직선 연결선 29"/>
              <p:cNvCxnSpPr/>
              <p:nvPr/>
            </p:nvCxnSpPr>
            <p:spPr>
              <a:xfrm flipV="1">
                <a:off x="563318" y="1108362"/>
                <a:ext cx="2082962" cy="2493"/>
              </a:xfrm>
              <a:prstGeom prst="line">
                <a:avLst/>
              </a:prstGeom>
              <a:ln w="19050">
                <a:solidFill>
                  <a:schemeClr val="tx2">
                    <a:lumMod val="7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461394" y="747006"/>
                <a:ext cx="26927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accent1">
                        <a:lumMod val="75000"/>
                      </a:schemeClr>
                    </a:solidFill>
                    <a:latin typeface="HY견고딕" pitchFamily="18" charset="-127"/>
                    <a:ea typeface="HY견고딕" pitchFamily="18" charset="-127"/>
                  </a:rPr>
                  <a:t>3. </a:t>
                </a:r>
                <a:r>
                  <a:rPr lang="ko-KR" altLang="en-US" sz="1600" b="1" dirty="0">
                    <a:solidFill>
                      <a:schemeClr val="accent1">
                        <a:lumMod val="75000"/>
                      </a:schemeClr>
                    </a:solidFill>
                    <a:latin typeface="HY견고딕" pitchFamily="18" charset="-127"/>
                    <a:ea typeface="HY견고딕" pitchFamily="18" charset="-127"/>
                  </a:rPr>
                  <a:t>지출내역 관리</a:t>
                </a:r>
                <a:endParaRPr lang="ko-KR" altLang="en-US" sz="1600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37" name="액자 36"/>
            <p:cNvSpPr/>
            <p:nvPr/>
          </p:nvSpPr>
          <p:spPr>
            <a:xfrm>
              <a:off x="620688" y="1331640"/>
              <a:ext cx="2160240" cy="381129"/>
            </a:xfrm>
            <a:prstGeom prst="frame">
              <a:avLst>
                <a:gd name="adj1" fmla="val 1442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가</a:t>
              </a:r>
              <a:r>
                <a:rPr lang="en-US" altLang="ko-KR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. </a:t>
              </a:r>
              <a:r>
                <a:rPr lang="ko-KR" altLang="en-US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화면 및 기능개관</a:t>
              </a:r>
              <a:r>
                <a:rPr lang="en-US" altLang="ko-KR" sz="1300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(1)</a:t>
              </a:r>
              <a:endPara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31"/>
          <p:cNvGrpSpPr/>
          <p:nvPr/>
        </p:nvGrpSpPr>
        <p:grpSpPr>
          <a:xfrm>
            <a:off x="653907" y="2806848"/>
            <a:ext cx="5655413" cy="2012804"/>
            <a:chOff x="665496" y="1766868"/>
            <a:chExt cx="5483233" cy="2805132"/>
          </a:xfrm>
        </p:grpSpPr>
        <p:pic>
          <p:nvPicPr>
            <p:cNvPr id="4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3964" b="39883"/>
            <a:stretch>
              <a:fillRect/>
            </a:stretch>
          </p:blipFill>
          <p:spPr bwMode="auto">
            <a:xfrm>
              <a:off x="665496" y="2057447"/>
              <a:ext cx="5483233" cy="251455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8" name="타원 47"/>
            <p:cNvSpPr/>
            <p:nvPr/>
          </p:nvSpPr>
          <p:spPr>
            <a:xfrm>
              <a:off x="689709" y="4185611"/>
              <a:ext cx="612414" cy="25349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5032353" y="2126908"/>
              <a:ext cx="1014417" cy="1152542"/>
            </a:xfrm>
            <a:prstGeom prst="roundRect">
              <a:avLst>
                <a:gd name="adj" fmla="val 11033"/>
              </a:avLst>
            </a:prstGeom>
            <a:noFill/>
            <a:ln w="349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307761" y="4141905"/>
              <a:ext cx="248911" cy="284819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①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822231" y="1766868"/>
              <a:ext cx="248911" cy="284819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②</a:t>
              </a:r>
            </a:p>
          </p:txBody>
        </p:sp>
      </p:grpSp>
      <p:sp>
        <p:nvSpPr>
          <p:cNvPr id="56" name="아래쪽 화살표 55"/>
          <p:cNvSpPr/>
          <p:nvPr/>
        </p:nvSpPr>
        <p:spPr>
          <a:xfrm rot="16200000">
            <a:off x="5008984" y="5708536"/>
            <a:ext cx="288032" cy="14401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8" name="아래쪽 화살표 57"/>
          <p:cNvSpPr/>
          <p:nvPr/>
        </p:nvSpPr>
        <p:spPr>
          <a:xfrm rot="5400000">
            <a:off x="1600416" y="5976156"/>
            <a:ext cx="288032" cy="21602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9" name="아래쪽 화살표 58"/>
          <p:cNvSpPr/>
          <p:nvPr/>
        </p:nvSpPr>
        <p:spPr>
          <a:xfrm rot="5400000">
            <a:off x="1600416" y="7056276"/>
            <a:ext cx="288032" cy="21602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60" name="아래쪽 화살표 59"/>
          <p:cNvSpPr/>
          <p:nvPr/>
        </p:nvSpPr>
        <p:spPr>
          <a:xfrm rot="16200000">
            <a:off x="5008984" y="6410300"/>
            <a:ext cx="288032" cy="14401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pSp>
        <p:nvGrpSpPr>
          <p:cNvPr id="46" name="그룹 45"/>
          <p:cNvGrpSpPr/>
          <p:nvPr/>
        </p:nvGrpSpPr>
        <p:grpSpPr>
          <a:xfrm>
            <a:off x="675576" y="2660182"/>
            <a:ext cx="3671046" cy="332399"/>
            <a:chOff x="704830" y="3707397"/>
            <a:chExt cx="3671046" cy="332399"/>
          </a:xfrm>
        </p:grpSpPr>
        <p:sp>
          <p:nvSpPr>
            <p:cNvPr id="61" name="직사각형 60"/>
            <p:cNvSpPr/>
            <p:nvPr/>
          </p:nvSpPr>
          <p:spPr>
            <a:xfrm>
              <a:off x="805668" y="3707397"/>
              <a:ext cx="3570208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 또는 ②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를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2" name="타원 61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675576" y="5106772"/>
            <a:ext cx="952353" cy="304635"/>
            <a:chOff x="704830" y="3707397"/>
            <a:chExt cx="952353" cy="304635"/>
          </a:xfrm>
        </p:grpSpPr>
        <p:sp>
          <p:nvSpPr>
            <p:cNvPr id="64" name="직사각형 63"/>
            <p:cNvSpPr/>
            <p:nvPr/>
          </p:nvSpPr>
          <p:spPr>
            <a:xfrm>
              <a:off x="805668" y="3707397"/>
              <a:ext cx="85151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화면 개관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5" name="슬라이드 번호 개체 틀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26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EF3BF587-D68B-4317-96F2-6E21870BB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70" y="1534227"/>
            <a:ext cx="5329980" cy="188993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882443" y="1262515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45996" y="1262515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82244" y="1262515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340768" y="2661865"/>
            <a:ext cx="3147412" cy="15812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210872" y="1262515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16750" y="272916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⑤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421116" y="2446004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⑦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279458" y="244790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⑧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38646" y="126251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⑨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845496" y="126251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⑩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15904" y="1262518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⑪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graphicFrame>
        <p:nvGraphicFramePr>
          <p:cNvPr id="77" name="표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172908"/>
              </p:ext>
            </p:extLst>
          </p:nvPr>
        </p:nvGraphicFramePr>
        <p:xfrm>
          <a:off x="775292" y="5466233"/>
          <a:ext cx="5621330" cy="1591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5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357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⑤ 다중선택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□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를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check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시 각 지출 내역 항목 선택이 가능하다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8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⑥ 정렬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항목별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</a:rPr>
                        <a:t>제목줄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 클릭을 통해 오름차순 또는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내림차순으로</a:t>
                      </a:r>
                      <a:endParaRPr lang="en-US" altLang="ko-KR" sz="11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정렬하여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지출내역을 조회할 수 있다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18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⑦ 정렬저장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지출내역 순서를 조정하고 저장하는 기능이다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87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⑧ 영수증일괄생성 </a:t>
                      </a:r>
                      <a:endParaRPr lang="en-US" altLang="ko-KR" sz="11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및 일괄제거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영수증 증빙번호를 일괄 생성 및 제거할 수 있다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275009"/>
              </p:ext>
            </p:extLst>
          </p:nvPr>
        </p:nvGraphicFramePr>
        <p:xfrm>
          <a:off x="775292" y="3843490"/>
          <a:ext cx="5473337" cy="118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5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877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① 화면초기화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최초 입력 내용이 없는 조회 화면으로 되돌아가는 기능이다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조회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조회 조건에 따라 조회가 가능하다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신규입력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 지출내역 입력 화면으로 전환된다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5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④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저장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 지출내역 및 수정 내용을 저장한다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925689"/>
              </p:ext>
            </p:extLst>
          </p:nvPr>
        </p:nvGraphicFramePr>
        <p:xfrm>
          <a:off x="775293" y="7487601"/>
          <a:ext cx="5606036" cy="89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5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04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72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⑨ 복구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</a:rPr>
                        <a:t>수정ㆍ삭제한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 자료를 이전 상태로 되돌리는 기능이다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7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⑩ 지출부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전체 또는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계정ㆍ과목별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지출부 내역을 출력하는 기능이다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7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⑪ 지출결의서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하나 또는 여러 지출 건의 </a:t>
                      </a:r>
                      <a:r>
                        <a:rPr lang="ko-KR" altLang="en-US" sz="1100" dirty="0" err="1">
                          <a:solidFill>
                            <a:schemeClr val="tx1"/>
                          </a:solidFill>
                        </a:rPr>
                        <a:t>지출결의서를</a:t>
                      </a:r>
                      <a:r>
                        <a:rPr lang="ko-KR" altLang="en-US" sz="1100" dirty="0">
                          <a:solidFill>
                            <a:schemeClr val="tx1"/>
                          </a:solidFill>
                        </a:rPr>
                        <a:t> 출력할 수 있다</a:t>
                      </a:r>
                      <a:r>
                        <a:rPr lang="en-US" altLang="ko-KR" sz="11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8" name="액자 67"/>
          <p:cNvSpPr/>
          <p:nvPr/>
        </p:nvSpPr>
        <p:spPr>
          <a:xfrm>
            <a:off x="620688" y="785786"/>
            <a:ext cx="216024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화면 및 기능개관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05668" y="5106346"/>
            <a:ext cx="1640193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HY울릉도M" pitchFamily="18" charset="-127"/>
                <a:ea typeface="HY울릉도M" pitchFamily="18" charset="-127"/>
              </a:rPr>
              <a:t>알아두면 편리한 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805668" y="7120950"/>
            <a:ext cx="886781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HY울릉도M" pitchFamily="18" charset="-127"/>
                <a:ea typeface="HY울릉도M" pitchFamily="18" charset="-127"/>
              </a:rPr>
              <a:t>그 외 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95" name="타원 94"/>
          <p:cNvSpPr/>
          <p:nvPr/>
        </p:nvSpPr>
        <p:spPr>
          <a:xfrm>
            <a:off x="704830" y="7234268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108" name="그룹 107"/>
          <p:cNvGrpSpPr/>
          <p:nvPr/>
        </p:nvGrpSpPr>
        <p:grpSpPr>
          <a:xfrm>
            <a:off x="704830" y="3469247"/>
            <a:ext cx="888233" cy="304635"/>
            <a:chOff x="704830" y="3707397"/>
            <a:chExt cx="888233" cy="304635"/>
          </a:xfrm>
        </p:grpSpPr>
        <p:sp>
          <p:nvSpPr>
            <p:cNvPr id="69" name="직사각형 68"/>
            <p:cNvSpPr/>
            <p:nvPr/>
          </p:nvSpPr>
          <p:spPr>
            <a:xfrm>
              <a:off x="805668" y="3707397"/>
              <a:ext cx="78739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b="1" dirty="0">
                  <a:latin typeface="HY울릉도M" pitchFamily="18" charset="-127"/>
                  <a:ea typeface="HY울릉도M" pitchFamily="18" charset="-127"/>
                </a:rPr>
                <a:t>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04" name="타원 103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05" name="타원 104"/>
          <p:cNvSpPr/>
          <p:nvPr/>
        </p:nvSpPr>
        <p:spPr>
          <a:xfrm>
            <a:off x="704830" y="5214907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659508" y="1524000"/>
            <a:ext cx="1856042" cy="18415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4293096" y="1524000"/>
            <a:ext cx="1466354" cy="18415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5" name="슬라이드 번호 개체 틀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27</a:t>
            </a:r>
            <a:endParaRPr lang="ko-KR" altLang="en-US" sz="1000" dirty="0"/>
          </a:p>
        </p:txBody>
      </p:sp>
      <p:sp>
        <p:nvSpPr>
          <p:cNvPr id="33" name="직사각형 32"/>
          <p:cNvSpPr/>
          <p:nvPr/>
        </p:nvSpPr>
        <p:spPr>
          <a:xfrm>
            <a:off x="1052736" y="2803674"/>
            <a:ext cx="4968552" cy="11214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999778" y="2547271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 smtClean="0">
                <a:solidFill>
                  <a:srgbClr val="C00000"/>
                </a:solidFill>
                <a:latin typeface="+mn-ea"/>
              </a:rPr>
              <a:t>⑥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365EBF8F-45DF-4DC0-851A-94BC52A62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56" y="1681590"/>
            <a:ext cx="5524538" cy="278567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2856547" y="1511057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①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1006" y="1864843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61161" y="1511057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173416" y="1331640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612065"/>
              </p:ext>
            </p:extLst>
          </p:nvPr>
        </p:nvGraphicFramePr>
        <p:xfrm>
          <a:off x="714356" y="4965249"/>
          <a:ext cx="5522956" cy="1806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0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609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98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신규입력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kumimoji="1" lang="ko-KR" altLang="en-US" sz="1100" b="0" kern="0" dirty="0">
                          <a:solidFill>
                            <a:srgbClr val="FF0000"/>
                          </a:solidFill>
                          <a:latin typeface="+mn-ea"/>
                        </a:rPr>
                        <a:t>기본적으로 신규입력기능 화면을 제공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하므로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,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기존자료 수정 및 조회 중 새로운 자료를 입력하려면 ① </a:t>
                      </a:r>
                      <a:r>
                        <a:rPr kumimoji="1" lang="en-US" altLang="ko-KR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[</a:t>
                      </a:r>
                      <a:r>
                        <a:rPr kumimoji="1" lang="ko-KR" altLang="en-US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신규입력</a:t>
                      </a:r>
                      <a:r>
                        <a:rPr kumimoji="1" lang="en-US" altLang="ko-KR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]</a:t>
                      </a:r>
                      <a:r>
                        <a:rPr kumimoji="1" lang="ko-KR" altLang="en-US" sz="1100" b="0" u="sng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버튼을 클릭하여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신규 내역을 등록한다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5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지출내용 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입     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정치자금 </a:t>
                      </a:r>
                      <a:r>
                        <a:rPr lang="ko-KR" altLang="en-US" sz="1100" b="0" dirty="0" err="1">
                          <a:latin typeface="+mn-ea"/>
                          <a:ea typeface="+mn-ea"/>
                        </a:rPr>
                        <a:t>회계보고시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필수 기재사항으로 차례대로 선택 및 입력한다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※ </a:t>
                      </a:r>
                      <a:r>
                        <a:rPr lang="ko-KR" altLang="en-US" sz="1100" b="1" dirty="0">
                          <a:solidFill>
                            <a:srgbClr val="0000FF"/>
                          </a:solidFill>
                          <a:latin typeface="돋움"/>
                          <a:ea typeface="돋움"/>
                        </a:rPr>
                        <a:t>√ </a:t>
                      </a:r>
                      <a:r>
                        <a:rPr kumimoji="1" lang="en-US" altLang="ko-KR" sz="1100" b="0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i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지출대상</a:t>
                      </a:r>
                      <a:r>
                        <a:rPr lang="ko-KR" altLang="en-US" sz="1100" b="0" i="0" dirty="0">
                          <a:solidFill>
                            <a:schemeClr val="tx1"/>
                          </a:solidFill>
                          <a:latin typeface="+mn-ea"/>
                        </a:rPr>
                        <a:t>자 입력방법</a:t>
                      </a:r>
                      <a:r>
                        <a:rPr lang="en-US" altLang="ko-KR" sz="1100" b="0" i="0" dirty="0">
                          <a:solidFill>
                            <a:schemeClr val="tx1"/>
                          </a:solidFill>
                          <a:latin typeface="+mn-ea"/>
                        </a:rPr>
                        <a:t>. 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☞ </a:t>
                      </a:r>
                      <a:r>
                        <a:rPr kumimoji="0" lang="en-US" altLang="ko-KR" sz="1100" b="0" i="0" kern="1200" dirty="0" smtClean="0">
                          <a:solidFill>
                            <a:schemeClr val="tx1"/>
                          </a:solidFill>
                          <a:latin typeface="돋움" pitchFamily="50" charset="-127"/>
                          <a:ea typeface="돋움" pitchFamily="50" charset="-127"/>
                        </a:rPr>
                        <a:t>Ⅲ.</a:t>
                      </a:r>
                      <a:r>
                        <a:rPr kumimoji="1" lang="en-US" altLang="ko-KR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3.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나</a:t>
                      </a:r>
                      <a:r>
                        <a:rPr kumimoji="1" lang="en-US" altLang="ko-KR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.Tip</a:t>
                      </a:r>
                      <a:r>
                        <a:rPr kumimoji="1" lang="ko-KR" altLang="en-US" sz="1100" b="0" i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 </a:t>
                      </a:r>
                      <a:r>
                        <a:rPr kumimoji="1" lang="ko-KR" altLang="en-US" sz="1100" b="0" i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참조</a:t>
                      </a:r>
                      <a:endParaRPr lang="en-US" altLang="ko-KR" sz="1100" b="0" i="0" dirty="0" smtClean="0"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5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    장  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신규 및 수정 지출내역을 저장하고 지출내역에 등록한다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1" name="액자 30"/>
          <p:cNvSpPr/>
          <p:nvPr/>
        </p:nvSpPr>
        <p:spPr>
          <a:xfrm>
            <a:off x="620688" y="857224"/>
            <a:ext cx="216024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682411"/>
              </p:ext>
            </p:extLst>
          </p:nvPr>
        </p:nvGraphicFramePr>
        <p:xfrm>
          <a:off x="714356" y="7217890"/>
          <a:ext cx="5523158" cy="1131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64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367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88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화면초기화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각 항목에 입력한 값을 지운 상태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,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즉 기존의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조회 기능 화면으로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되돌리는 기능이다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kumimoji="1" lang="ko-KR" altLang="en-US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26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조        회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조회하고자 하는 조건을 </a:t>
                      </a:r>
                      <a:r>
                        <a:rPr kumimoji="1" lang="en-US" altLang="ko-KR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②</a:t>
                      </a: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에 입력 후 지출내역을 조회 및 검색하는</a:t>
                      </a:r>
                      <a:endParaRPr kumimoji="1" lang="en-US" altLang="ko-KR" sz="110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 기능이다</a:t>
                      </a:r>
                      <a:r>
                        <a:rPr kumimoji="1" lang="en-US" altLang="ko-KR" sz="110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4" name="모서리가 둥근 직사각형 63"/>
          <p:cNvSpPr/>
          <p:nvPr/>
        </p:nvSpPr>
        <p:spPr>
          <a:xfrm>
            <a:off x="790575" y="1943614"/>
            <a:ext cx="3853036" cy="1142808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/>
          <a:srcRect l="476" t="3415" r="883" b="10626"/>
          <a:stretch>
            <a:fillRect/>
          </a:stretch>
        </p:blipFill>
        <p:spPr>
          <a:xfrm>
            <a:off x="3719513" y="3400995"/>
            <a:ext cx="2486025" cy="124301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6" name="직사각형 65"/>
          <p:cNvSpPr/>
          <p:nvPr/>
        </p:nvSpPr>
        <p:spPr>
          <a:xfrm>
            <a:off x="1854349" y="1422606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358405" y="1422606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05668" y="6850149"/>
            <a:ext cx="800219" cy="304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주요기능</a:t>
            </a:r>
            <a:endParaRPr lang="ko-KR" altLang="en-US" sz="1200" dirty="0">
              <a:latin typeface="+mn-ea"/>
            </a:endParaRPr>
          </a:p>
        </p:txBody>
      </p:sp>
      <p:sp>
        <p:nvSpPr>
          <p:cNvPr id="49" name="타원 48"/>
          <p:cNvSpPr/>
          <p:nvPr/>
        </p:nvSpPr>
        <p:spPr>
          <a:xfrm>
            <a:off x="704830" y="6963862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704830" y="4627275"/>
            <a:ext cx="1978275" cy="304635"/>
            <a:chOff x="704830" y="4485885"/>
            <a:chExt cx="1978275" cy="304635"/>
          </a:xfrm>
        </p:grpSpPr>
        <p:sp>
          <p:nvSpPr>
            <p:cNvPr id="51" name="직사각형 50"/>
            <p:cNvSpPr/>
            <p:nvPr/>
          </p:nvSpPr>
          <p:spPr>
            <a:xfrm>
              <a:off x="805668" y="4485885"/>
              <a:ext cx="187743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신규 지출내역 등록 순서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60" name="타원 59"/>
            <p:cNvSpPr/>
            <p:nvPr/>
          </p:nvSpPr>
          <p:spPr>
            <a:xfrm>
              <a:off x="704830" y="4602773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620688" y="7286644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20688" y="7836376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1559232" y="2533638"/>
            <a:ext cx="1869768" cy="703266"/>
          </a:xfrm>
          <a:prstGeom prst="roundRect">
            <a:avLst>
              <a:gd name="adj" fmla="val 12667"/>
            </a:avLst>
          </a:prstGeom>
          <a:solidFill>
            <a:schemeClr val="accent1">
              <a:lumMod val="20000"/>
              <a:lumOff val="80000"/>
            </a:schemeClr>
          </a:solidFill>
          <a:ln w="127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900" dirty="0">
                <a:solidFill>
                  <a:schemeClr val="tx1"/>
                </a:solidFill>
              </a:rPr>
              <a:t>지출유형</a:t>
            </a:r>
            <a:r>
              <a:rPr lang="en-US" altLang="ko-KR" sz="800" dirty="0">
                <a:solidFill>
                  <a:schemeClr val="tx1"/>
                </a:solidFill>
              </a:rPr>
              <a:t>(</a:t>
            </a:r>
            <a:r>
              <a:rPr lang="ko-KR" altLang="en-US" sz="800" dirty="0" err="1">
                <a:solidFill>
                  <a:schemeClr val="tx1"/>
                </a:solidFill>
              </a:rPr>
              <a:t>대ㆍ중ㆍ소분류</a:t>
            </a:r>
            <a:r>
              <a:rPr lang="en-US" altLang="ko-KR" sz="800" dirty="0">
                <a:solidFill>
                  <a:schemeClr val="tx1"/>
                </a:solidFill>
              </a:rPr>
              <a:t>)</a:t>
            </a:r>
            <a:r>
              <a:rPr lang="ko-KR" altLang="en-US" sz="900" dirty="0">
                <a:solidFill>
                  <a:schemeClr val="tx1"/>
                </a:solidFill>
              </a:rPr>
              <a:t>은 </a:t>
            </a:r>
            <a:endParaRPr lang="en-US" altLang="ko-KR" sz="900" dirty="0">
              <a:solidFill>
                <a:schemeClr val="tx1"/>
              </a:solidFill>
            </a:endParaRPr>
          </a:p>
          <a:p>
            <a:pPr algn="just"/>
            <a:r>
              <a:rPr lang="ko-KR" altLang="en-US" sz="900" dirty="0">
                <a:solidFill>
                  <a:schemeClr val="tx1"/>
                </a:solidFill>
              </a:rPr>
              <a:t>필수 </a:t>
            </a:r>
            <a:r>
              <a:rPr lang="ko-KR" altLang="en-US" sz="900" dirty="0" smtClean="0">
                <a:solidFill>
                  <a:schemeClr val="tx1"/>
                </a:solidFill>
              </a:rPr>
              <a:t>입력사항입니다</a:t>
            </a:r>
            <a:r>
              <a:rPr lang="en-US" altLang="ko-KR" sz="900" dirty="0" smtClean="0">
                <a:solidFill>
                  <a:schemeClr val="tx1"/>
                </a:solidFill>
              </a:rPr>
              <a:t>.</a:t>
            </a:r>
            <a:endParaRPr lang="en-US" altLang="ko-KR" sz="900" dirty="0">
              <a:solidFill>
                <a:schemeClr val="tx1"/>
              </a:solidFill>
            </a:endParaRPr>
          </a:p>
          <a:p>
            <a:pPr algn="just"/>
            <a:r>
              <a:rPr lang="en-US" altLang="ko-KR" sz="800" dirty="0">
                <a:solidFill>
                  <a:schemeClr val="tx1"/>
                </a:solidFill>
              </a:rPr>
              <a:t>(</a:t>
            </a:r>
            <a:r>
              <a:rPr lang="ko-KR" altLang="en-US" sz="800" dirty="0">
                <a:solidFill>
                  <a:schemeClr val="tx1"/>
                </a:solidFill>
              </a:rPr>
              <a:t>후원회는 지출유형 선택하지 않음</a:t>
            </a:r>
            <a:r>
              <a:rPr lang="en-US" altLang="ko-KR" sz="800" dirty="0">
                <a:solidFill>
                  <a:schemeClr val="tx1"/>
                </a:solidFill>
              </a:rPr>
              <a:t>)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3405197" y="2689212"/>
            <a:ext cx="1271577" cy="20480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53897" y="2325668"/>
            <a:ext cx="3789714" cy="20480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3" name="아래쪽 화살표 32"/>
          <p:cNvSpPr/>
          <p:nvPr/>
        </p:nvSpPr>
        <p:spPr>
          <a:xfrm>
            <a:off x="4302992" y="2967832"/>
            <a:ext cx="249187" cy="3356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41" name="슬라이드 번호 개체 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28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39" y="1535532"/>
            <a:ext cx="5339861" cy="30364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7" name="아래쪽 화살표 56"/>
          <p:cNvSpPr/>
          <p:nvPr/>
        </p:nvSpPr>
        <p:spPr>
          <a:xfrm flipH="1">
            <a:off x="4941168" y="2666670"/>
            <a:ext cx="235074" cy="39316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4653136" y="2450999"/>
            <a:ext cx="824317" cy="175135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27" name="액자 26"/>
          <p:cNvSpPr/>
          <p:nvPr/>
        </p:nvSpPr>
        <p:spPr>
          <a:xfrm>
            <a:off x="764704" y="857224"/>
            <a:ext cx="1847867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모서리가 접힌 도형 28"/>
          <p:cNvSpPr/>
          <p:nvPr/>
        </p:nvSpPr>
        <p:spPr>
          <a:xfrm>
            <a:off x="980728" y="5148064"/>
            <a:ext cx="5275732" cy="1224136"/>
          </a:xfrm>
          <a:prstGeom prst="foldedCorner">
            <a:avLst>
              <a:gd name="adj" fmla="val 1171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&lt;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지출대상자 입력 방법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&gt;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·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기존에 등록되어 있는 지출대상자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: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  버튼을 클릭하여 검색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선택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·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신규 수입제공자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: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100" dirty="0">
                <a:solidFill>
                  <a:schemeClr val="tx1"/>
                </a:solidFill>
                <a:latin typeface="HY엽서M" pitchFamily="18" charset="-127"/>
                <a:ea typeface="HY엽서M" pitchFamily="18" charset="-127"/>
              </a:rPr>
              <a:t>                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을 통하여 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팝업창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(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수입ㆍ지출처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관리 화면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)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을                       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HY엽서M" pitchFamily="18" charset="-127"/>
              <a:ea typeface="HY엽서M" pitchFamily="18" charset="-127"/>
            </a:endParaRP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                       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통하여 지출대상자를 등록할 수 있다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.</a:t>
            </a:r>
          </a:p>
          <a:p>
            <a:pPr marL="218133" indent="-218133" algn="just">
              <a:lnSpc>
                <a:spcPct val="130000"/>
              </a:lnSpc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kumimoji="1" lang="en-US" altLang="ko-KR" sz="11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  </a:t>
            </a:r>
            <a:r>
              <a:rPr kumimoji="1" lang="ko-KR" altLang="en-US" sz="11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☞ </a:t>
            </a:r>
            <a:r>
              <a:rPr lang="en-US" altLang="ko-KR" sz="11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Ⅲ.1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가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[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수입ㆍ지출처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등록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]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엽서M" pitchFamily="18" charset="-127"/>
                <a:ea typeface="HY엽서M" pitchFamily="18" charset="-127"/>
              </a:rPr>
              <a:t> 참조 </a:t>
            </a:r>
            <a:endParaRPr lang="en-US" altLang="ko-KR" sz="1200" b="1" dirty="0">
              <a:solidFill>
                <a:schemeClr val="tx1"/>
              </a:solidFill>
              <a:latin typeface="돋움"/>
              <a:ea typeface="돋움"/>
            </a:endParaRPr>
          </a:p>
        </p:txBody>
      </p:sp>
      <p:grpSp>
        <p:nvGrpSpPr>
          <p:cNvPr id="5" name="그룹 39"/>
          <p:cNvGrpSpPr/>
          <p:nvPr/>
        </p:nvGrpSpPr>
        <p:grpSpPr>
          <a:xfrm>
            <a:off x="836712" y="4867969"/>
            <a:ext cx="400603" cy="425082"/>
            <a:chOff x="1328003" y="4166313"/>
            <a:chExt cx="848899" cy="689874"/>
          </a:xfrm>
        </p:grpSpPr>
        <p:sp>
          <p:nvSpPr>
            <p:cNvPr id="31" name="물결 30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7390" y="5442188"/>
            <a:ext cx="144016" cy="25681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3721" y="5676144"/>
            <a:ext cx="874899" cy="24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모서리가 둥근 직사각형 42"/>
          <p:cNvSpPr/>
          <p:nvPr/>
        </p:nvSpPr>
        <p:spPr>
          <a:xfrm>
            <a:off x="854820" y="1764828"/>
            <a:ext cx="3776484" cy="1587971"/>
          </a:xfrm>
          <a:prstGeom prst="roundRect">
            <a:avLst>
              <a:gd name="adj" fmla="val 946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3395666" y="2628886"/>
            <a:ext cx="1195388" cy="214314"/>
          </a:xfrm>
          <a:prstGeom prst="roundRect">
            <a:avLst>
              <a:gd name="adj" fmla="val 946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29</a:t>
            </a:r>
            <a:endParaRPr lang="ko-KR" altLang="en-US" sz="1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119" y="3094095"/>
            <a:ext cx="2705201" cy="183794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8E763E2F-C5B9-4C1A-A1F1-4E4BA86A5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95" y="1570263"/>
            <a:ext cx="5332010" cy="30479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0E49DDC5-0B3E-4D7F-A2BC-A407313A8C04}"/>
              </a:ext>
            </a:extLst>
          </p:cNvPr>
          <p:cNvSpPr/>
          <p:nvPr/>
        </p:nvSpPr>
        <p:spPr>
          <a:xfrm>
            <a:off x="620688" y="4716016"/>
            <a:ext cx="5514920" cy="543968"/>
          </a:xfrm>
          <a:prstGeom prst="rect">
            <a:avLst/>
          </a:prstGeom>
          <a:solidFill>
            <a:schemeClr val="bg1"/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280838"/>
              </p:ext>
            </p:extLst>
          </p:nvPr>
        </p:nvGraphicFramePr>
        <p:xfrm>
          <a:off x="704851" y="5070321"/>
          <a:ext cx="5604469" cy="1753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59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7339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</a:t>
                      </a:r>
                      <a:r>
                        <a:rPr kumimoji="0" lang="ko-KR" alt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예비</a:t>
                      </a:r>
                      <a:r>
                        <a:rPr kumimoji="0" lang="en-US" altLang="ko-KR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  <a:r>
                        <a:rPr kumimoji="0" lang="ko-KR" alt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후보자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ko-KR" sz="1100" b="0" u="none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0" u="none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계정</a:t>
                      </a:r>
                      <a:r>
                        <a:rPr kumimoji="1" lang="en-US" altLang="ko-KR" sz="1100" b="0" u="none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lang="ko-KR" altLang="en-US" sz="11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 자산</a:t>
                      </a:r>
                      <a:r>
                        <a:rPr lang="en-US" altLang="ko-KR" sz="11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후원회기부금 </a:t>
                      </a:r>
                      <a:r>
                        <a:rPr lang="en-US" altLang="ko-KR" sz="11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,</a:t>
                      </a:r>
                      <a:r>
                        <a:rPr lang="ko-KR" altLang="en-US" sz="11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보조금</a:t>
                      </a:r>
                      <a:r>
                        <a:rPr lang="en-US" altLang="ko-KR" sz="11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보조금외지원금</a:t>
                      </a:r>
                      <a:endParaRPr lang="en-US" altLang="ko-KR" sz="11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dirty="0">
                          <a:solidFill>
                            <a:srgbClr val="000000"/>
                          </a:solidFill>
                          <a:latin typeface="+mn-lt"/>
                        </a:rPr>
                        <a:t>[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+mn-lt"/>
                        </a:rPr>
                        <a:t>과목</a:t>
                      </a:r>
                      <a:r>
                        <a:rPr lang="en-US" altLang="ko-KR" sz="1100" b="0" dirty="0">
                          <a:solidFill>
                            <a:srgbClr val="000000"/>
                          </a:solidFill>
                          <a:latin typeface="+mn-lt"/>
                        </a:rPr>
                        <a:t>]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+mn-lt"/>
                        </a:rPr>
                        <a:t>선거비용</a:t>
                      </a:r>
                      <a:r>
                        <a:rPr lang="en-US" altLang="ko-KR" sz="1100" b="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b="0" dirty="0" err="1">
                          <a:solidFill>
                            <a:srgbClr val="000000"/>
                          </a:solidFill>
                          <a:latin typeface="+mn-lt"/>
                        </a:rPr>
                        <a:t>선거비용외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+mn-lt"/>
                        </a:rPr>
                        <a:t> 정치자금</a:t>
                      </a:r>
                      <a:endParaRPr lang="en-US" altLang="ko-KR" sz="1100" b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※</a:t>
                      </a:r>
                      <a:r>
                        <a:rPr kumimoji="1" lang="en-US" altLang="ko-KR" sz="1050" b="0" kern="0" dirty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050" b="0" kern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선거비용</a:t>
                      </a:r>
                      <a:r>
                        <a:rPr kumimoji="1" lang="en-US" altLang="ko-KR" sz="1050" b="0" kern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,</a:t>
                      </a:r>
                      <a:r>
                        <a:rPr kumimoji="1" lang="ko-KR" altLang="en-US" sz="1050" b="0" kern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050" b="0" kern="0" dirty="0" err="1">
                          <a:solidFill>
                            <a:schemeClr val="tx1"/>
                          </a:solidFill>
                          <a:latin typeface="+mn-ea"/>
                        </a:rPr>
                        <a:t>선거비용외정치자금</a:t>
                      </a:r>
                      <a:r>
                        <a:rPr kumimoji="1" lang="ko-KR" altLang="en-US" sz="1050" b="0" kern="0" baseline="0" dirty="0">
                          <a:solidFill>
                            <a:schemeClr val="tx1"/>
                          </a:solidFill>
                          <a:latin typeface="+mn-ea"/>
                        </a:rPr>
                        <a:t> </a:t>
                      </a:r>
                      <a:r>
                        <a:rPr kumimoji="1" lang="ko-KR" altLang="en-US" sz="1050" b="0" kern="0" dirty="0">
                          <a:solidFill>
                            <a:schemeClr val="tx1"/>
                          </a:solidFill>
                          <a:latin typeface="+mn-ea"/>
                        </a:rPr>
                        <a:t>구분은 지출유형</a:t>
                      </a:r>
                      <a:r>
                        <a:rPr kumimoji="1" lang="en-US" altLang="ko-KR" sz="1050" b="0" kern="0" dirty="0">
                          <a:solidFill>
                            <a:schemeClr val="tx1"/>
                          </a:solidFill>
                          <a:latin typeface="+mn-ea"/>
                        </a:rPr>
                        <a:t>(</a:t>
                      </a:r>
                      <a:r>
                        <a:rPr kumimoji="1" lang="ko-KR" altLang="en-US" sz="1050" b="0" kern="0" dirty="0">
                          <a:solidFill>
                            <a:schemeClr val="tx1"/>
                          </a:solidFill>
                          <a:latin typeface="+mn-ea"/>
                        </a:rPr>
                        <a:t>대</a:t>
                      </a:r>
                      <a:r>
                        <a:rPr kumimoji="1" lang="en-US" altLang="ko-KR" sz="1050" b="0" kern="0" dirty="0">
                          <a:solidFill>
                            <a:schemeClr val="tx1"/>
                          </a:solidFill>
                          <a:latin typeface="+mn-ea"/>
                        </a:rPr>
                        <a:t>,</a:t>
                      </a:r>
                      <a:r>
                        <a:rPr kumimoji="1" lang="ko-KR" altLang="en-US" sz="1050" b="0" kern="0" dirty="0">
                          <a:solidFill>
                            <a:schemeClr val="tx1"/>
                          </a:solidFill>
                          <a:latin typeface="+mn-ea"/>
                        </a:rPr>
                        <a:t>중</a:t>
                      </a:r>
                      <a:r>
                        <a:rPr kumimoji="1" lang="en-US" altLang="ko-KR" sz="1050" b="0" kern="0" dirty="0">
                          <a:solidFill>
                            <a:schemeClr val="tx1"/>
                          </a:solidFill>
                          <a:latin typeface="+mn-ea"/>
                        </a:rPr>
                        <a:t>,</a:t>
                      </a:r>
                      <a:r>
                        <a:rPr kumimoji="1" lang="ko-KR" altLang="en-US" sz="1050" b="0" kern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소</a:t>
                      </a:r>
                      <a:r>
                        <a:rPr kumimoji="1" lang="en-US" altLang="ko-KR" sz="1050" b="0" kern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)</a:t>
                      </a:r>
                      <a:r>
                        <a:rPr kumimoji="1" lang="ko-KR" altLang="en-US" sz="1050" b="0" kern="0" baseline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  </a:t>
                      </a:r>
                      <a:r>
                        <a:rPr kumimoji="1" lang="ko-KR" altLang="en-US" sz="1050" b="0" kern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  통해 </a:t>
                      </a:r>
                      <a:r>
                        <a:rPr kumimoji="1" lang="ko-KR" altLang="en-US" sz="1050" b="0" kern="0" dirty="0">
                          <a:solidFill>
                            <a:schemeClr val="tx1"/>
                          </a:solidFill>
                          <a:latin typeface="+mn-ea"/>
                        </a:rPr>
                        <a:t>확인</a:t>
                      </a:r>
                      <a:endParaRPr kumimoji="1" lang="en-US" altLang="ko-KR" sz="1050" b="0" kern="0" dirty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50" b="0" kern="0" dirty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600" b="0" kern="0" dirty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600" b="0" kern="0" dirty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50" b="0" kern="0" dirty="0">
                        <a:solidFill>
                          <a:schemeClr val="tx1"/>
                        </a:solidFill>
                        <a:latin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700" b="0" kern="0" dirty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액자 26"/>
          <p:cNvSpPr/>
          <p:nvPr/>
        </p:nvSpPr>
        <p:spPr>
          <a:xfrm>
            <a:off x="764704" y="857224"/>
            <a:ext cx="187847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신규내역 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(3)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639947" y="2273052"/>
            <a:ext cx="576064" cy="226604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pPr marL="218133" indent="-218133" algn="just"/>
            <a:r>
              <a:rPr kumimoji="1" lang="ko-KR" altLang="en-US" sz="900" b="1" kern="0" dirty="0">
                <a:solidFill>
                  <a:srgbClr val="FF0000"/>
                </a:solidFill>
                <a:latin typeface="+mn-ea"/>
              </a:rPr>
              <a:t>중분류</a:t>
            </a:r>
            <a:endParaRPr kumimoji="1" lang="en-US" altLang="ko-KR" sz="900" b="1" kern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792075" y="2273052"/>
            <a:ext cx="648072" cy="226604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pPr marL="218133" indent="-218133" algn="just"/>
            <a:r>
              <a:rPr kumimoji="1" lang="ko-KR" altLang="en-US" sz="900" b="1" kern="0" dirty="0">
                <a:solidFill>
                  <a:srgbClr val="FF0000"/>
                </a:solidFill>
                <a:latin typeface="+mn-ea"/>
              </a:rPr>
              <a:t>소분류</a:t>
            </a:r>
            <a:endParaRPr kumimoji="1" lang="en-US" altLang="ko-KR" sz="900" b="1" kern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559827" y="2273052"/>
            <a:ext cx="576064" cy="226604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pPr marL="218133" indent="-218133" algn="just"/>
            <a:r>
              <a:rPr kumimoji="1" lang="ko-KR" altLang="en-US" sz="900" b="1" kern="0" dirty="0" err="1">
                <a:solidFill>
                  <a:srgbClr val="FF0000"/>
                </a:solidFill>
                <a:latin typeface="+mn-ea"/>
              </a:rPr>
              <a:t>대분류</a:t>
            </a:r>
            <a:endParaRPr kumimoji="1" lang="en-US" altLang="ko-KR" sz="900" b="1" kern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859364" y="1853708"/>
            <a:ext cx="3793772" cy="1512168"/>
          </a:xfrm>
          <a:prstGeom prst="roundRect">
            <a:avLst>
              <a:gd name="adj" fmla="val 4909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1014937" y="1906548"/>
            <a:ext cx="23426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4"/>
          <p:cNvSpPr/>
          <p:nvPr/>
        </p:nvSpPr>
        <p:spPr>
          <a:xfrm>
            <a:off x="2464057" y="1919366"/>
            <a:ext cx="22343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/>
          <p:cNvSpPr/>
          <p:nvPr/>
        </p:nvSpPr>
        <p:spPr>
          <a:xfrm>
            <a:off x="954612" y="2280993"/>
            <a:ext cx="377140" cy="231984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모서리가 둥근 직사각형 64"/>
          <p:cNvSpPr/>
          <p:nvPr/>
        </p:nvSpPr>
        <p:spPr>
          <a:xfrm>
            <a:off x="1833948" y="5916716"/>
            <a:ext cx="4259348" cy="813446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18133" indent="-218133" algn="just"/>
            <a:endParaRPr kumimoji="1" lang="en-US" altLang="ko-KR" sz="9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218133" indent="-218133" algn="just"/>
            <a:endParaRPr kumimoji="1" lang="en-US" altLang="ko-KR" sz="9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계정            과목           </a:t>
            </a:r>
            <a:r>
              <a:rPr kumimoji="1" lang="ko-KR" altLang="en-US" sz="1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대분류</a:t>
            </a: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   중분류         소분류 </a:t>
            </a:r>
            <a:endParaRPr kumimoji="1" lang="en-US" altLang="ko-KR" sz="10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kumimoji="1" lang="ko-KR" altLang="en-US" sz="1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후보자등자산</a:t>
            </a: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en-US" altLang="ko-KR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 </a:t>
            </a: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선거비용   </a:t>
            </a:r>
            <a:r>
              <a:rPr kumimoji="1" lang="en-US" altLang="ko-KR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  </a:t>
            </a: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인쇄물    </a:t>
            </a:r>
            <a:r>
              <a:rPr kumimoji="1" lang="en-US" altLang="ko-KR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 </a:t>
            </a: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선거벽보   </a:t>
            </a:r>
            <a:r>
              <a:rPr kumimoji="1" lang="en-US" altLang="ko-KR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</a:t>
            </a:r>
            <a:r>
              <a:rPr kumimoji="1" lang="ko-KR" altLang="en-US" sz="1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기획ㆍ도안료</a:t>
            </a:r>
            <a:endParaRPr kumimoji="1" lang="en-US" altLang="ko-KR" sz="10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defRPr/>
            </a:pP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후원회기부금 </a:t>
            </a:r>
            <a:r>
              <a:rPr kumimoji="1" lang="en-US" altLang="ko-KR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</a:t>
            </a:r>
            <a:r>
              <a:rPr kumimoji="1" lang="ko-KR" altLang="en-US" sz="1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선거비용외</a:t>
            </a: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en-US" altLang="ko-KR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</a:t>
            </a: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선거사무소 </a:t>
            </a:r>
            <a:r>
              <a:rPr kumimoji="1" lang="en-US" altLang="ko-KR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</a:t>
            </a:r>
            <a:r>
              <a:rPr kumimoji="1" lang="ko-KR" altLang="en-US" sz="1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개소식관련</a:t>
            </a: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en-US" altLang="ko-KR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   </a:t>
            </a:r>
            <a:r>
              <a:rPr kumimoji="1" lang="ko-KR" altLang="en-US" sz="10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다과비</a:t>
            </a:r>
            <a:endParaRPr kumimoji="1" lang="en-US" altLang="ko-KR" sz="10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defRPr/>
            </a:pP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              </a:t>
            </a:r>
            <a:r>
              <a:rPr kumimoji="1" lang="ko-KR" altLang="en-US" sz="1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정치자금</a:t>
            </a:r>
            <a:endParaRPr kumimoji="1" lang="en-US" altLang="ko-KR" sz="10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just"/>
            <a:endParaRPr lang="en-US" altLang="ko-KR" sz="900" b="1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/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66" name="그룹 67"/>
          <p:cNvGrpSpPr/>
          <p:nvPr/>
        </p:nvGrpSpPr>
        <p:grpSpPr>
          <a:xfrm>
            <a:off x="1761388" y="5827885"/>
            <a:ext cx="257831" cy="270527"/>
            <a:chOff x="1360248" y="4195941"/>
            <a:chExt cx="848899" cy="725227"/>
          </a:xfrm>
        </p:grpSpPr>
        <p:sp>
          <p:nvSpPr>
            <p:cNvPr id="67" name="물결 66"/>
            <p:cNvSpPr/>
            <p:nvPr/>
          </p:nvSpPr>
          <p:spPr>
            <a:xfrm rot="19320719">
              <a:off x="1360248" y="4195941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8" name="Text Placeholder 3"/>
            <p:cNvSpPr txBox="1">
              <a:spLocks/>
            </p:cNvSpPr>
            <p:nvPr/>
          </p:nvSpPr>
          <p:spPr>
            <a:xfrm rot="19892846">
              <a:off x="1462653" y="4384864"/>
              <a:ext cx="686120" cy="53630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ko-KR" altLang="en-US" sz="13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예시</a:t>
              </a:r>
              <a:endParaRPr lang="en-US" sz="13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30</a:t>
            </a:r>
            <a:endParaRPr lang="ko-KR" altLang="en-US" sz="1000" dirty="0"/>
          </a:p>
        </p:txBody>
      </p:sp>
      <p:sp>
        <p:nvSpPr>
          <p:cNvPr id="24" name="직사각형 23"/>
          <p:cNvSpPr/>
          <p:nvPr/>
        </p:nvSpPr>
        <p:spPr>
          <a:xfrm>
            <a:off x="814027" y="4724781"/>
            <a:ext cx="1063112" cy="3059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+mn-ea"/>
              </a:rPr>
              <a:t>계정 및 과목</a:t>
            </a:r>
          </a:p>
        </p:txBody>
      </p:sp>
      <p:sp>
        <p:nvSpPr>
          <p:cNvPr id="25" name="타원 24"/>
          <p:cNvSpPr/>
          <p:nvPr/>
        </p:nvSpPr>
        <p:spPr>
          <a:xfrm>
            <a:off x="722392" y="4832283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966427" y="1259632"/>
            <a:ext cx="1787669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b="1" dirty="0" smtClean="0">
                <a:latin typeface="+mn-ea"/>
              </a:rPr>
              <a:t>(</a:t>
            </a:r>
            <a:r>
              <a:rPr lang="ko-KR" altLang="en-US" sz="1200" b="1" dirty="0" smtClean="0">
                <a:latin typeface="+mn-ea"/>
              </a:rPr>
              <a:t>예비</a:t>
            </a:r>
            <a:r>
              <a:rPr lang="en-US" altLang="ko-KR" sz="1200" b="1" dirty="0" smtClean="0">
                <a:latin typeface="+mn-ea"/>
              </a:rPr>
              <a:t>)</a:t>
            </a:r>
            <a:r>
              <a:rPr lang="ko-KR" altLang="en-US" sz="1200" b="1" dirty="0" smtClean="0">
                <a:latin typeface="+mn-ea"/>
              </a:rPr>
              <a:t>후보자 화면 예시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764704" y="1366006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6364" y="5620909"/>
            <a:ext cx="200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모서리가 접힌 도형 39">
            <a:extLst>
              <a:ext uri="{FF2B5EF4-FFF2-40B4-BE49-F238E27FC236}">
                <a16:creationId xmlns:a16="http://schemas.microsoft.com/office/drawing/2014/main" xmlns="" id="{D86777E3-8F3E-4F3A-8ADF-CF99D2A6AEA1}"/>
              </a:ext>
            </a:extLst>
          </p:cNvPr>
          <p:cNvSpPr/>
          <p:nvPr/>
        </p:nvSpPr>
        <p:spPr>
          <a:xfrm>
            <a:off x="711343" y="7163417"/>
            <a:ext cx="5604469" cy="1152998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r>
              <a:rPr lang="ko-KR" altLang="en-US" sz="1100" b="1" dirty="0">
                <a:solidFill>
                  <a:schemeClr val="tx1"/>
                </a:solidFill>
              </a:rPr>
              <a:t>    </a:t>
            </a:r>
            <a:endParaRPr lang="en-US" altLang="ko-KR" sz="11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    </a:t>
            </a:r>
            <a:r>
              <a:rPr lang="ko-KR" altLang="en-US" sz="1100" b="1" dirty="0" err="1">
                <a:solidFill>
                  <a:schemeClr val="tx1"/>
                </a:solidFill>
              </a:rPr>
              <a:t>계정별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과목별로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수입 및 지출이 이뤄지며</a:t>
            </a:r>
            <a:r>
              <a:rPr lang="en-US" altLang="ko-KR" sz="1100" b="1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지출액이 수입액보다 많을 수 </a:t>
            </a:r>
            <a:r>
              <a:rPr lang="ko-KR" altLang="en-US" sz="1100" b="1" dirty="0" smtClean="0">
                <a:solidFill>
                  <a:schemeClr val="tx1"/>
                </a:solidFill>
                <a:latin typeface="+mn-ea"/>
              </a:rPr>
              <a:t>없습니다</a:t>
            </a:r>
            <a:r>
              <a:rPr lang="en-US" altLang="ko-KR" sz="1100" b="1" dirty="0" smtClean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100" b="1" kern="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en-US" altLang="ko-KR" sz="1100" b="1" kern="0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kumimoji="1" lang="ko-KR" altLang="en-US" sz="1100" b="1" kern="0" dirty="0" smtClean="0">
                <a:solidFill>
                  <a:schemeClr val="tx1"/>
                </a:solidFill>
                <a:latin typeface="+mn-ea"/>
              </a:rPr>
              <a:t>세부 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구분내용은 정치자금 회계실무</a:t>
            </a:r>
            <a:r>
              <a:rPr kumimoji="1" lang="en-US" altLang="ko-KR" sz="1100" b="1" kern="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100" b="1" kern="0" dirty="0">
                <a:solidFill>
                  <a:schemeClr val="tx1"/>
                </a:solidFill>
                <a:latin typeface="+mn-ea"/>
              </a:rPr>
              <a:t>및 선거비용 보전안내서를 </a:t>
            </a:r>
            <a:r>
              <a:rPr kumimoji="1" lang="ko-KR" altLang="en-US" sz="1100" b="1" kern="0" dirty="0" smtClean="0">
                <a:solidFill>
                  <a:schemeClr val="tx1"/>
                </a:solidFill>
                <a:latin typeface="+mn-ea"/>
              </a:rPr>
              <a:t>참조</a:t>
            </a:r>
            <a:endParaRPr kumimoji="1" lang="en-US" altLang="ko-KR" sz="1100" b="1" kern="0" dirty="0">
              <a:solidFill>
                <a:schemeClr val="tx1"/>
              </a:solidFill>
              <a:latin typeface="+mn-ea"/>
            </a:endParaRPr>
          </a:p>
          <a:p>
            <a:pPr marL="218133" indent="-218133">
              <a:lnSpc>
                <a:spcPct val="140000"/>
              </a:lnSpc>
            </a:pPr>
            <a:r>
              <a:rPr kumimoji="1" lang="en-US" altLang="ko-KR" sz="1100" kern="0" dirty="0">
                <a:solidFill>
                  <a:schemeClr val="tx1"/>
                </a:solidFill>
                <a:latin typeface="돋움"/>
                <a:ea typeface="돋움"/>
              </a:rPr>
              <a:t>★ </a:t>
            </a:r>
            <a:r>
              <a:rPr kumimoji="1" lang="ko-KR" altLang="en-US" sz="1100" kern="0" dirty="0">
                <a:solidFill>
                  <a:schemeClr val="tx1"/>
                </a:solidFill>
                <a:latin typeface="돋움"/>
                <a:ea typeface="돋움"/>
              </a:rPr>
              <a:t>선거비용 및 선거비용외정치자금의 구분은 정치자금 회계보고 및 선거비용 보전</a:t>
            </a:r>
            <a:r>
              <a:rPr kumimoji="1" lang="en-US" altLang="ko-KR" sz="1100" kern="0" dirty="0">
                <a:solidFill>
                  <a:schemeClr val="tx1"/>
                </a:solidFill>
                <a:latin typeface="돋움"/>
                <a:ea typeface="돋움"/>
              </a:rPr>
              <a:t> </a:t>
            </a:r>
            <a:r>
              <a:rPr kumimoji="1" lang="ko-KR" altLang="en-US" sz="1100" kern="0" dirty="0">
                <a:solidFill>
                  <a:schemeClr val="tx1"/>
                </a:solidFill>
                <a:latin typeface="돋움"/>
                <a:ea typeface="돋움"/>
              </a:rPr>
              <a:t>시 </a:t>
            </a:r>
            <a:endParaRPr kumimoji="1" lang="en-US" altLang="ko-KR" sz="1100" kern="0" dirty="0">
              <a:solidFill>
                <a:schemeClr val="tx1"/>
              </a:solidFill>
              <a:latin typeface="돋움"/>
              <a:ea typeface="돋움"/>
            </a:endParaRPr>
          </a:p>
          <a:p>
            <a:pPr marL="218133" indent="-218133">
              <a:lnSpc>
                <a:spcPct val="140000"/>
              </a:lnSpc>
            </a:pPr>
            <a:r>
              <a:rPr kumimoji="1" lang="en-US" altLang="ko-KR" sz="1100" kern="0" dirty="0">
                <a:solidFill>
                  <a:schemeClr val="tx1"/>
                </a:solidFill>
                <a:latin typeface="돋움"/>
                <a:ea typeface="돋움"/>
              </a:rPr>
              <a:t>    </a:t>
            </a:r>
            <a:r>
              <a:rPr kumimoji="1" lang="ko-KR" altLang="en-US" sz="1100" kern="0" dirty="0">
                <a:solidFill>
                  <a:schemeClr val="tx1"/>
                </a:solidFill>
                <a:latin typeface="돋움"/>
                <a:ea typeface="돋움"/>
              </a:rPr>
              <a:t>매우 중요한 사항이므로 정확히 확인하고 </a:t>
            </a:r>
            <a:r>
              <a:rPr kumimoji="1" lang="ko-KR" altLang="en-US" sz="1100" kern="0" dirty="0" smtClean="0">
                <a:solidFill>
                  <a:schemeClr val="tx1"/>
                </a:solidFill>
                <a:latin typeface="돋움"/>
                <a:ea typeface="돋움"/>
              </a:rPr>
              <a:t>기재해야 합니다</a:t>
            </a:r>
            <a:r>
              <a:rPr kumimoji="1" lang="en-US" altLang="ko-KR" sz="1100" kern="0" dirty="0" smtClean="0">
                <a:solidFill>
                  <a:schemeClr val="tx1"/>
                </a:solidFill>
                <a:latin typeface="돋움"/>
                <a:ea typeface="돋움"/>
              </a:rPr>
              <a:t>.</a:t>
            </a:r>
            <a:endParaRPr lang="en-US" altLang="ko-KR" sz="1100" b="1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8" name="그룹 39">
            <a:extLst>
              <a:ext uri="{FF2B5EF4-FFF2-40B4-BE49-F238E27FC236}">
                <a16:creationId xmlns:a16="http://schemas.microsoft.com/office/drawing/2014/main" xmlns="" id="{E6F8574E-5172-4B01-BE51-1581213CF6D7}"/>
              </a:ext>
            </a:extLst>
          </p:cNvPr>
          <p:cNvGrpSpPr/>
          <p:nvPr/>
        </p:nvGrpSpPr>
        <p:grpSpPr>
          <a:xfrm>
            <a:off x="548680" y="6931987"/>
            <a:ext cx="400603" cy="425082"/>
            <a:chOff x="1328003" y="4166313"/>
            <a:chExt cx="848898" cy="689874"/>
          </a:xfrm>
        </p:grpSpPr>
        <p:sp>
          <p:nvSpPr>
            <p:cNvPr id="39" name="물결 38">
              <a:extLst>
                <a:ext uri="{FF2B5EF4-FFF2-40B4-BE49-F238E27FC236}">
                  <a16:creationId xmlns:a16="http://schemas.microsoft.com/office/drawing/2014/main" xmlns="" id="{44074846-8E44-4BA4-B652-A7EBCC773344}"/>
                </a:ext>
              </a:extLst>
            </p:cNvPr>
            <p:cNvSpPr/>
            <p:nvPr/>
          </p:nvSpPr>
          <p:spPr>
            <a:xfrm rot="19320719">
              <a:off x="1328003" y="4166313"/>
              <a:ext cx="848898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Text Placeholder 3">
              <a:extLst>
                <a:ext uri="{FF2B5EF4-FFF2-40B4-BE49-F238E27FC236}">
                  <a16:creationId xmlns:a16="http://schemas.microsoft.com/office/drawing/2014/main" xmlns="" id="{FCE3C3A3-336A-49C0-9804-B575E7873612}"/>
                </a:ext>
              </a:extLst>
            </p:cNvPr>
            <p:cNvSpPr txBox="1">
              <a:spLocks/>
            </p:cNvSpPr>
            <p:nvPr/>
          </p:nvSpPr>
          <p:spPr>
            <a:xfrm rot="19892846">
              <a:off x="1474230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pic>
        <p:nvPicPr>
          <p:cNvPr id="41" name="Picture 14" descr="볼">
            <a:extLst>
              <a:ext uri="{FF2B5EF4-FFF2-40B4-BE49-F238E27FC236}">
                <a16:creationId xmlns:a16="http://schemas.microsoft.com/office/drawing/2014/main" xmlns="" id="{69CA813B-D259-4AEA-88A8-4A293A1B7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/>
          <a:stretch>
            <a:fillRect/>
          </a:stretch>
        </p:blipFill>
        <p:spPr bwMode="auto">
          <a:xfrm>
            <a:off x="797557" y="7331163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" y="133164"/>
            <a:ext cx="176277" cy="36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7254" tIns="43626" rIns="87254" bIns="4362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31</a:t>
            </a:r>
            <a:endParaRPr lang="ko-KR" altLang="en-US" sz="1000" dirty="0"/>
          </a:p>
        </p:txBody>
      </p:sp>
      <p:sp>
        <p:nvSpPr>
          <p:cNvPr id="29" name="직사각형 28"/>
          <p:cNvSpPr/>
          <p:nvPr/>
        </p:nvSpPr>
        <p:spPr>
          <a:xfrm>
            <a:off x="925728" y="899592"/>
            <a:ext cx="1370888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 smtClean="0">
                <a:latin typeface="+mn-ea"/>
              </a:rPr>
              <a:t>후원회 화면 예시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834093" y="1007094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94" y="1302176"/>
            <a:ext cx="5476025" cy="3024336"/>
          </a:xfrm>
          <a:prstGeom prst="rect">
            <a:avLst/>
          </a:prstGeom>
          <a:ln>
            <a:solidFill>
              <a:schemeClr val="bg1">
                <a:lumMod val="65000"/>
                <a:alpha val="0"/>
              </a:schemeClr>
            </a:solidFill>
          </a:ln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0E49DDC5-0B3E-4D7F-A2BC-A407313A8C04}"/>
              </a:ext>
            </a:extLst>
          </p:cNvPr>
          <p:cNvSpPr/>
          <p:nvPr/>
        </p:nvSpPr>
        <p:spPr>
          <a:xfrm>
            <a:off x="620688" y="4496583"/>
            <a:ext cx="5514920" cy="543968"/>
          </a:xfrm>
          <a:prstGeom prst="rect">
            <a:avLst/>
          </a:prstGeom>
          <a:solidFill>
            <a:schemeClr val="bg1"/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16080"/>
              </p:ext>
            </p:extLst>
          </p:nvPr>
        </p:nvGraphicFramePr>
        <p:xfrm>
          <a:off x="704851" y="4919468"/>
          <a:ext cx="5604469" cy="804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59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5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후원회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계정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지출</a:t>
                      </a:r>
                      <a:endParaRPr lang="en-US" altLang="ko-KR" sz="105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</a:rPr>
                        <a:t>과목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</a:rPr>
                        <a:t>]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 기부금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후원금모금경비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인건비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사무소설치운영비</a:t>
                      </a: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50" b="0" dirty="0" err="1">
                          <a:solidFill>
                            <a:schemeClr val="tx1"/>
                          </a:solidFill>
                          <a:latin typeface="+mn-lt"/>
                        </a:rPr>
                        <a:t>그밖의경비</a:t>
                      </a:r>
                      <a:endParaRPr lang="en-US" altLang="ko-KR" sz="10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※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후원회의 경우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지출유형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대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중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소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은 선택되지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않는다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72580719"/>
                  </a:ext>
                </a:extLst>
              </a:tr>
            </a:tbl>
          </a:graphicData>
        </a:graphic>
      </p:graphicFrame>
      <p:sp>
        <p:nvSpPr>
          <p:cNvPr id="47" name="직사각형 46"/>
          <p:cNvSpPr/>
          <p:nvPr/>
        </p:nvSpPr>
        <p:spPr>
          <a:xfrm>
            <a:off x="2639947" y="2004965"/>
            <a:ext cx="576064" cy="226604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pPr marL="218133" indent="-218133" algn="just"/>
            <a:r>
              <a:rPr kumimoji="1" lang="ko-KR" altLang="en-US" sz="900" b="1" kern="0" dirty="0">
                <a:solidFill>
                  <a:srgbClr val="FF0000"/>
                </a:solidFill>
                <a:latin typeface="+mn-ea"/>
              </a:rPr>
              <a:t>중분류</a:t>
            </a:r>
            <a:endParaRPr kumimoji="1" lang="en-US" altLang="ko-KR" sz="900" b="1" kern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1559827" y="2004965"/>
            <a:ext cx="576064" cy="226604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pPr marL="218133" indent="-218133" algn="just"/>
            <a:r>
              <a:rPr kumimoji="1" lang="ko-KR" altLang="en-US" sz="900" b="1" kern="0" dirty="0" err="1">
                <a:solidFill>
                  <a:srgbClr val="FF0000"/>
                </a:solidFill>
                <a:latin typeface="+mn-ea"/>
              </a:rPr>
              <a:t>대분류</a:t>
            </a:r>
            <a:endParaRPr kumimoji="1" lang="en-US" altLang="ko-KR" sz="900" b="1" kern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859364" y="1576095"/>
            <a:ext cx="3793772" cy="1512168"/>
          </a:xfrm>
          <a:prstGeom prst="roundRect">
            <a:avLst>
              <a:gd name="adj" fmla="val 4909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2" name="타원 51"/>
          <p:cNvSpPr/>
          <p:nvPr/>
        </p:nvSpPr>
        <p:spPr>
          <a:xfrm>
            <a:off x="1000648" y="1609885"/>
            <a:ext cx="23426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2"/>
          <p:cNvSpPr/>
          <p:nvPr/>
        </p:nvSpPr>
        <p:spPr>
          <a:xfrm>
            <a:off x="2492896" y="1622703"/>
            <a:ext cx="223434" cy="162682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3"/>
          <p:cNvSpPr/>
          <p:nvPr/>
        </p:nvSpPr>
        <p:spPr>
          <a:xfrm>
            <a:off x="921273" y="1984330"/>
            <a:ext cx="377140" cy="231984"/>
          </a:xfrm>
          <a:prstGeom prst="ellipse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814027" y="4573928"/>
            <a:ext cx="1063112" cy="3059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latin typeface="+mn-ea"/>
              </a:rPr>
              <a:t>계정 및 과목</a:t>
            </a:r>
          </a:p>
        </p:txBody>
      </p:sp>
      <p:sp>
        <p:nvSpPr>
          <p:cNvPr id="60" name="타원 59"/>
          <p:cNvSpPr/>
          <p:nvPr/>
        </p:nvSpPr>
        <p:spPr>
          <a:xfrm>
            <a:off x="722392" y="4681430"/>
            <a:ext cx="114320" cy="109650"/>
          </a:xfrm>
          <a:prstGeom prst="ellipse">
            <a:avLst/>
          </a:prstGeom>
          <a:solidFill>
            <a:srgbClr val="8EBB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6000" lon="1146000" rev="78000"/>
            </a:camera>
            <a:lightRig rig="threePt" dir="t"/>
          </a:scene3d>
          <a:sp3d extrusionH="25400">
            <a:bevelT w="127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1647610" y="2022517"/>
            <a:ext cx="2501470" cy="168594"/>
          </a:xfrm>
          <a:prstGeom prst="roundRect">
            <a:avLst>
              <a:gd name="adj" fmla="val 12667"/>
            </a:avLst>
          </a:prstGeom>
          <a:solidFill>
            <a:schemeClr val="accent1">
              <a:lumMod val="20000"/>
              <a:lumOff val="80000"/>
            </a:schemeClr>
          </a:solidFill>
          <a:ln w="127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/>
            <a:r>
              <a:rPr lang="ko-KR" altLang="en-US" sz="1000" b="1" dirty="0" smtClean="0">
                <a:solidFill>
                  <a:schemeClr val="tx1"/>
                </a:solidFill>
              </a:rPr>
              <a:t>지출유형의 각 탭은 선택하지 않습니다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.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779552" y="1316465"/>
            <a:ext cx="5529767" cy="302433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895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C9D762DD-5AFF-4922-8A79-67BB613DC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54" y="1649814"/>
            <a:ext cx="5581692" cy="296881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38135" y="3769833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14620" y="2428860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92908" y="1417937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8" name="액자 37"/>
          <p:cNvSpPr/>
          <p:nvPr/>
        </p:nvSpPr>
        <p:spPr>
          <a:xfrm>
            <a:off x="692696" y="928662"/>
            <a:ext cx="2807742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등록사항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수정ㆍ정렬ㆍ삭제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87390" y="1929476"/>
            <a:ext cx="3917950" cy="1467774"/>
          </a:xfrm>
          <a:prstGeom prst="roundRect">
            <a:avLst>
              <a:gd name="adj" fmla="val 6292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812547"/>
              </p:ext>
            </p:extLst>
          </p:nvPr>
        </p:nvGraphicFramePr>
        <p:xfrm>
          <a:off x="764704" y="5148064"/>
          <a:ext cx="5522956" cy="1602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748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선택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조회된 화면에서 수정할 지출내역 항목을 선택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파란색으로 표시됨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한다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dirty="0"/>
                        <a:t>선택한 지출내역</a:t>
                      </a:r>
                      <a:r>
                        <a:rPr lang="ko-KR" altLang="en-US" sz="1100" baseline="0" dirty="0"/>
                        <a:t> </a:t>
                      </a:r>
                      <a:r>
                        <a:rPr lang="ko-KR" altLang="en-US" sz="1100" dirty="0"/>
                        <a:t>항목에서 내역을 수정한다</a:t>
                      </a:r>
                      <a:r>
                        <a:rPr lang="en-US" altLang="ko-KR" sz="1100" dirty="0"/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4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버튼을 클릭한다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18133" indent="-218133" algn="just">
                        <a:lnSpc>
                          <a:spcPct val="130000"/>
                        </a:lnSpc>
                        <a:buNone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0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→</a:t>
                      </a:r>
                      <a:r>
                        <a:rPr kumimoji="1" lang="en-US" altLang="ko-KR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조회 화면에서 </a:t>
                      </a:r>
                      <a:r>
                        <a:rPr lang="ko-KR" altLang="en-US" sz="1100" dirty="0"/>
                        <a:t>최종적으로 수정된 지출내역을 확인할 수 있다</a:t>
                      </a:r>
                      <a:r>
                        <a:rPr lang="en-US" altLang="ko-KR" sz="1100" dirty="0"/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10" name="그룹 44"/>
          <p:cNvGrpSpPr/>
          <p:nvPr/>
        </p:nvGrpSpPr>
        <p:grpSpPr>
          <a:xfrm>
            <a:off x="755178" y="4735392"/>
            <a:ext cx="1619202" cy="332399"/>
            <a:chOff x="704830" y="4566856"/>
            <a:chExt cx="1619202" cy="332399"/>
          </a:xfrm>
        </p:grpSpPr>
        <p:sp>
          <p:nvSpPr>
            <p:cNvPr id="46" name="직사각형 45"/>
            <p:cNvSpPr/>
            <p:nvPr/>
          </p:nvSpPr>
          <p:spPr>
            <a:xfrm>
              <a:off x="805668" y="4566856"/>
              <a:ext cx="1518364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등록사항 수정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모서리가 접힌 도형 47"/>
          <p:cNvSpPr/>
          <p:nvPr/>
        </p:nvSpPr>
        <p:spPr>
          <a:xfrm>
            <a:off x="733230" y="7072330"/>
            <a:ext cx="5594394" cy="864096"/>
          </a:xfrm>
          <a:prstGeom prst="foldedCorner">
            <a:avLst>
              <a:gd name="adj" fmla="val 1171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28600" indent="-228600" algn="just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★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②의 지출내역 기재사항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계정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과목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지출일자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지출유형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지출금액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지출대상자 등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)     </a:t>
            </a:r>
          </a:p>
          <a:p>
            <a:pPr marL="228600" indent="-228600" algn="just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모두 수정이 가능합니다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1" name="그룹 39"/>
          <p:cNvGrpSpPr/>
          <p:nvPr/>
        </p:nvGrpSpPr>
        <p:grpSpPr>
          <a:xfrm>
            <a:off x="836712" y="6812185"/>
            <a:ext cx="400603" cy="425082"/>
            <a:chOff x="1328003" y="4166313"/>
            <a:chExt cx="848899" cy="689874"/>
          </a:xfrm>
        </p:grpSpPr>
        <p:sp>
          <p:nvSpPr>
            <p:cNvPr id="50" name="물결 49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sp>
        <p:nvSpPr>
          <p:cNvPr id="23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32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1619672"/>
            <a:ext cx="5450948" cy="237869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407866"/>
              </p:ext>
            </p:extLst>
          </p:nvPr>
        </p:nvGraphicFramePr>
        <p:xfrm>
          <a:off x="702222" y="4408608"/>
          <a:ext cx="5522956" cy="2685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6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36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39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□</a:t>
                      </a:r>
                      <a:r>
                        <a:rPr kumimoji="1" lang="ko-KR" altLang="en-US" sz="1100" b="0" kern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를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check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하면 각 지출내역의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콤보박스를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선택할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       각 지출내역을 여러 개 선택하여 내역 항목을 한꺼번에 삭제할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② 정렬저장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spc="0" baseline="0" dirty="0">
                          <a:latin typeface="+mn-ea"/>
                          <a:ea typeface="+mn-ea"/>
                        </a:rPr>
                        <a:t>같은 지출일자 내 자료의</a:t>
                      </a:r>
                      <a:r>
                        <a:rPr kumimoji="1" lang="ko-KR" altLang="en-US" sz="1100" b="0" kern="0" spc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spc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순서</a:t>
                      </a:r>
                      <a:r>
                        <a:rPr kumimoji="1" lang="ko-KR" altLang="en-US" sz="1100" b="0" kern="0" spc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를 변경하는 기능이다</a:t>
                      </a:r>
                      <a:r>
                        <a:rPr kumimoji="1" lang="en-US" altLang="ko-KR" sz="1100" b="0" kern="0" spc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돋움"/>
                          <a:ea typeface="돋움"/>
                        </a:rPr>
                        <a:t>★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순서를 변경한 후 반드시 정렬 저장을 클릭해야만 변경된 순서대로 지출내역이 확정된다</a:t>
                      </a:r>
                      <a:r>
                        <a:rPr kumimoji="1" lang="en-US" altLang="ko-KR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.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☞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Tip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돋움"/>
                          <a:ea typeface="돋움"/>
                        </a:rPr>
                        <a:t> 참조</a:t>
                      </a:r>
                      <a:r>
                        <a:rPr lang="ko-KR" altLang="en-US" sz="1100" b="0" dirty="0"/>
                        <a:t> </a:t>
                      </a:r>
                      <a:endParaRPr kumimoji="1" lang="en-US" altLang="ko-KR" sz="1100" b="0" kern="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       같은 일자의 통장 계좌거래 내역 순서와 동일하게 맞추기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위하여 지출내역 순서를 조정하고자 할 때 활용할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81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spc="-9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spc="-9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영수증 일괄생성 및 일괄삭제</a:t>
                      </a:r>
                      <a:r>
                        <a:rPr kumimoji="1" lang="ko-KR" altLang="en-US" sz="1100" b="1" kern="0" spc="-9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증빙서첨부를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(Y)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로 체크한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지출내역 항목에 대하여 해당 버튼을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클릭만 하면 영수증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번호를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자동생성하여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일괄 부여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또는 일괄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삭제할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68295" y="3183670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4109" y="2905727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08920" y="2867623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8" name="액자 37"/>
          <p:cNvSpPr/>
          <p:nvPr/>
        </p:nvSpPr>
        <p:spPr>
          <a:xfrm>
            <a:off x="692696" y="928662"/>
            <a:ext cx="2807742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등록사항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수정ㆍ정렬ㆍ삭제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2858451" y="3112225"/>
            <a:ext cx="1492364" cy="140568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2037988" y="4716016"/>
            <a:ext cx="552812" cy="15388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00" b="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활용예시</a:t>
            </a:r>
            <a:endParaRPr lang="en-US" sz="1000" b="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모서리가 접힌 도형 42"/>
          <p:cNvSpPr/>
          <p:nvPr/>
        </p:nvSpPr>
        <p:spPr>
          <a:xfrm>
            <a:off x="764704" y="7380312"/>
            <a:ext cx="5472608" cy="1008112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20000"/>
              </a:lnSpc>
              <a:defRPr/>
            </a:pPr>
            <a:r>
              <a:rPr kumimoji="1" lang="en-US" altLang="ko-KR" sz="1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</a:t>
            </a:r>
          </a:p>
          <a:p>
            <a:pPr>
              <a:lnSpc>
                <a:spcPct val="120000"/>
              </a:lnSpc>
              <a:defRPr/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지출내역 항목순서 변경 방법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② 정렬저장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관련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옮기고자 하는 지출내역 항목을 선택하여 드래그 앤 </a:t>
            </a:r>
            <a:r>
              <a:rPr kumimoji="1" lang="ko-KR" altLang="en-US" sz="11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드롭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파란색으로 선택된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지출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항목을 계속 누른 채로 원하는 위치로 옮김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하여 위치를 변경한 후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정렬저장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클릭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15" name="그룹 92"/>
          <p:cNvGrpSpPr/>
          <p:nvPr/>
        </p:nvGrpSpPr>
        <p:grpSpPr>
          <a:xfrm>
            <a:off x="764704" y="7164288"/>
            <a:ext cx="289787" cy="432048"/>
            <a:chOff x="1322831" y="4166313"/>
            <a:chExt cx="854071" cy="689874"/>
          </a:xfrm>
        </p:grpSpPr>
        <p:sp>
          <p:nvSpPr>
            <p:cNvPr id="45" name="물결 44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 rot="19892846">
              <a:off x="1322831" y="4434866"/>
              <a:ext cx="770983" cy="252742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2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2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pic>
        <p:nvPicPr>
          <p:cNvPr id="47" name="Picture 14" descr="볼"/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908720" y="7641774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그룹 48"/>
          <p:cNvGrpSpPr/>
          <p:nvPr/>
        </p:nvGrpSpPr>
        <p:grpSpPr>
          <a:xfrm>
            <a:off x="692696" y="4067944"/>
            <a:ext cx="1773091" cy="332399"/>
            <a:chOff x="704830" y="4566856"/>
            <a:chExt cx="1773091" cy="332399"/>
          </a:xfrm>
        </p:grpSpPr>
        <p:sp>
          <p:nvSpPr>
            <p:cNvPr id="50" name="직사각형 49"/>
            <p:cNvSpPr/>
            <p:nvPr/>
          </p:nvSpPr>
          <p:spPr>
            <a:xfrm>
              <a:off x="805668" y="4566856"/>
              <a:ext cx="1672253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알아두면 편리한 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51" name="타원 50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2" name="Text Placeholder 3"/>
          <p:cNvSpPr txBox="1">
            <a:spLocks/>
          </p:cNvSpPr>
          <p:nvPr/>
        </p:nvSpPr>
        <p:spPr>
          <a:xfrm>
            <a:off x="2037988" y="5899502"/>
            <a:ext cx="552812" cy="15388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00" b="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활용예시</a:t>
            </a:r>
            <a:endParaRPr lang="en-US" sz="1000" b="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슬라이드 번호 개체 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33</a:t>
            </a:r>
            <a:endParaRPr lang="ko-KR" altLang="en-US" sz="1000" dirty="0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755182" y="3280055"/>
            <a:ext cx="174390" cy="733475"/>
          </a:xfrm>
          <a:prstGeom prst="roundRect">
            <a:avLst>
              <a:gd name="adj" fmla="val 6292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83207387-2BA6-46AE-BABC-076EA3F6D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80" y="1563984"/>
            <a:ext cx="5669300" cy="256359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273" y="2652700"/>
            <a:ext cx="2467055" cy="96259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922546"/>
              </p:ext>
            </p:extLst>
          </p:nvPr>
        </p:nvGraphicFramePr>
        <p:xfrm>
          <a:off x="620688" y="4912664"/>
          <a:ext cx="5522956" cy="330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6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36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596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 ① 복구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수정ㆍ삭제한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자료를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수정ㆍ삭제하기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이전의 상태로 되돌릴 수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있는 기능이다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②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지출부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전체 또는 각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계정ㆍ과목별로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조회된 지출내역에 대한 지출부를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ⓐ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팝업창을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통해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출력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또는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엑셀파일로 </a:t>
                      </a:r>
                      <a:r>
                        <a:rPr kumimoji="1" lang="ko-KR" altLang="en-US" sz="1100" b="0" kern="0" baseline="0" dirty="0" err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다운로드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할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 ③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</a:rPr>
                        <a:t>지출결의서출력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지출결의서를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ⓑ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팝업창을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통해 </a:t>
                      </a:r>
                      <a:r>
                        <a:rPr kumimoji="1" lang="ko-KR" altLang="en-US" sz="1100" b="0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엑셀 형태로 출력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할 수 있다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423583" y="1326113"/>
            <a:ext cx="213043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16591" y="1326113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48639" y="1326113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91" name="아래쪽 화살표 90"/>
          <p:cNvSpPr/>
          <p:nvPr/>
        </p:nvSpPr>
        <p:spPr>
          <a:xfrm>
            <a:off x="5445224" y="1763688"/>
            <a:ext cx="72008" cy="84747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40" name="액자 39"/>
          <p:cNvSpPr/>
          <p:nvPr/>
        </p:nvSpPr>
        <p:spPr>
          <a:xfrm>
            <a:off x="548680" y="827584"/>
            <a:ext cx="1308684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기타 기능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1988840" y="5584303"/>
            <a:ext cx="4096274" cy="1378472"/>
          </a:xfrm>
          <a:prstGeom prst="roundRect">
            <a:avLst>
              <a:gd name="adj" fmla="val 4518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>
              <a:lnSpc>
                <a:spcPct val="110000"/>
              </a:lnSpc>
              <a:defRPr/>
            </a:pP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복구 대상 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-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가능 대상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: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단 건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수정 및 삭제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다중 삭제 건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-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불가 대상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영수증일괄생성 또는 제거 처리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자료초기화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           화면에서 삭제한 자료와 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수입ㆍ지출내역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일괄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            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등록에서 삭제한 자료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 </a:t>
            </a:r>
            <a:r>
              <a:rPr kumimoji="1" lang="en-US" altLang="ko-KR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유의사항</a:t>
            </a:r>
            <a:endParaRPr kumimoji="1" lang="en-US" altLang="ko-KR" sz="11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10000"/>
              </a:lnSpc>
              <a:defRPr/>
            </a:pP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로그인하는 동안 </a:t>
            </a:r>
            <a:r>
              <a:rPr kumimoji="1" lang="ko-KR" altLang="en-US" sz="11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수정ㆍ삭제한</a:t>
            </a:r>
            <a:r>
              <a:rPr kumimoji="1" lang="ko-KR" altLang="en-US" sz="11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자료에 대해 복구가 가능하다</a:t>
            </a:r>
            <a:r>
              <a:rPr kumimoji="1" lang="en-US" altLang="ko-KR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.</a:t>
            </a:r>
            <a:endParaRPr lang="en-US" altLang="ko-KR" sz="900" dirty="0">
              <a:solidFill>
                <a:schemeClr val="tx1"/>
              </a:solidFill>
              <a:latin typeface="돋움"/>
              <a:ea typeface="돋움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4316519" y="1602849"/>
            <a:ext cx="1486598" cy="176738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8" name="그룹 44"/>
          <p:cNvGrpSpPr/>
          <p:nvPr/>
        </p:nvGrpSpPr>
        <p:grpSpPr>
          <a:xfrm>
            <a:off x="611162" y="4499992"/>
            <a:ext cx="952353" cy="304635"/>
            <a:chOff x="704830" y="4566856"/>
            <a:chExt cx="952353" cy="304635"/>
          </a:xfrm>
        </p:grpSpPr>
        <p:sp>
          <p:nvSpPr>
            <p:cNvPr id="46" name="직사각형 45"/>
            <p:cNvSpPr/>
            <p:nvPr/>
          </p:nvSpPr>
          <p:spPr>
            <a:xfrm>
              <a:off x="805668" y="4566856"/>
              <a:ext cx="851515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기타 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4349049" y="254148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b="1" kern="0" dirty="0">
                <a:solidFill>
                  <a:srgbClr val="C00000"/>
                </a:solidFill>
                <a:latin typeface="+mn-ea"/>
              </a:rPr>
              <a:t>ⓑ</a:t>
            </a:r>
            <a:endParaRPr lang="ko-KR" altLang="en-US" sz="1200" dirty="0">
              <a:solidFill>
                <a:srgbClr val="C00000"/>
              </a:solidFill>
            </a:endParaRPr>
          </a:p>
        </p:txBody>
      </p:sp>
      <p:sp>
        <p:nvSpPr>
          <p:cNvPr id="54" name="아래쪽 화살표 53"/>
          <p:cNvSpPr/>
          <p:nvPr/>
        </p:nvSpPr>
        <p:spPr>
          <a:xfrm rot="3179260">
            <a:off x="4128342" y="1441484"/>
            <a:ext cx="87914" cy="1795446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14" descr="볼"/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/>
          <a:stretch>
            <a:fillRect/>
          </a:stretch>
        </p:blipFill>
        <p:spPr bwMode="auto">
          <a:xfrm>
            <a:off x="2051323" y="5637262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볼"/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/>
          <a:stretch>
            <a:fillRect/>
          </a:stretch>
        </p:blipFill>
        <p:spPr bwMode="auto">
          <a:xfrm>
            <a:off x="2041798" y="6566361"/>
            <a:ext cx="156017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22" y="2939943"/>
            <a:ext cx="3071810" cy="147409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1" name="TextBox 50"/>
          <p:cNvSpPr txBox="1"/>
          <p:nvPr/>
        </p:nvSpPr>
        <p:spPr>
          <a:xfrm>
            <a:off x="928670" y="308055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200" b="1" kern="0" dirty="0">
                <a:solidFill>
                  <a:srgbClr val="C00000"/>
                </a:solidFill>
                <a:latin typeface="+mn-ea"/>
              </a:rPr>
              <a:t>ⓐ</a:t>
            </a:r>
            <a:endParaRPr lang="ko-KR" altLang="en-US" sz="1200" dirty="0">
              <a:solidFill>
                <a:srgbClr val="C00000"/>
              </a:solidFill>
            </a:endParaRPr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z="1000" dirty="0" smtClean="0"/>
              <a:t>34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20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15"/>
          <p:cNvGrpSpPr/>
          <p:nvPr/>
        </p:nvGrpSpPr>
        <p:grpSpPr>
          <a:xfrm>
            <a:off x="347896" y="835210"/>
            <a:ext cx="2884290" cy="363453"/>
            <a:chOff x="173444" y="612024"/>
            <a:chExt cx="4688389" cy="359134"/>
          </a:xfrm>
        </p:grpSpPr>
        <p:cxnSp>
          <p:nvCxnSpPr>
            <p:cNvPr id="30" name="직선 연결선 29"/>
            <p:cNvCxnSpPr/>
            <p:nvPr/>
          </p:nvCxnSpPr>
          <p:spPr>
            <a:xfrm flipV="1">
              <a:off x="368148" y="968664"/>
              <a:ext cx="4493685" cy="2494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73444" y="612024"/>
              <a:ext cx="4688388" cy="334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4. </a:t>
              </a:r>
              <a:r>
                <a:rPr lang="ko-KR" altLang="en-US" sz="1600" b="1" dirty="0" err="1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수입</a:t>
              </a:r>
              <a:r>
                <a:rPr lang="ko-KR" altLang="en-US" sz="1600" dirty="0" err="1">
                  <a:solidFill>
                    <a:schemeClr val="accent5"/>
                  </a:solidFill>
                </a:rPr>
                <a:t>ㆍ</a:t>
              </a:r>
              <a:r>
                <a:rPr lang="ko-KR" altLang="en-US" sz="1600" b="1" dirty="0" err="1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지출내역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일괄등록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3" name="모서리가 둥근 직사각형 22"/>
          <p:cNvSpPr/>
          <p:nvPr/>
        </p:nvSpPr>
        <p:spPr>
          <a:xfrm>
            <a:off x="686526" y="2408886"/>
            <a:ext cx="5694802" cy="1662123"/>
          </a:xfrm>
          <a:prstGeom prst="roundRect">
            <a:avLst>
              <a:gd name="adj" fmla="val 9605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</a:t>
            </a:r>
            <a:r>
              <a:rPr lang="ko-KR" altLang="en-US" sz="1200" dirty="0" err="1">
                <a:solidFill>
                  <a:schemeClr val="tx2"/>
                </a:solidFill>
              </a:rPr>
              <a:t>수입ㆍ지출내역을</a:t>
            </a:r>
            <a:r>
              <a:rPr lang="ko-KR" altLang="en-US" sz="1200" dirty="0">
                <a:solidFill>
                  <a:schemeClr val="tx2"/>
                </a:solidFill>
              </a:rPr>
              <a:t> 엑셀 파일로 관리하는 경우</a:t>
            </a:r>
            <a:r>
              <a:rPr lang="en-US" altLang="ko-KR" sz="1200" dirty="0">
                <a:solidFill>
                  <a:schemeClr val="tx2"/>
                </a:solidFill>
              </a:rPr>
              <a:t>,</a:t>
            </a:r>
            <a:r>
              <a:rPr lang="ko-KR" altLang="en-US" sz="1200" dirty="0">
                <a:solidFill>
                  <a:schemeClr val="tx2"/>
                </a:solidFill>
              </a:rPr>
              <a:t> 엑셀 파일을 </a:t>
            </a:r>
            <a:r>
              <a:rPr lang="ko-KR" altLang="en-US" sz="1200" dirty="0" err="1">
                <a:solidFill>
                  <a:schemeClr val="tx2"/>
                </a:solidFill>
              </a:rPr>
              <a:t>업로드하여</a:t>
            </a:r>
            <a:r>
              <a:rPr lang="ko-KR" altLang="en-US" sz="1200" dirty="0">
                <a:solidFill>
                  <a:schemeClr val="tx2"/>
                </a:solidFill>
              </a:rPr>
              <a:t> 정치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    자금 회계관리 프로그램에 해당 내역을 </a:t>
            </a:r>
            <a:r>
              <a:rPr lang="ko-KR" altLang="en-US" sz="1200" dirty="0" err="1">
                <a:solidFill>
                  <a:schemeClr val="tx2"/>
                </a:solidFill>
              </a:rPr>
              <a:t>일괄등록할</a:t>
            </a:r>
            <a:r>
              <a:rPr lang="ko-KR" altLang="en-US" sz="1200" dirty="0">
                <a:solidFill>
                  <a:schemeClr val="tx2"/>
                </a:solidFill>
              </a:rPr>
              <a:t> 수 있는 기능입니다</a:t>
            </a:r>
            <a:r>
              <a:rPr lang="en-US" altLang="ko-KR" sz="1200" dirty="0">
                <a:solidFill>
                  <a:schemeClr val="tx2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★ 수입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및 </a:t>
            </a:r>
            <a:r>
              <a:rPr lang="ko-KR" altLang="en-US" sz="1200" dirty="0" err="1">
                <a:solidFill>
                  <a:schemeClr val="tx2"/>
                </a:solidFill>
              </a:rPr>
              <a:t>지출건이</a:t>
            </a:r>
            <a:r>
              <a:rPr lang="ko-KR" altLang="en-US" sz="1200" dirty="0">
                <a:solidFill>
                  <a:schemeClr val="tx2"/>
                </a:solidFill>
              </a:rPr>
              <a:t> 발생할 때마다 회계관리 프로그램</a:t>
            </a:r>
            <a:r>
              <a:rPr lang="en-US" altLang="ko-KR" sz="1200" dirty="0">
                <a:solidFill>
                  <a:schemeClr val="tx2"/>
                </a:solidFill>
              </a:rPr>
              <a:t>(</a:t>
            </a:r>
            <a:r>
              <a:rPr lang="ko-KR" altLang="en-US" sz="1200" dirty="0" err="1">
                <a:solidFill>
                  <a:schemeClr val="tx2"/>
                </a:solidFill>
              </a:rPr>
              <a:t>수입ㆍ지출내역</a:t>
            </a:r>
            <a:r>
              <a:rPr lang="ko-KR" altLang="en-US" sz="1200" dirty="0">
                <a:solidFill>
                  <a:schemeClr val="tx2"/>
                </a:solidFill>
              </a:rPr>
              <a:t> 관리</a:t>
            </a:r>
            <a:r>
              <a:rPr lang="en-US" altLang="ko-KR" sz="1200" dirty="0">
                <a:solidFill>
                  <a:schemeClr val="tx2"/>
                </a:solidFill>
              </a:rPr>
              <a:t>)</a:t>
            </a:r>
            <a:r>
              <a:rPr lang="ko-KR" altLang="en-US" sz="1200" dirty="0">
                <a:solidFill>
                  <a:schemeClr val="tx2"/>
                </a:solidFill>
              </a:rPr>
              <a:t>을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    통하여 </a:t>
            </a:r>
            <a:r>
              <a:rPr lang="ko-KR" altLang="en-US" sz="1200" dirty="0" err="1">
                <a:solidFill>
                  <a:schemeClr val="tx2"/>
                </a:solidFill>
              </a:rPr>
              <a:t>수입ㆍ지출내역을</a:t>
            </a:r>
            <a:r>
              <a:rPr lang="ko-KR" altLang="en-US" sz="1200" dirty="0">
                <a:solidFill>
                  <a:schemeClr val="tx2"/>
                </a:solidFill>
              </a:rPr>
              <a:t> 작성</a:t>
            </a:r>
            <a:r>
              <a:rPr lang="en-US" altLang="ko-KR" sz="1200" dirty="0">
                <a:solidFill>
                  <a:schemeClr val="tx2"/>
                </a:solidFill>
              </a:rPr>
              <a:t>,</a:t>
            </a:r>
            <a:r>
              <a:rPr lang="ko-KR" altLang="en-US" sz="1200" dirty="0">
                <a:solidFill>
                  <a:schemeClr val="tx2"/>
                </a:solidFill>
              </a:rPr>
              <a:t>관리하는 것을 권장하며</a:t>
            </a:r>
            <a:r>
              <a:rPr lang="en-US" altLang="ko-KR" sz="1200" dirty="0">
                <a:solidFill>
                  <a:schemeClr val="tx2"/>
                </a:solidFill>
              </a:rPr>
              <a:t>, </a:t>
            </a:r>
            <a:r>
              <a:rPr lang="ko-KR" altLang="en-US" sz="1200" dirty="0">
                <a:solidFill>
                  <a:schemeClr val="tx2"/>
                </a:solidFill>
              </a:rPr>
              <a:t>위 사항에 해당하는 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   </a:t>
            </a:r>
            <a:r>
              <a:rPr lang="ko-KR" altLang="en-US" sz="1200" dirty="0">
                <a:solidFill>
                  <a:schemeClr val="tx2"/>
                </a:solidFill>
              </a:rPr>
              <a:t>경우 등에 한하여 사용하시기 바랍니다</a:t>
            </a:r>
            <a:r>
              <a:rPr lang="en-US" altLang="ko-KR" sz="1200" dirty="0" smtClean="0">
                <a:solidFill>
                  <a:schemeClr val="tx2"/>
                </a:solidFill>
              </a:rPr>
              <a:t>.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sp>
        <p:nvSpPr>
          <p:cNvPr id="24" name="액자 23"/>
          <p:cNvSpPr/>
          <p:nvPr/>
        </p:nvSpPr>
        <p:spPr>
          <a:xfrm>
            <a:off x="544710" y="1503655"/>
            <a:ext cx="2884290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수입ㆍ지출내역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일괄등록 개관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b="39883"/>
          <a:stretch>
            <a:fillRect/>
          </a:stretch>
        </p:blipFill>
        <p:spPr bwMode="auto">
          <a:xfrm>
            <a:off x="731849" y="4737454"/>
            <a:ext cx="5483233" cy="2692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5" name="그룹 14"/>
          <p:cNvGrpSpPr/>
          <p:nvPr/>
        </p:nvGrpSpPr>
        <p:grpSpPr>
          <a:xfrm>
            <a:off x="675576" y="2059594"/>
            <a:ext cx="1721795" cy="304635"/>
            <a:chOff x="704830" y="3707397"/>
            <a:chExt cx="1721795" cy="304635"/>
          </a:xfrm>
        </p:grpSpPr>
        <p:sp>
          <p:nvSpPr>
            <p:cNvPr id="16" name="직사각형 15"/>
            <p:cNvSpPr/>
            <p:nvPr/>
          </p:nvSpPr>
          <p:spPr>
            <a:xfrm>
              <a:off x="805668" y="3707397"/>
              <a:ext cx="162095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해당화면의 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675576" y="4333617"/>
            <a:ext cx="3158085" cy="332399"/>
            <a:chOff x="704830" y="3707397"/>
            <a:chExt cx="3158085" cy="332399"/>
          </a:xfrm>
        </p:grpSpPr>
        <p:sp>
          <p:nvSpPr>
            <p:cNvPr id="19" name="직사각형 18"/>
            <p:cNvSpPr/>
            <p:nvPr/>
          </p:nvSpPr>
          <p:spPr>
            <a:xfrm>
              <a:off x="805668" y="3707397"/>
              <a:ext cx="3057247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①을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타원 25"/>
          <p:cNvSpPr/>
          <p:nvPr/>
        </p:nvSpPr>
        <p:spPr>
          <a:xfrm>
            <a:off x="748576" y="7179875"/>
            <a:ext cx="894474" cy="288032"/>
          </a:xfrm>
          <a:prstGeom prst="ellipse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357298" y="6929454"/>
            <a:ext cx="248911" cy="284819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35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42BFE0CF-B184-445B-A7E4-745362481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42" y="4737454"/>
            <a:ext cx="5589278" cy="27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6E8F9BCB-3F2D-4FD0-99FB-55323DF27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81" y="1608584"/>
            <a:ext cx="5543568" cy="28194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1" name="액자 20"/>
          <p:cNvSpPr/>
          <p:nvPr/>
        </p:nvSpPr>
        <p:spPr>
          <a:xfrm>
            <a:off x="548680" y="928662"/>
            <a:ext cx="2666006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수입ㆍ지출내역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일괄등록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298413"/>
              </p:ext>
            </p:extLst>
          </p:nvPr>
        </p:nvGraphicFramePr>
        <p:xfrm>
          <a:off x="685781" y="4909007"/>
          <a:ext cx="5543569" cy="1938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0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244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42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① 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엑셀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파일 찾기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돋보기 클릭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후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작성된 수입 및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지출처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목록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엑셀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파일 선택</a:t>
                      </a:r>
                      <a:endParaRPr kumimoji="1" lang="en-US" altLang="ko-KR" sz="1100" b="0" kern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43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② 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저장전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자료확인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11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 </a:t>
                      </a:r>
                      <a:r>
                        <a:rPr kumimoji="1" lang="ko-KR" altLang="en-US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클릭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의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엑셀파일이 오류가 있는지 점검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  =&gt;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오류 자료 있는 경우 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저장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불가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  =&gt;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오류 내용은 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엑셀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파일로 다운로드 가능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1100" b="0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=&gt;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오류수정 후 </a:t>
                      </a:r>
                      <a:r>
                        <a:rPr kumimoji="1" lang="en-US" altLang="ko-KR" sz="11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ko-KR" altLang="en-US" sz="11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 순서로 돌아가서 진행</a:t>
                      </a:r>
                      <a:endParaRPr kumimoji="1" lang="en-US" altLang="ko-KR" sz="1100" b="1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872611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 ★</a:t>
                      </a:r>
                      <a:r>
                        <a:rPr lang="en-US" altLang="ko-KR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FF0000"/>
                          </a:solidFill>
                        </a:rPr>
                        <a:t>오류가 없어야 일괄등록 가능</a:t>
                      </a:r>
                      <a:endParaRPr lang="ko-KR" altLang="en-US" sz="1100" b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26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장    </a:t>
                      </a: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일괄 등록 완료됨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3276599" y="1432276"/>
            <a:ext cx="1444635" cy="1689073"/>
            <a:chOff x="3276599" y="2625750"/>
            <a:chExt cx="1444635" cy="1689073"/>
          </a:xfrm>
        </p:grpSpPr>
        <p:sp>
          <p:nvSpPr>
            <p:cNvPr id="13" name="TextBox 12"/>
            <p:cNvSpPr txBox="1"/>
            <p:nvPr/>
          </p:nvSpPr>
          <p:spPr>
            <a:xfrm>
              <a:off x="3276599" y="4045387"/>
              <a:ext cx="236092" cy="269436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300" b="1" dirty="0">
                  <a:solidFill>
                    <a:srgbClr val="C00000"/>
                  </a:solidFill>
                  <a:latin typeface="+mn-ea"/>
                </a:rPr>
                <a:t>①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85142" y="2625750"/>
              <a:ext cx="236092" cy="269436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300" b="1" dirty="0">
                  <a:solidFill>
                    <a:srgbClr val="C00000"/>
                  </a:solidFill>
                  <a:latin typeface="+mn-ea"/>
                </a:rPr>
                <a:t>③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35416" y="2625750"/>
              <a:ext cx="236092" cy="269436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300" b="1" dirty="0">
                  <a:solidFill>
                    <a:srgbClr val="C00000"/>
                  </a:solidFill>
                  <a:latin typeface="+mn-ea"/>
                </a:rPr>
                <a:t>②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675576" y="4512330"/>
            <a:ext cx="4642466" cy="302390"/>
            <a:chOff x="704830" y="3707397"/>
            <a:chExt cx="4642466" cy="302390"/>
          </a:xfrm>
        </p:grpSpPr>
        <p:sp>
          <p:nvSpPr>
            <p:cNvPr id="22" name="직사각형 21"/>
            <p:cNvSpPr/>
            <p:nvPr/>
          </p:nvSpPr>
          <p:spPr>
            <a:xfrm>
              <a:off x="805668" y="3707397"/>
              <a:ext cx="4541628" cy="302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수입ㆍ지출처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일괄등록순서    </a:t>
              </a:r>
              <a:r>
                <a:rPr lang="ko-KR" altLang="en-US" sz="1100" dirty="0"/>
                <a:t>★ 수입내역</a:t>
              </a:r>
              <a:r>
                <a:rPr lang="en-US" altLang="ko-KR" sz="1100" dirty="0"/>
                <a:t>, </a:t>
              </a:r>
              <a:r>
                <a:rPr lang="ko-KR" altLang="en-US" sz="1100" dirty="0"/>
                <a:t>지출내역 각 탭을 이용</a:t>
              </a:r>
              <a:endParaRPr lang="ko-KR" altLang="en-US" sz="1100" dirty="0">
                <a:latin typeface="+mn-ea"/>
              </a:endParaRPr>
            </a:p>
          </p:txBody>
        </p:sp>
        <p:sp>
          <p:nvSpPr>
            <p:cNvPr id="23" name="타원 22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모서리가 둥근 직사각형 16"/>
          <p:cNvSpPr/>
          <p:nvPr/>
        </p:nvSpPr>
        <p:spPr>
          <a:xfrm>
            <a:off x="788070" y="1923582"/>
            <a:ext cx="539080" cy="121118"/>
          </a:xfrm>
          <a:prstGeom prst="roundRect">
            <a:avLst>
              <a:gd name="adj" fmla="val 9469"/>
            </a:avLst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350948" y="1923582"/>
            <a:ext cx="539080" cy="121118"/>
          </a:xfrm>
          <a:prstGeom prst="roundRect">
            <a:avLst>
              <a:gd name="adj" fmla="val 9469"/>
            </a:avLst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36</a:t>
            </a:r>
            <a:endParaRPr lang="ko-KR" altLang="en-US" dirty="0"/>
          </a:p>
        </p:txBody>
      </p:sp>
      <p:sp>
        <p:nvSpPr>
          <p:cNvPr id="30" name="모서리가 접힌 도형 29"/>
          <p:cNvSpPr/>
          <p:nvPr/>
        </p:nvSpPr>
        <p:spPr>
          <a:xfrm>
            <a:off x="645096" y="7180306"/>
            <a:ext cx="5688632" cy="851840"/>
          </a:xfrm>
          <a:prstGeom prst="foldedCorner">
            <a:avLst/>
          </a:prstGeom>
          <a:solidFill>
            <a:srgbClr val="D5D5FF"/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    </a:t>
            </a:r>
            <a:r>
              <a:rPr lang="en-US" altLang="ko-KR" sz="1100" dirty="0">
                <a:solidFill>
                  <a:schemeClr val="tx1"/>
                </a:solidFill>
              </a:rPr>
              <a:t>  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  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수입ㆍ지출내역을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>
                <a:solidFill>
                  <a:schemeClr val="tx1"/>
                </a:solidFill>
              </a:rPr>
              <a:t>일괄등록하는</a:t>
            </a:r>
            <a:r>
              <a:rPr lang="ko-KR" altLang="en-US" sz="1100" dirty="0">
                <a:solidFill>
                  <a:schemeClr val="tx1"/>
                </a:solidFill>
              </a:rPr>
              <a:t> 경우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 err="1">
                <a:solidFill>
                  <a:schemeClr val="tx1"/>
                </a:solidFill>
              </a:rPr>
              <a:t>수입지출처는</a:t>
            </a:r>
            <a:r>
              <a:rPr lang="ko-KR" altLang="en-US" sz="1100" dirty="0">
                <a:solidFill>
                  <a:schemeClr val="tx1"/>
                </a:solidFill>
              </a:rPr>
              <a:t> 자동 등록되나요</a:t>
            </a:r>
            <a:r>
              <a:rPr lang="en-US" altLang="ko-KR" sz="1100" dirty="0">
                <a:solidFill>
                  <a:schemeClr val="tx1"/>
                </a:solidFill>
              </a:rPr>
              <a:t>?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     =&gt; </a:t>
            </a:r>
            <a:r>
              <a:rPr lang="ko-KR" altLang="en-US" sz="1100" b="1" dirty="0">
                <a:solidFill>
                  <a:schemeClr val="tx1"/>
                </a:solidFill>
              </a:rPr>
              <a:t>네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 err="1">
                <a:solidFill>
                  <a:schemeClr val="tx1"/>
                </a:solidFill>
              </a:rPr>
              <a:t>수입ㆍ지출내역을</a:t>
            </a:r>
            <a:r>
              <a:rPr lang="ko-KR" altLang="en-US" sz="1100" b="1" dirty="0">
                <a:solidFill>
                  <a:schemeClr val="tx1"/>
                </a:solidFill>
              </a:rPr>
              <a:t> </a:t>
            </a:r>
            <a:r>
              <a:rPr lang="ko-KR" altLang="en-US" sz="1100" b="1" dirty="0" err="1">
                <a:solidFill>
                  <a:schemeClr val="tx1"/>
                </a:solidFill>
              </a:rPr>
              <a:t>일괄등록하는</a:t>
            </a:r>
            <a:r>
              <a:rPr lang="ko-KR" altLang="en-US" sz="1100" b="1" dirty="0">
                <a:solidFill>
                  <a:schemeClr val="tx1"/>
                </a:solidFill>
              </a:rPr>
              <a:t> 경우 </a:t>
            </a:r>
            <a:r>
              <a:rPr lang="ko-KR" altLang="en-US" sz="1100" b="1" dirty="0" err="1">
                <a:solidFill>
                  <a:schemeClr val="tx1"/>
                </a:solidFill>
              </a:rPr>
              <a:t>수입지출처도</a:t>
            </a:r>
            <a:r>
              <a:rPr lang="ko-KR" altLang="en-US" sz="1100" b="1" dirty="0">
                <a:solidFill>
                  <a:schemeClr val="tx1"/>
                </a:solidFill>
              </a:rPr>
              <a:t> 같이 </a:t>
            </a:r>
            <a:r>
              <a:rPr lang="ko-KR" altLang="en-US" sz="1100" b="1" dirty="0" err="1">
                <a:solidFill>
                  <a:schemeClr val="tx1"/>
                </a:solidFill>
              </a:rPr>
              <a:t>일괄등록되므로</a:t>
            </a:r>
            <a:r>
              <a:rPr lang="ko-KR" altLang="en-US" sz="1100" b="1" dirty="0">
                <a:solidFill>
                  <a:schemeClr val="tx1"/>
                </a:solidFill>
              </a:rPr>
              <a:t> </a:t>
            </a:r>
            <a:endParaRPr lang="en-US" altLang="ko-KR" sz="1100" b="1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      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100" b="1" dirty="0" err="1" smtClean="0">
                <a:solidFill>
                  <a:schemeClr val="tx1"/>
                </a:solidFill>
              </a:rPr>
              <a:t>수입ㆍ지출처를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100" b="1" dirty="0">
                <a:solidFill>
                  <a:schemeClr val="tx1"/>
                </a:solidFill>
              </a:rPr>
              <a:t>별도 등록할 필요가 없습니다</a:t>
            </a:r>
            <a:r>
              <a:rPr lang="en-US" altLang="ko-KR" sz="1100" b="1" dirty="0">
                <a:solidFill>
                  <a:schemeClr val="tx1"/>
                </a:solidFill>
              </a:rPr>
              <a:t>.</a:t>
            </a:r>
            <a:endParaRPr lang="en-US" altLang="ko-KR" sz="1100" dirty="0">
              <a:solidFill>
                <a:schemeClr val="tx1"/>
              </a:solidFill>
            </a:endParaRPr>
          </a:p>
        </p:txBody>
      </p:sp>
      <p:grpSp>
        <p:nvGrpSpPr>
          <p:cNvPr id="31" name="그룹 39"/>
          <p:cNvGrpSpPr/>
          <p:nvPr/>
        </p:nvGrpSpPr>
        <p:grpSpPr>
          <a:xfrm>
            <a:off x="573088" y="6964281"/>
            <a:ext cx="416416" cy="425082"/>
            <a:chOff x="1328003" y="4166313"/>
            <a:chExt cx="848899" cy="689874"/>
          </a:xfrm>
        </p:grpSpPr>
        <p:sp>
          <p:nvSpPr>
            <p:cNvPr id="32" name="물결 31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 Placeholder 3"/>
            <p:cNvSpPr txBox="1">
              <a:spLocks/>
            </p:cNvSpPr>
            <p:nvPr/>
          </p:nvSpPr>
          <p:spPr>
            <a:xfrm rot="19892846">
              <a:off x="1584557" y="4308111"/>
              <a:ext cx="308730" cy="3827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8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9DB5BC39-A464-4468-A985-F64D0BEC6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1629602"/>
            <a:ext cx="5633085" cy="265404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2701300" y="156290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69160" y="140479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1208" y="139971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1248" y="2747862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05264" y="343846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kumimoji="1" lang="en-US" altLang="ko-KR" sz="1300" b="1" kern="0" dirty="0">
                <a:solidFill>
                  <a:srgbClr val="C00000"/>
                </a:solidFill>
                <a:latin typeface="맑은 고딕" panose="020B0503020000020004" pitchFamily="50" charset="-127"/>
              </a:rPr>
              <a:t>⑤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1" name="액자 20"/>
          <p:cNvSpPr/>
          <p:nvPr/>
        </p:nvSpPr>
        <p:spPr>
          <a:xfrm>
            <a:off x="548680" y="928662"/>
            <a:ext cx="2664296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수입ㆍ지출내역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일괄등록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740002" y="2296764"/>
            <a:ext cx="139553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오류내용을 엑셀파일 다운로드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736881" y="4378522"/>
            <a:ext cx="139553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일괄등록 양식을 엑셀파일 다운로드</a:t>
            </a:r>
            <a:endParaRPr lang="en-US" altLang="ko-KR" sz="900" b="1" dirty="0">
              <a:solidFill>
                <a:schemeClr val="tx1"/>
              </a:solidFill>
            </a:endParaRPr>
          </a:p>
        </p:txBody>
      </p:sp>
      <p:grpSp>
        <p:nvGrpSpPr>
          <p:cNvPr id="3" name="그룹 45"/>
          <p:cNvGrpSpPr/>
          <p:nvPr/>
        </p:nvGrpSpPr>
        <p:grpSpPr>
          <a:xfrm>
            <a:off x="581025" y="5140240"/>
            <a:ext cx="5724525" cy="1429303"/>
            <a:chOff x="-5932040" y="1763688"/>
            <a:chExt cx="5760640" cy="2124054"/>
          </a:xfrm>
        </p:grpSpPr>
        <p:pic>
          <p:nvPicPr>
            <p:cNvPr id="44" name="Picture 56" descr="1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932040" y="1763688"/>
              <a:ext cx="5760640" cy="21240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-5860032" y="1835696"/>
              <a:ext cx="5640706" cy="1973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100" dirty="0"/>
                <a:t>① [</a:t>
              </a:r>
              <a:r>
                <a:rPr lang="ko-KR" altLang="en-US" sz="1100" dirty="0"/>
                <a:t>돋보기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일괄등록 일자를 입력하고 돋보기를 클릭하면 </a:t>
              </a:r>
              <a:r>
                <a:rPr lang="ko-KR" altLang="en-US" sz="1100" dirty="0" err="1"/>
                <a:t>일괄등록한</a:t>
              </a:r>
              <a:r>
                <a:rPr lang="ko-KR" altLang="en-US" sz="1100" dirty="0"/>
                <a:t> 자료 조회 가능 </a:t>
              </a:r>
              <a:r>
                <a:rPr lang="ko-KR" altLang="ko-KR" sz="1100" dirty="0"/>
                <a:t>②</a:t>
              </a:r>
              <a:r>
                <a:rPr lang="en-US" altLang="ko-KR" sz="1100" dirty="0"/>
                <a:t> [</a:t>
              </a:r>
              <a:r>
                <a:rPr lang="ko-KR" altLang="en-US" sz="1100" dirty="0"/>
                <a:t>삭제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수입 또는 지출내역 탭 화면에서 자료선택 후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삭제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가능</a:t>
              </a:r>
              <a:endParaRPr lang="en-US" altLang="ko-KR" sz="1100" dirty="0"/>
            </a:p>
            <a:p>
              <a:pPr>
                <a:lnSpc>
                  <a:spcPct val="150000"/>
                </a:lnSpc>
              </a:pPr>
              <a:r>
                <a:rPr lang="en-US" altLang="ko-KR" sz="1100" dirty="0"/>
                <a:t>③ [</a:t>
              </a:r>
              <a:r>
                <a:rPr lang="ko-KR" altLang="en-US" sz="1100" dirty="0"/>
                <a:t>일괄삭제</a:t>
              </a:r>
              <a:r>
                <a:rPr lang="en-US" altLang="ko-KR" sz="1100" dirty="0"/>
                <a:t>] : [</a:t>
              </a:r>
              <a:r>
                <a:rPr lang="ko-KR" altLang="en-US" sz="1100" dirty="0"/>
                <a:t>일괄삭제</a:t>
              </a:r>
              <a:r>
                <a:rPr lang="en-US" altLang="ko-KR" sz="1100" dirty="0"/>
                <a:t>]</a:t>
              </a:r>
              <a:r>
                <a:rPr lang="ko-KR" altLang="en-US" sz="1100" dirty="0"/>
                <a:t>를 클릭하면 조회목록 내 모든 자료를 삭제한다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100" dirty="0"/>
                <a:t>④ 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오류 내용을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</a:t>
              </a:r>
              <a:r>
                <a:rPr lang="ko-KR" altLang="en-US" sz="1100" dirty="0"/>
                <a:t>파일로 </a:t>
              </a:r>
              <a:r>
                <a:rPr lang="ko-KR" altLang="en-US" sz="1100" dirty="0" err="1"/>
                <a:t>다운로드하여</a:t>
              </a:r>
              <a:r>
                <a:rPr lang="ko-KR" altLang="en-US" sz="1100" dirty="0"/>
                <a:t> 확인할 수 있다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100" dirty="0"/>
                <a:t>⑤ 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일괄등록 양식의 엑셀파일 다운로드가 가능하다</a:t>
              </a:r>
              <a:r>
                <a:rPr lang="en-US" altLang="ko-KR" sz="1100" dirty="0"/>
                <a:t> .  </a:t>
              </a:r>
              <a:r>
                <a:rPr kumimoji="1"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돋움"/>
                  <a:ea typeface="돋움"/>
                </a:rPr>
                <a:t>☞ </a:t>
              </a:r>
              <a:r>
                <a:rPr kumimoji="1" lang="en-US" altLang="ko-KR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돋움"/>
                  <a:ea typeface="돋움"/>
                </a:rPr>
                <a:t>Tip</a:t>
              </a:r>
              <a:r>
                <a:rPr kumimoji="1" lang="ko-KR" altLang="en-US" sz="11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돋움"/>
                  <a:ea typeface="돋움"/>
                </a:rPr>
                <a:t> 참조</a:t>
              </a:r>
              <a:endParaRPr lang="en-US" altLang="ko-KR" sz="1100" dirty="0"/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1285860" y="1811758"/>
            <a:ext cx="1512168" cy="1440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563490" y="2963886"/>
            <a:ext cx="2520280" cy="1440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3" name="아래쪽 화살표 32"/>
          <p:cNvSpPr/>
          <p:nvPr/>
        </p:nvSpPr>
        <p:spPr>
          <a:xfrm rot="10800000">
            <a:off x="5901655" y="2666999"/>
            <a:ext cx="165770" cy="268311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2" name="아래쪽 화살표 31"/>
          <p:cNvSpPr/>
          <p:nvPr/>
        </p:nvSpPr>
        <p:spPr>
          <a:xfrm>
            <a:off x="5853524" y="3851920"/>
            <a:ext cx="158268" cy="434328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pSp>
        <p:nvGrpSpPr>
          <p:cNvPr id="39" name="그룹 38"/>
          <p:cNvGrpSpPr/>
          <p:nvPr/>
        </p:nvGrpSpPr>
        <p:grpSpPr>
          <a:xfrm>
            <a:off x="675576" y="4804991"/>
            <a:ext cx="1465314" cy="332399"/>
            <a:chOff x="704830" y="3707397"/>
            <a:chExt cx="1465314" cy="332399"/>
          </a:xfrm>
        </p:grpSpPr>
        <p:sp>
          <p:nvSpPr>
            <p:cNvPr id="46" name="직사각형 45"/>
            <p:cNvSpPr/>
            <p:nvPr/>
          </p:nvSpPr>
          <p:spPr>
            <a:xfrm>
              <a:off x="805668" y="3707397"/>
              <a:ext cx="1364476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기능 더 알아보기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9" name="타원 48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1000108" y="4454850"/>
            <a:ext cx="3526066" cy="2552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엑셀파일 작성시 유의사항이므로 해당 내역을 준수해야 합니다</a:t>
            </a:r>
            <a:r>
              <a:rPr lang="en-US" altLang="ko-KR" sz="9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3" name="아래쪽 화살표 42"/>
          <p:cNvSpPr/>
          <p:nvPr/>
        </p:nvSpPr>
        <p:spPr>
          <a:xfrm>
            <a:off x="1570472" y="4152897"/>
            <a:ext cx="144016" cy="26262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37</a:t>
            </a:r>
            <a:endParaRPr lang="ko-KR" altLang="en-US" dirty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23" y="6707480"/>
            <a:ext cx="5684480" cy="17228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4" name="모서리가 접힌 도형 33"/>
          <p:cNvSpPr/>
          <p:nvPr/>
        </p:nvSpPr>
        <p:spPr>
          <a:xfrm>
            <a:off x="666212" y="8095448"/>
            <a:ext cx="5663867" cy="484240"/>
          </a:xfrm>
          <a:prstGeom prst="foldedCorner">
            <a:avLst/>
          </a:prstGeom>
          <a:solidFill>
            <a:srgbClr val="D5D5FF"/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  </a:t>
            </a:r>
            <a:r>
              <a:rPr lang="ko-KR" altLang="en-US" sz="1100" dirty="0">
                <a:solidFill>
                  <a:schemeClr val="tx1"/>
                </a:solidFill>
              </a:rPr>
              <a:t>일괄등록 양식에 담긴 추가 유의사항을 참고하시기 바랍니다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kumimoji="1" lang="en-US" altLang="ko-KR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※ </a:t>
            </a:r>
            <a:r>
              <a:rPr lang="ko-KR" altLang="en-US" sz="1050" dirty="0">
                <a:solidFill>
                  <a:schemeClr val="tx1"/>
                </a:solidFill>
              </a:rPr>
              <a:t>업로드 시 해당 유의사항을 삭제하지 마세요</a:t>
            </a:r>
            <a:r>
              <a:rPr lang="en-US" altLang="ko-KR" sz="1050" dirty="0">
                <a:solidFill>
                  <a:schemeClr val="tx1"/>
                </a:solidFill>
              </a:rPr>
              <a:t>.(</a:t>
            </a:r>
            <a:r>
              <a:rPr lang="ko-KR" altLang="en-US" sz="1050" dirty="0">
                <a:solidFill>
                  <a:schemeClr val="tx1"/>
                </a:solidFill>
              </a:rPr>
              <a:t>삭제할 경우 </a:t>
            </a:r>
            <a:r>
              <a:rPr lang="ko-KR" altLang="en-US" sz="1050" dirty="0" err="1">
                <a:solidFill>
                  <a:schemeClr val="tx1"/>
                </a:solidFill>
              </a:rPr>
              <a:t>업로드시</a:t>
            </a:r>
            <a:r>
              <a:rPr lang="ko-KR" altLang="en-US" sz="1050" dirty="0">
                <a:solidFill>
                  <a:schemeClr val="tx1"/>
                </a:solidFill>
              </a:rPr>
              <a:t> 오류 발생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</a:p>
        </p:txBody>
      </p:sp>
      <p:grpSp>
        <p:nvGrpSpPr>
          <p:cNvPr id="37" name="그룹 39"/>
          <p:cNvGrpSpPr/>
          <p:nvPr/>
        </p:nvGrpSpPr>
        <p:grpSpPr>
          <a:xfrm>
            <a:off x="458004" y="7859608"/>
            <a:ext cx="394622" cy="425082"/>
            <a:chOff x="1328003" y="4166313"/>
            <a:chExt cx="848899" cy="689874"/>
          </a:xfrm>
        </p:grpSpPr>
        <p:sp>
          <p:nvSpPr>
            <p:cNvPr id="40" name="물결 39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Text Placeholder 3"/>
            <p:cNvSpPr txBox="1">
              <a:spLocks/>
            </p:cNvSpPr>
            <p:nvPr/>
          </p:nvSpPr>
          <p:spPr>
            <a:xfrm rot="19892846">
              <a:off x="1584557" y="4308111"/>
              <a:ext cx="308730" cy="3827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8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>
          <a:xfrm>
            <a:off x="739204" y="2385976"/>
            <a:ext cx="5592976" cy="1303108"/>
          </a:xfrm>
          <a:prstGeom prst="roundRect">
            <a:avLst>
              <a:gd name="adj" fmla="val 9605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재산내역에는 토지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건물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주식 또는 유가증권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비품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현금 및 예금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그밖의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 재산으로 구분됩니다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재산명세서는 회계보고서 작성시 보고사항으로 재산명세서 화면에서 별도 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출력하거나 보고서 및 과목별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</a:t>
            </a:r>
            <a:r>
              <a:rPr lang="ko-KR" altLang="en-US" sz="1200" spc="-50" dirty="0" err="1">
                <a:solidFill>
                  <a:schemeClr val="accent5">
                    <a:lumMod val="75000"/>
                  </a:schemeClr>
                </a:solidFill>
              </a:rPr>
              <a:t>ㆍ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지출부에서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일괄출력 가능합니다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sp>
        <p:nvSpPr>
          <p:cNvPr id="24" name="액자 23"/>
          <p:cNvSpPr/>
          <p:nvPr/>
        </p:nvSpPr>
        <p:spPr>
          <a:xfrm>
            <a:off x="544710" y="1383934"/>
            <a:ext cx="1084090" cy="401984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   관</a:t>
            </a:r>
          </a:p>
        </p:txBody>
      </p:sp>
      <p:grpSp>
        <p:nvGrpSpPr>
          <p:cNvPr id="3" name="그룹 15"/>
          <p:cNvGrpSpPr/>
          <p:nvPr/>
        </p:nvGrpSpPr>
        <p:grpSpPr>
          <a:xfrm>
            <a:off x="450508" y="829901"/>
            <a:ext cx="2478426" cy="357725"/>
            <a:chOff x="450508" y="757375"/>
            <a:chExt cx="2692740" cy="353480"/>
          </a:xfrm>
        </p:grpSpPr>
        <p:cxnSp>
          <p:nvCxnSpPr>
            <p:cNvPr id="22" name="직선 연결선 21"/>
            <p:cNvCxnSpPr/>
            <p:nvPr/>
          </p:nvCxnSpPr>
          <p:spPr>
            <a:xfrm flipV="1">
              <a:off x="563318" y="1108362"/>
              <a:ext cx="2082962" cy="2493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50508" y="757375"/>
              <a:ext cx="2692740" cy="334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5. 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재산내역 관리 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923" t="4966"/>
          <a:stretch>
            <a:fillRect/>
          </a:stretch>
        </p:blipFill>
        <p:spPr bwMode="auto">
          <a:xfrm>
            <a:off x="815340" y="4526284"/>
            <a:ext cx="5435873" cy="26688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5" name="모서리가 둥근 직사각형 34"/>
          <p:cNvSpPr/>
          <p:nvPr/>
        </p:nvSpPr>
        <p:spPr>
          <a:xfrm>
            <a:off x="1950720" y="5898996"/>
            <a:ext cx="1013460" cy="1126644"/>
          </a:xfrm>
          <a:prstGeom prst="roundRect">
            <a:avLst>
              <a:gd name="adj" fmla="val 9341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69694" y="688373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85794" y="6835160"/>
            <a:ext cx="677246" cy="373360"/>
          </a:xfrm>
          <a:prstGeom prst="roundRect">
            <a:avLst>
              <a:gd name="adj" fmla="val 1103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683196" y="1984559"/>
            <a:ext cx="1721795" cy="304635"/>
            <a:chOff x="704830" y="3707397"/>
            <a:chExt cx="1721795" cy="304635"/>
          </a:xfrm>
        </p:grpSpPr>
        <p:sp>
          <p:nvSpPr>
            <p:cNvPr id="16" name="직사각형 15"/>
            <p:cNvSpPr/>
            <p:nvPr/>
          </p:nvSpPr>
          <p:spPr>
            <a:xfrm>
              <a:off x="805668" y="3707397"/>
              <a:ext cx="162095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해당화면의 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83196" y="3781917"/>
            <a:ext cx="3158085" cy="332399"/>
            <a:chOff x="704830" y="3707397"/>
            <a:chExt cx="3158085" cy="332399"/>
          </a:xfrm>
        </p:grpSpPr>
        <p:sp>
          <p:nvSpPr>
            <p:cNvPr id="28" name="직사각형 27"/>
            <p:cNvSpPr/>
            <p:nvPr/>
          </p:nvSpPr>
          <p:spPr>
            <a:xfrm>
              <a:off x="805668" y="3707397"/>
              <a:ext cx="3057247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①을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9" name="타원 28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656244" y="4078190"/>
            <a:ext cx="5551520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메인화면의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재산내역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아이콘을 클릭하면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재산내역 관리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로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연결됩니다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06269872-3764-4783-9CAC-9C4DCFFDB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04" y="2942219"/>
            <a:ext cx="5553756" cy="208723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8" name="모서리가 접힌 도형 37"/>
          <p:cNvSpPr/>
          <p:nvPr/>
        </p:nvSpPr>
        <p:spPr>
          <a:xfrm>
            <a:off x="824131" y="7112890"/>
            <a:ext cx="5195669" cy="1535181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endParaRPr lang="en-US" altLang="ko-KR" sz="11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재산내역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등록 시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후보자가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차입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변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제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한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금액은 어떻게 입력해야 하나요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?    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→  1. [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재산구분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]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탭에서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[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차입금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]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을 선택합니다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   2.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차입 시는 프로그램에서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자동적으로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(-)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처리되어 재산명세서 등에 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          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반영되므로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(+)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금액을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입력하고 비고에 차입일자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차입내용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금액을 </a:t>
            </a:r>
            <a:endParaRPr lang="en-US" altLang="ko-KR" sz="1100" dirty="0" smtClean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          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기재합니다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. (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예시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: 2022.1.1.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후보자 자산 차입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, 1,000,000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원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)       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   3.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변제 시는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(-)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금액을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입력하고 비고에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변제일자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변제내용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금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액을 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    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기재합니다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.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예시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: 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2022.5.1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후보자 자산 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변제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-500,000</a:t>
            </a:r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원</a:t>
            </a:r>
            <a:r>
              <a:rPr lang="en-US" altLang="ko-KR" sz="110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1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68960" y="277180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21" name="액자 20"/>
          <p:cNvSpPr/>
          <p:nvPr/>
        </p:nvSpPr>
        <p:spPr>
          <a:xfrm>
            <a:off x="548680" y="885563"/>
            <a:ext cx="1656184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재산내역 관리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548681" y="1734985"/>
            <a:ext cx="5760639" cy="9507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신규 재산내역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등록시에는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반드시 신규입력을 클릭하여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새자료를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입력합니다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재산 내역에는 토지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건물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주식 또는 유가증권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비품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현금 및 예금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그밖의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   재산이 있습니다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 (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아래 화면 참조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)  </a:t>
            </a:r>
          </a:p>
        </p:txBody>
      </p:sp>
      <p:sp>
        <p:nvSpPr>
          <p:cNvPr id="25" name="모서리가 둥근 직사각형 4"/>
          <p:cNvSpPr/>
          <p:nvPr/>
        </p:nvSpPr>
        <p:spPr>
          <a:xfrm rot="236874">
            <a:off x="632155" y="1430307"/>
            <a:ext cx="1032598" cy="405591"/>
          </a:xfrm>
          <a:custGeom>
            <a:avLst/>
            <a:gdLst/>
            <a:ahLst/>
            <a:cxnLst/>
            <a:rect l="l" t="t" r="r" b="b"/>
            <a:pathLst>
              <a:path w="2376264" h="735368">
                <a:moveTo>
                  <a:pt x="152403" y="0"/>
                </a:moveTo>
                <a:lnTo>
                  <a:pt x="2223861" y="0"/>
                </a:lnTo>
                <a:cubicBezTo>
                  <a:pt x="2308031" y="0"/>
                  <a:pt x="2376264" y="68233"/>
                  <a:pt x="2376264" y="152403"/>
                </a:cubicBezTo>
                <a:lnTo>
                  <a:pt x="2376264" y="524145"/>
                </a:lnTo>
                <a:lnTo>
                  <a:pt x="0" y="735368"/>
                </a:lnTo>
                <a:lnTo>
                  <a:pt x="0" y="152403"/>
                </a:lnTo>
                <a:cubicBezTo>
                  <a:pt x="0" y="68233"/>
                  <a:pt x="68233" y="0"/>
                  <a:pt x="15240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25" tIns="34212" rIns="68425" bIns="34212"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836712" y="1461626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POINT</a:t>
            </a:r>
            <a:r>
              <a:rPr lang="ko-KR" altLang="en-US" sz="1100" b="1" dirty="0"/>
              <a:t> </a:t>
            </a: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733822"/>
              </p:ext>
            </p:extLst>
          </p:nvPr>
        </p:nvGraphicFramePr>
        <p:xfrm>
          <a:off x="729304" y="5561029"/>
          <a:ext cx="5452088" cy="1361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4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966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09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신규입력</a:t>
                      </a: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기본적으로 신규입력기능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화면을 제공하므로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기존자료 수정 및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3600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조회 중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신규입력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을 클릭하면 신규입력 화면으로 전환되어 신규 재산 등록 가능</a:t>
                      </a:r>
                      <a:endParaRPr kumimoji="1" lang="en-US" altLang="ko-KR" sz="1100" b="0" kern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49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항목작성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재산 내역 항목을 선택하여 작성</a:t>
                      </a: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0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      장    </a:t>
                      </a: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을 클릭하면 재산내역에 등록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624956" y="277180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2628" y="308897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33" name="모서리가 둥근 직사각형 32"/>
          <p:cNvSpPr/>
          <p:nvPr/>
        </p:nvSpPr>
        <p:spPr>
          <a:xfrm>
            <a:off x="692696" y="3358406"/>
            <a:ext cx="4896544" cy="720080"/>
          </a:xfrm>
          <a:prstGeom prst="roundRect">
            <a:avLst>
              <a:gd name="adj" fmla="val 1103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39"/>
          <p:cNvGrpSpPr/>
          <p:nvPr/>
        </p:nvGrpSpPr>
        <p:grpSpPr>
          <a:xfrm>
            <a:off x="630213" y="6955230"/>
            <a:ext cx="416416" cy="425082"/>
            <a:chOff x="1269749" y="4166313"/>
            <a:chExt cx="848899" cy="689874"/>
          </a:xfrm>
        </p:grpSpPr>
        <p:sp>
          <p:nvSpPr>
            <p:cNvPr id="36" name="물결 35"/>
            <p:cNvSpPr/>
            <p:nvPr/>
          </p:nvSpPr>
          <p:spPr>
            <a:xfrm rot="19320719">
              <a:off x="1269749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 Placeholder 3"/>
            <p:cNvSpPr txBox="1">
              <a:spLocks/>
            </p:cNvSpPr>
            <p:nvPr/>
          </p:nvSpPr>
          <p:spPr>
            <a:xfrm rot="19892846">
              <a:off x="1411072" y="4274709"/>
              <a:ext cx="539197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 err="1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QnA</a:t>
              </a:r>
              <a:endParaRPr lang="en-US" sz="18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grpSp>
        <p:nvGrpSpPr>
          <p:cNvPr id="23" name="그룹 37"/>
          <p:cNvGrpSpPr/>
          <p:nvPr/>
        </p:nvGrpSpPr>
        <p:grpSpPr>
          <a:xfrm>
            <a:off x="674622" y="5148064"/>
            <a:ext cx="2654742" cy="332399"/>
            <a:chOff x="704830" y="4566856"/>
            <a:chExt cx="2654742" cy="332399"/>
          </a:xfrm>
        </p:grpSpPr>
        <p:sp>
          <p:nvSpPr>
            <p:cNvPr id="29" name="직사각형 28"/>
            <p:cNvSpPr/>
            <p:nvPr/>
          </p:nvSpPr>
          <p:spPr>
            <a:xfrm>
              <a:off x="805668" y="4566856"/>
              <a:ext cx="2553904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재산내역 입력방법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① → ② 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→ 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③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>
          <a:xfrm>
            <a:off x="4982294" y="8477654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39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589586B3-FB9F-4DB3-BB49-208C869D1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2825750"/>
            <a:ext cx="5599707" cy="352563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566143" y="3135413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21" name="액자 20"/>
          <p:cNvSpPr/>
          <p:nvPr/>
        </p:nvSpPr>
        <p:spPr>
          <a:xfrm>
            <a:off x="548680" y="829118"/>
            <a:ext cx="1656184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재산명세서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548681" y="1678540"/>
            <a:ext cx="5760639" cy="9507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전체 재산내역을 확인할 수 있고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개별 재산내역 탭을 선택하여 재산의 상세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내역을 확인할 수 있습니다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전체 재산내역이나 개별 세부재산내역을 출력할 수 있습니다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25" name="모서리가 둥근 직사각형 4"/>
          <p:cNvSpPr/>
          <p:nvPr/>
        </p:nvSpPr>
        <p:spPr>
          <a:xfrm rot="236874">
            <a:off x="632155" y="1373862"/>
            <a:ext cx="1032598" cy="405591"/>
          </a:xfrm>
          <a:custGeom>
            <a:avLst/>
            <a:gdLst/>
            <a:ahLst/>
            <a:cxnLst/>
            <a:rect l="l" t="t" r="r" b="b"/>
            <a:pathLst>
              <a:path w="2376264" h="735368">
                <a:moveTo>
                  <a:pt x="152403" y="0"/>
                </a:moveTo>
                <a:lnTo>
                  <a:pt x="2223861" y="0"/>
                </a:lnTo>
                <a:cubicBezTo>
                  <a:pt x="2308031" y="0"/>
                  <a:pt x="2376264" y="68233"/>
                  <a:pt x="2376264" y="152403"/>
                </a:cubicBezTo>
                <a:lnTo>
                  <a:pt x="2376264" y="524145"/>
                </a:lnTo>
                <a:lnTo>
                  <a:pt x="0" y="735368"/>
                </a:lnTo>
                <a:lnTo>
                  <a:pt x="0" y="152403"/>
                </a:lnTo>
                <a:cubicBezTo>
                  <a:pt x="0" y="68233"/>
                  <a:pt x="68233" y="0"/>
                  <a:pt x="15240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25" tIns="34212" rIns="68425" bIns="34212"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836712" y="1405181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POINT</a:t>
            </a:r>
            <a:r>
              <a:rPr lang="ko-KR" altLang="en-US" sz="1100" b="1" dirty="0"/>
              <a:t> </a:t>
            </a: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422885"/>
              </p:ext>
            </p:extLst>
          </p:nvPr>
        </p:nvGraphicFramePr>
        <p:xfrm>
          <a:off x="785794" y="7211814"/>
          <a:ext cx="5451518" cy="860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3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961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23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탭 선택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 재산내역 또는 개별재산내역 탭을 선택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08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출    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 anchorCtr="1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전체 내역에서 재산명세서 출력 또는 개별재산내역 탭에서 </a:t>
                      </a:r>
                      <a:endParaRPr lang="en-US" altLang="ko-KR" sz="1100" b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세부내역 출력</a:t>
                      </a: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73028" y="262778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32" name="모서리가 둥근 직사각형 31"/>
          <p:cNvSpPr/>
          <p:nvPr/>
        </p:nvSpPr>
        <p:spPr>
          <a:xfrm>
            <a:off x="798494" y="3262913"/>
            <a:ext cx="357190" cy="144016"/>
          </a:xfrm>
          <a:prstGeom prst="roundRect">
            <a:avLst>
              <a:gd name="adj" fmla="val 1103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222D79F2-DEBE-472B-9FDC-3A7FB054A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52" y="5540002"/>
            <a:ext cx="5880443" cy="10078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4" name="모서리가 둥근 직사각형 33"/>
          <p:cNvSpPr/>
          <p:nvPr/>
        </p:nvSpPr>
        <p:spPr>
          <a:xfrm>
            <a:off x="1105672" y="5906828"/>
            <a:ext cx="3138668" cy="149807"/>
          </a:xfrm>
          <a:prstGeom prst="roundRect">
            <a:avLst>
              <a:gd name="adj" fmla="val 1103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158652" y="5674113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81140" y="560290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40" name="아래쪽 화살표 39"/>
          <p:cNvSpPr/>
          <p:nvPr/>
        </p:nvSpPr>
        <p:spPr>
          <a:xfrm>
            <a:off x="2564904" y="3496263"/>
            <a:ext cx="288032" cy="17958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grpSp>
        <p:nvGrpSpPr>
          <p:cNvPr id="29" name="그룹 37"/>
          <p:cNvGrpSpPr/>
          <p:nvPr/>
        </p:nvGrpSpPr>
        <p:grpSpPr>
          <a:xfrm>
            <a:off x="674622" y="6773875"/>
            <a:ext cx="2398262" cy="332399"/>
            <a:chOff x="704830" y="4566856"/>
            <a:chExt cx="2398262" cy="332399"/>
          </a:xfrm>
        </p:grpSpPr>
        <p:sp>
          <p:nvSpPr>
            <p:cNvPr id="33" name="직사각형 32"/>
            <p:cNvSpPr/>
            <p:nvPr/>
          </p:nvSpPr>
          <p:spPr>
            <a:xfrm>
              <a:off x="805668" y="4566856"/>
              <a:ext cx="2297424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재산명세서 출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력방법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①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→ 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②</a:t>
              </a:r>
              <a:r>
                <a:rPr lang="en-US" altLang="ko-KR" sz="1200" dirty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4074" r="1886"/>
          <a:stretch>
            <a:fillRect/>
          </a:stretch>
        </p:blipFill>
        <p:spPr bwMode="auto">
          <a:xfrm>
            <a:off x="764705" y="5006340"/>
            <a:ext cx="5369395" cy="30213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모서리가 둥근 직사각형 22"/>
          <p:cNvSpPr/>
          <p:nvPr/>
        </p:nvSpPr>
        <p:spPr>
          <a:xfrm>
            <a:off x="716344" y="2236498"/>
            <a:ext cx="5592976" cy="1471406"/>
          </a:xfrm>
          <a:prstGeom prst="roundRect">
            <a:avLst>
              <a:gd name="adj" fmla="val 9605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정치자금 회계보고서 보고사항을 한번에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일괄출력할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수 있고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필요에 따라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spc="-50" dirty="0">
                <a:solidFill>
                  <a:schemeClr val="accent5">
                    <a:lumMod val="75000"/>
                  </a:schemeClr>
                </a:solidFill>
              </a:rPr>
              <a:t>     정치자금 </a:t>
            </a:r>
            <a:r>
              <a:rPr lang="ko-KR" altLang="en-US" sz="1200" spc="-50" dirty="0" err="1">
                <a:solidFill>
                  <a:schemeClr val="accent5">
                    <a:lumMod val="75000"/>
                  </a:schemeClr>
                </a:solidFill>
              </a:rPr>
              <a:t>수입ㆍ지출의</a:t>
            </a:r>
            <a:r>
              <a:rPr lang="ko-KR" altLang="en-US" sz="1200" spc="-50" dirty="0">
                <a:solidFill>
                  <a:schemeClr val="accent5">
                    <a:lumMod val="75000"/>
                  </a:schemeClr>
                </a:solidFill>
              </a:rPr>
              <a:t> 계정 및 과목별 또는 </a:t>
            </a:r>
            <a:r>
              <a:rPr lang="ko-KR" altLang="en-US" sz="1200" spc="-50" dirty="0" err="1">
                <a:solidFill>
                  <a:schemeClr val="accent5">
                    <a:lumMod val="75000"/>
                  </a:schemeClr>
                </a:solidFill>
              </a:rPr>
              <a:t>보고사항별</a:t>
            </a:r>
            <a:r>
              <a:rPr lang="en-US" altLang="ko-KR" sz="1200" spc="-5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수입ㆍ지출부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등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로 </a:t>
            </a:r>
            <a:endParaRPr lang="en-US" altLang="ko-KR" sz="12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     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개별 출력도 가능합니다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★ </a:t>
            </a:r>
            <a:r>
              <a:rPr lang="ko-KR" altLang="en-US" sz="1200" dirty="0" err="1">
                <a:solidFill>
                  <a:schemeClr val="accent5">
                    <a:lumMod val="75000"/>
                  </a:schemeClr>
                </a:solidFill>
              </a:rPr>
              <a:t>미리보기</a:t>
            </a:r>
            <a:r>
              <a:rPr lang="ko-KR" altLang="en-US" sz="1200" dirty="0">
                <a:solidFill>
                  <a:schemeClr val="accent5">
                    <a:lumMod val="75000"/>
                  </a:schemeClr>
                </a:solidFill>
              </a:rPr>
              <a:t> 기능이 기본적으로 제공됩니다</a:t>
            </a: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24" name="액자 23"/>
          <p:cNvSpPr/>
          <p:nvPr/>
        </p:nvSpPr>
        <p:spPr>
          <a:xfrm>
            <a:off x="544710" y="1361704"/>
            <a:ext cx="1300114" cy="401984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개관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15"/>
          <p:cNvGrpSpPr/>
          <p:nvPr/>
        </p:nvGrpSpPr>
        <p:grpSpPr>
          <a:xfrm>
            <a:off x="427358" y="786356"/>
            <a:ext cx="4441803" cy="343395"/>
            <a:chOff x="431424" y="714343"/>
            <a:chExt cx="3525856" cy="339319"/>
          </a:xfrm>
        </p:grpSpPr>
        <p:cxnSp>
          <p:nvCxnSpPr>
            <p:cNvPr id="22" name="직선 연결선 21"/>
            <p:cNvCxnSpPr/>
            <p:nvPr/>
          </p:nvCxnSpPr>
          <p:spPr>
            <a:xfrm>
              <a:off x="572860" y="1053662"/>
              <a:ext cx="3384420" cy="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31424" y="714343"/>
              <a:ext cx="3525856" cy="334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 6. 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보고서  및  </a:t>
              </a:r>
              <a:r>
                <a:rPr lang="ko-KR" altLang="en-US" sz="1600" b="1" dirty="0" err="1" smtClean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수입ㆍ</a:t>
              </a:r>
              <a:r>
                <a:rPr lang="ko-KR" altLang="en-US" sz="1600" b="1" dirty="0" err="1" smtClean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지출부</a:t>
              </a:r>
              <a:r>
                <a:rPr lang="ko-KR" altLang="en-US" sz="1600" b="1" dirty="0" smtClean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 </a:t>
              </a:r>
              <a:r>
                <a:rPr lang="en-US" altLang="ko-KR" sz="1600" b="1" dirty="0" smtClean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[(</a:t>
              </a:r>
              <a:r>
                <a:rPr lang="ko-KR" altLang="en-US" sz="1600" b="1" dirty="0" smtClean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예비</a:t>
              </a:r>
              <a:r>
                <a:rPr lang="en-US" altLang="ko-KR" sz="1600" b="1" dirty="0" smtClean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)</a:t>
              </a:r>
              <a:r>
                <a:rPr lang="ko-KR" altLang="en-US" sz="1600" b="1" dirty="0" smtClean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후보자용</a:t>
              </a:r>
              <a:r>
                <a:rPr lang="en-US" altLang="ko-KR" sz="1600" b="1" dirty="0" smtClean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]</a:t>
              </a:r>
              <a:r>
                <a:rPr lang="ko-KR" altLang="en-US" sz="1600" b="1" dirty="0" smtClean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656244" y="4269577"/>
            <a:ext cx="5904180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메인화면의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보고관리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아이콘을 클릭하면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보고서 및 과목별 </a:t>
            </a:r>
            <a:r>
              <a:rPr lang="ko-KR" altLang="en-US" sz="1200" dirty="0" err="1">
                <a:latin typeface="HY견명조" pitchFamily="18" charset="-127"/>
                <a:ea typeface="HY견명조" pitchFamily="18" charset="-127"/>
              </a:rPr>
              <a:t>수입ㆍ지출부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출력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]</a:t>
            </a: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으로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연결됩니다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46036" y="6807550"/>
            <a:ext cx="936104" cy="1162970"/>
          </a:xfrm>
          <a:prstGeom prst="roundRect">
            <a:avLst>
              <a:gd name="adj" fmla="val 8201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6672" y="690577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069452" y="6121370"/>
            <a:ext cx="1005468" cy="1008112"/>
          </a:xfrm>
          <a:prstGeom prst="roundRect">
            <a:avLst>
              <a:gd name="adj" fmla="val 11362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675576" y="1857356"/>
            <a:ext cx="1773091" cy="332399"/>
            <a:chOff x="704830" y="3707397"/>
            <a:chExt cx="1773091" cy="332399"/>
          </a:xfrm>
        </p:grpSpPr>
        <p:sp>
          <p:nvSpPr>
            <p:cNvPr id="18" name="직사각형 17"/>
            <p:cNvSpPr/>
            <p:nvPr/>
          </p:nvSpPr>
          <p:spPr>
            <a:xfrm>
              <a:off x="805668" y="3707397"/>
              <a:ext cx="1672253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해당 화면의 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75576" y="3978485"/>
            <a:ext cx="3106789" cy="332399"/>
            <a:chOff x="704830" y="3707397"/>
            <a:chExt cx="3106789" cy="332399"/>
          </a:xfrm>
        </p:grpSpPr>
        <p:sp>
          <p:nvSpPr>
            <p:cNvPr id="27" name="직사각형 26"/>
            <p:cNvSpPr/>
            <p:nvPr/>
          </p:nvSpPr>
          <p:spPr>
            <a:xfrm>
              <a:off x="805668" y="3707397"/>
              <a:ext cx="3005951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아래의 ①을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41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34799EA4-517C-428A-B111-4CC300C597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878" y="7202283"/>
            <a:ext cx="3182370" cy="82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9100" y="2018406"/>
            <a:ext cx="1258325" cy="1195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/>
          <p:cNvSpPr txBox="1"/>
          <p:nvPr/>
        </p:nvSpPr>
        <p:spPr>
          <a:xfrm>
            <a:off x="4025936" y="2003421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grpSp>
        <p:nvGrpSpPr>
          <p:cNvPr id="48" name="그룹 47"/>
          <p:cNvGrpSpPr/>
          <p:nvPr/>
        </p:nvGrpSpPr>
        <p:grpSpPr>
          <a:xfrm>
            <a:off x="662663" y="1458563"/>
            <a:ext cx="3169247" cy="1726663"/>
            <a:chOff x="545505" y="1470025"/>
            <a:chExt cx="2521545" cy="137378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891" t="4609" r="1672"/>
            <a:stretch>
              <a:fillRect/>
            </a:stretch>
          </p:blipFill>
          <p:spPr bwMode="auto">
            <a:xfrm>
              <a:off x="571500" y="1470025"/>
              <a:ext cx="2495550" cy="137378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1" name="모서리가 둥근 직사각형 20"/>
            <p:cNvSpPr/>
            <p:nvPr/>
          </p:nvSpPr>
          <p:spPr>
            <a:xfrm>
              <a:off x="545505" y="2474243"/>
              <a:ext cx="454620" cy="360040"/>
            </a:xfrm>
            <a:prstGeom prst="roundRect">
              <a:avLst>
                <a:gd name="adj" fmla="val 11376"/>
              </a:avLst>
            </a:pr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액자 17"/>
          <p:cNvSpPr/>
          <p:nvPr/>
        </p:nvSpPr>
        <p:spPr>
          <a:xfrm>
            <a:off x="605830" y="971600"/>
            <a:ext cx="1224136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개관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아래쪽 화살표 22"/>
          <p:cNvSpPr/>
          <p:nvPr/>
        </p:nvSpPr>
        <p:spPr>
          <a:xfrm rot="16200000" flipH="1">
            <a:off x="2534421" y="1454347"/>
            <a:ext cx="172676" cy="270805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065277" y="2291453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25936" y="256576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31231" y="2887127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1" name="오른쪽 중괄호 50"/>
          <p:cNvSpPr/>
          <p:nvPr/>
        </p:nvSpPr>
        <p:spPr>
          <a:xfrm>
            <a:off x="5474724" y="2060553"/>
            <a:ext cx="254149" cy="448394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33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28849" y="2099812"/>
            <a:ext cx="531953" cy="369332"/>
          </a:xfrm>
          <a:prstGeom prst="rect">
            <a:avLst/>
          </a:prstGeom>
          <a:noFill/>
          <a:ln w="15875">
            <a:solidFill>
              <a:srgbClr val="C0000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ko-KR" altLang="en-US" sz="900" dirty="0" err="1">
                <a:solidFill>
                  <a:srgbClr val="FF3300"/>
                </a:solidFill>
              </a:rPr>
              <a:t>필요시</a:t>
            </a:r>
            <a:endParaRPr lang="en-US" altLang="ko-KR" sz="900" dirty="0">
              <a:solidFill>
                <a:srgbClr val="FF3300"/>
              </a:solidFill>
            </a:endParaRPr>
          </a:p>
          <a:p>
            <a:r>
              <a:rPr lang="ko-KR" altLang="en-US" sz="900" dirty="0">
                <a:solidFill>
                  <a:srgbClr val="FF3300"/>
                </a:solidFill>
              </a:rPr>
              <a:t>사용</a:t>
            </a:r>
          </a:p>
        </p:txBody>
      </p:sp>
      <p:sp>
        <p:nvSpPr>
          <p:cNvPr id="54" name="모서리가 접힌 도형 53"/>
          <p:cNvSpPr/>
          <p:nvPr/>
        </p:nvSpPr>
        <p:spPr>
          <a:xfrm>
            <a:off x="522392" y="5946820"/>
            <a:ext cx="5760640" cy="2605296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endParaRPr lang="en-US" altLang="ko-KR" sz="12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    </a:t>
            </a:r>
          </a:p>
          <a:p>
            <a:pPr algn="just"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     </a:t>
            </a:r>
          </a:p>
          <a:p>
            <a:pPr algn="just"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  </a:t>
            </a:r>
          </a:p>
          <a:p>
            <a:pPr algn="just"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    </a:t>
            </a:r>
          </a:p>
        </p:txBody>
      </p:sp>
      <p:pic>
        <p:nvPicPr>
          <p:cNvPr id="56" name="Picture 56" descr="1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62" y="6450876"/>
            <a:ext cx="3727670" cy="200218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870204" y="6492286"/>
            <a:ext cx="3283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1. </a:t>
            </a:r>
            <a:r>
              <a:rPr lang="ko-KR" altLang="en-US" sz="1200" dirty="0"/>
              <a:t>정치자금 </a:t>
            </a:r>
            <a:r>
              <a:rPr lang="ko-KR" altLang="en-US" sz="1200" dirty="0" err="1"/>
              <a:t>수입ㆍ지출보고서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2. </a:t>
            </a:r>
            <a:r>
              <a:rPr lang="ko-KR" altLang="en-US" sz="1200" dirty="0"/>
              <a:t>재산명세서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3. </a:t>
            </a:r>
            <a:r>
              <a:rPr lang="ko-KR" altLang="en-US" sz="1200" dirty="0"/>
              <a:t>정치자금 </a:t>
            </a:r>
            <a:r>
              <a:rPr lang="ko-KR" altLang="en-US" sz="1200" dirty="0" err="1"/>
              <a:t>수입ㆍ지출부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4. </a:t>
            </a:r>
            <a:r>
              <a:rPr lang="ko-KR" altLang="en-US" sz="1200" dirty="0"/>
              <a:t>정치자금 </a:t>
            </a:r>
            <a:r>
              <a:rPr lang="ko-KR" altLang="en-US" sz="1200" dirty="0" err="1"/>
              <a:t>수입ㆍ지출용</a:t>
            </a:r>
            <a:r>
              <a:rPr lang="ko-KR" altLang="en-US" sz="1200" dirty="0"/>
              <a:t> 예금통장 사본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5. </a:t>
            </a:r>
            <a:r>
              <a:rPr lang="ko-KR" altLang="en-US" sz="1200" dirty="0"/>
              <a:t>영수증 </a:t>
            </a:r>
            <a:r>
              <a:rPr lang="ko-KR" altLang="en-US" sz="1200" dirty="0" err="1"/>
              <a:t>그밖의</a:t>
            </a:r>
            <a:r>
              <a:rPr lang="ko-KR" altLang="en-US" sz="1200" dirty="0"/>
              <a:t> 증빙서류 사본</a:t>
            </a:r>
            <a:endParaRPr lang="en-US" altLang="ko-KR" sz="1200" dirty="0"/>
          </a:p>
          <a:p>
            <a:pPr marL="228600" indent="-228600">
              <a:lnSpc>
                <a:spcPct val="50000"/>
              </a:lnSpc>
            </a:pPr>
            <a:endParaRPr lang="en-US" altLang="ko-KR" sz="1200" dirty="0"/>
          </a:p>
          <a:p>
            <a:pPr marL="228600" indent="-228600"/>
            <a:r>
              <a:rPr lang="en-US" altLang="ko-KR" sz="1200" dirty="0">
                <a:latin typeface="돋움"/>
                <a:ea typeface="돋움"/>
              </a:rPr>
              <a:t>※ </a:t>
            </a:r>
            <a:r>
              <a:rPr lang="ko-KR" altLang="en-US" sz="1200" dirty="0"/>
              <a:t>선거비용 지출내역 집계표</a:t>
            </a:r>
            <a:endParaRPr lang="en-US" altLang="ko-KR" sz="1200" dirty="0"/>
          </a:p>
          <a:p>
            <a:pPr marL="228600" indent="-228600"/>
            <a:r>
              <a:rPr lang="en-US" altLang="ko-KR" sz="1200" dirty="0"/>
              <a:t>   (</a:t>
            </a:r>
            <a:r>
              <a:rPr lang="ko-KR" altLang="en-US" sz="1200" dirty="0"/>
              <a:t>선거연락소를 설치한 경우에만 작성</a:t>
            </a:r>
            <a:r>
              <a:rPr lang="en-US" altLang="ko-KR" sz="1200" dirty="0"/>
              <a:t>)</a:t>
            </a:r>
          </a:p>
        </p:txBody>
      </p:sp>
      <p:grpSp>
        <p:nvGrpSpPr>
          <p:cNvPr id="4" name="그룹 39"/>
          <p:cNvGrpSpPr/>
          <p:nvPr/>
        </p:nvGrpSpPr>
        <p:grpSpPr>
          <a:xfrm>
            <a:off x="759189" y="5912904"/>
            <a:ext cx="411275" cy="425082"/>
            <a:chOff x="1328003" y="4166313"/>
            <a:chExt cx="848899" cy="6898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4" name="물결 63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sp>
        <p:nvSpPr>
          <p:cNvPr id="67" name="모서리가 둥근 직사각형 66"/>
          <p:cNvSpPr/>
          <p:nvPr/>
        </p:nvSpPr>
        <p:spPr bwMode="auto">
          <a:xfrm>
            <a:off x="4653136" y="7458988"/>
            <a:ext cx="1583908" cy="2637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8425" tIns="34212" rIns="68425" bIns="34212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기타 별도 작성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882432" y="6514580"/>
            <a:ext cx="3456384" cy="848815"/>
          </a:xfrm>
          <a:prstGeom prst="roundRect">
            <a:avLst>
              <a:gd name="adj" fmla="val 800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8" name="아래쪽 화살표 27"/>
          <p:cNvSpPr/>
          <p:nvPr/>
        </p:nvSpPr>
        <p:spPr>
          <a:xfrm rot="16200000" flipH="1">
            <a:off x="4374820" y="7422985"/>
            <a:ext cx="144016" cy="36004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1383638" y="6162844"/>
            <a:ext cx="244827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정치자금 회계보고서 보고사항</a:t>
            </a:r>
            <a:endParaRPr lang="en-US" altLang="ko-KR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609401"/>
              </p:ext>
            </p:extLst>
          </p:nvPr>
        </p:nvGraphicFramePr>
        <p:xfrm>
          <a:off x="729868" y="3763820"/>
          <a:ext cx="5522956" cy="2026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0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618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9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정치자금 </a:t>
                      </a:r>
                      <a:endParaRPr kumimoji="1" lang="en-US" altLang="ko-KR" sz="1100" b="1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수입ㆍ지출보고서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정치자금 수입지출보고서를 별도 확인</a:t>
                      </a: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및 출력 가능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74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정치자금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수입ㆍ지출부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정치자금 수입지출부를 </a:t>
                      </a:r>
                      <a:r>
                        <a:rPr lang="ko-KR" altLang="en-US" sz="1100" b="0" dirty="0" err="1">
                          <a:latin typeface="+mn-ea"/>
                          <a:ea typeface="+mn-ea"/>
                        </a:rPr>
                        <a:t>계정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ㆍ</a:t>
                      </a:r>
                      <a:r>
                        <a:rPr lang="ko-KR" altLang="en-US" sz="1100" b="0" dirty="0" err="1">
                          <a:latin typeface="+mn-ea"/>
                          <a:ea typeface="+mn-ea"/>
                        </a:rPr>
                        <a:t>과목별로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별도 확인 및 출력 가능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보고서 및 과목별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수입ㆍ지출부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출력    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정치자금 수입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 보고사항을 일괄 출력 및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계정ㆍ과목별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또는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표지별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개별 출력 가능</a:t>
                      </a:r>
                      <a:r>
                        <a:rPr kumimoji="1" lang="en-US" altLang="ko-KR" sz="1100" b="1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100" b="1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권장</a:t>
                      </a:r>
                      <a:r>
                        <a:rPr kumimoji="1" lang="en-US" altLang="ko-KR" sz="1100" b="1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83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④ 정치자금 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지출부 보전비용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선거비용 보전청구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명세서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편집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및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출력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5" name="그룹 37"/>
          <p:cNvGrpSpPr/>
          <p:nvPr/>
        </p:nvGrpSpPr>
        <p:grpSpPr>
          <a:xfrm>
            <a:off x="720342" y="3401968"/>
            <a:ext cx="1311426" cy="332399"/>
            <a:chOff x="704830" y="4566856"/>
            <a:chExt cx="1311426" cy="332399"/>
          </a:xfrm>
        </p:grpSpPr>
        <p:sp>
          <p:nvSpPr>
            <p:cNvPr id="44" name="직사각형 43"/>
            <p:cNvSpPr/>
            <p:nvPr/>
          </p:nvSpPr>
          <p:spPr>
            <a:xfrm>
              <a:off x="805668" y="4566856"/>
              <a:ext cx="1210588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메뉴 개요 설명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728849" y="2578797"/>
            <a:ext cx="531953" cy="230832"/>
          </a:xfrm>
          <a:prstGeom prst="rect">
            <a:avLst/>
          </a:prstGeom>
          <a:noFill/>
          <a:ln w="15875">
            <a:solidFill>
              <a:srgbClr val="C0000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FF3300"/>
                </a:solidFill>
              </a:rPr>
              <a:t>권  장</a:t>
            </a:r>
          </a:p>
        </p:txBody>
      </p:sp>
      <p:sp>
        <p:nvSpPr>
          <p:cNvPr id="52" name="오른쪽 화살표 51"/>
          <p:cNvSpPr/>
          <p:nvPr/>
        </p:nvSpPr>
        <p:spPr>
          <a:xfrm>
            <a:off x="5474984" y="2680398"/>
            <a:ext cx="214314" cy="45719"/>
          </a:xfrm>
          <a:prstGeom prst="rightArrow">
            <a:avLst/>
          </a:prstGeom>
          <a:solidFill>
            <a:srgbClr val="FD5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모서리가 둥근 직사각형 54"/>
          <p:cNvSpPr/>
          <p:nvPr/>
        </p:nvSpPr>
        <p:spPr>
          <a:xfrm>
            <a:off x="4246250" y="2537522"/>
            <a:ext cx="1149662" cy="314339"/>
          </a:xfrm>
          <a:prstGeom prst="roundRect">
            <a:avLst>
              <a:gd name="adj" fmla="val 800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2" name="슬라이드 번호 개체 틀 41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42</a:t>
            </a:r>
            <a:endParaRPr lang="ko-KR" altLang="en-US" dirty="0"/>
          </a:p>
        </p:txBody>
      </p:sp>
      <p:sp>
        <p:nvSpPr>
          <p:cNvPr id="69" name="모서리가 둥근 직사각형 65">
            <a:extLst>
              <a:ext uri="{FF2B5EF4-FFF2-40B4-BE49-F238E27FC236}">
                <a16:creationId xmlns:a16="http://schemas.microsoft.com/office/drawing/2014/main" xmlns="" id="{EC66843B-985A-48E8-89FB-92AD19B65E2D}"/>
              </a:ext>
            </a:extLst>
          </p:cNvPr>
          <p:cNvSpPr/>
          <p:nvPr/>
        </p:nvSpPr>
        <p:spPr bwMode="auto">
          <a:xfrm>
            <a:off x="4626848" y="6397418"/>
            <a:ext cx="1610196" cy="9703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8425" tIns="34212" rIns="68425" bIns="34212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‘</a:t>
            </a:r>
            <a:r>
              <a:rPr kumimoji="1" lang="ko-KR" altLang="en-US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보고서 및 과목별 수입지출부 출력</a:t>
            </a:r>
            <a:r>
              <a:rPr kumimoji="1" lang="en-US" altLang="ko-KR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’</a:t>
            </a:r>
            <a:r>
              <a:rPr kumimoji="1" lang="ko-KR" altLang="en-US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에서 일괄출력 가능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5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(</a:t>
            </a:r>
            <a:r>
              <a:rPr kumimoji="1" lang="ko-KR" altLang="en-US" sz="105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각</a:t>
            </a:r>
            <a:r>
              <a:rPr kumimoji="1" lang="en-US" altLang="ko-KR" sz="105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 </a:t>
            </a:r>
            <a:r>
              <a:rPr kumimoji="1" lang="ko-KR" altLang="en-US" sz="105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메뉴에서 개별출력 </a:t>
            </a:r>
            <a:endParaRPr kumimoji="1" lang="en-US" altLang="ko-KR" sz="1050" dirty="0">
              <a:solidFill>
                <a:schemeClr val="tx1"/>
              </a:solidFill>
              <a:latin typeface="굴림" charset="-127"/>
              <a:ea typeface="HY헤드라인M" pitchFamily="18" charset="-127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5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 </a:t>
            </a:r>
            <a:r>
              <a:rPr kumimoji="1" lang="ko-KR" altLang="en-US" sz="105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가능</a:t>
            </a:r>
            <a:r>
              <a:rPr kumimoji="1" lang="en-US" altLang="ko-KR" sz="105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)</a:t>
            </a:r>
          </a:p>
        </p:txBody>
      </p:sp>
      <p:sp>
        <p:nvSpPr>
          <p:cNvPr id="27" name="아래쪽 화살표 26"/>
          <p:cNvSpPr/>
          <p:nvPr/>
        </p:nvSpPr>
        <p:spPr>
          <a:xfrm rot="16200000" flipH="1">
            <a:off x="4374820" y="6774913"/>
            <a:ext cx="144016" cy="36004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B13463D1-948E-4E61-96E0-CBD1A02C5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28" y="1423763"/>
            <a:ext cx="5640791" cy="33842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액자 20"/>
          <p:cNvSpPr/>
          <p:nvPr/>
        </p:nvSpPr>
        <p:spPr>
          <a:xfrm>
            <a:off x="548680" y="785786"/>
            <a:ext cx="3312368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보고서 및 과목별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수입ㆍ지출부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출력</a:t>
            </a:r>
          </a:p>
        </p:txBody>
      </p:sp>
      <p:sp>
        <p:nvSpPr>
          <p:cNvPr id="63" name="모서리가 둥근 직사각형 62"/>
          <p:cNvSpPr/>
          <p:nvPr/>
        </p:nvSpPr>
        <p:spPr>
          <a:xfrm>
            <a:off x="4437112" y="1870514"/>
            <a:ext cx="504056" cy="216024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4" name="아래쪽 화살표 63"/>
          <p:cNvSpPr/>
          <p:nvPr/>
        </p:nvSpPr>
        <p:spPr>
          <a:xfrm rot="16200000" flipH="1">
            <a:off x="5069210" y="1905920"/>
            <a:ext cx="52928" cy="21757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Text Placeholder 3"/>
          <p:cNvSpPr txBox="1">
            <a:spLocks/>
          </p:cNvSpPr>
          <p:nvPr/>
        </p:nvSpPr>
        <p:spPr>
          <a:xfrm>
            <a:off x="5301208" y="1836606"/>
            <a:ext cx="793304" cy="33855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100" b="0" dirty="0">
                <a:solidFill>
                  <a:srgbClr val="FF0000"/>
                </a:solidFill>
                <a:latin typeface="+mn-ea"/>
              </a:rPr>
              <a:t>표지 별도 </a:t>
            </a:r>
            <a:r>
              <a:rPr lang="ko-KR" altLang="en-US" sz="1100" b="0" dirty="0" err="1">
                <a:solidFill>
                  <a:srgbClr val="FF0000"/>
                </a:solidFill>
                <a:latin typeface="+mn-ea"/>
              </a:rPr>
              <a:t>출력시</a:t>
            </a:r>
            <a:r>
              <a:rPr lang="ko-KR" altLang="en-US" sz="1100" b="0" dirty="0">
                <a:solidFill>
                  <a:srgbClr val="FF0000"/>
                </a:solidFill>
                <a:latin typeface="+mn-ea"/>
              </a:rPr>
              <a:t> 사용</a:t>
            </a:r>
            <a:endParaRPr lang="en-US" sz="1100" b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764704" y="1870514"/>
            <a:ext cx="2088232" cy="1296144"/>
          </a:xfrm>
          <a:prstGeom prst="roundRect">
            <a:avLst>
              <a:gd name="adj" fmla="val 9024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2628" y="163826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04876" y="1854292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777545"/>
              </p:ext>
            </p:extLst>
          </p:nvPr>
        </p:nvGraphicFramePr>
        <p:xfrm>
          <a:off x="792138" y="5224028"/>
          <a:ext cx="5313387" cy="147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846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97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①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 기간 등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회계보고기간 확인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②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표지선택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별도 안내가 없는 경우</a:t>
                      </a: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모두 체크</a:t>
                      </a: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수기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작성사항 기재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표지 및 보고서에 들어갈 사항을 직접 입력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04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④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보고서 일괄출력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정치자금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보고사항 일괄 출력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88" name="모서리가 둥근 직사각형 87"/>
          <p:cNvSpPr/>
          <p:nvPr/>
        </p:nvSpPr>
        <p:spPr>
          <a:xfrm>
            <a:off x="2996952" y="2399310"/>
            <a:ext cx="3240360" cy="723900"/>
          </a:xfrm>
          <a:prstGeom prst="roundRect">
            <a:avLst>
              <a:gd name="adj" fmla="val 7261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89" name="Text Placeholder 3"/>
          <p:cNvSpPr txBox="1">
            <a:spLocks/>
          </p:cNvSpPr>
          <p:nvPr/>
        </p:nvSpPr>
        <p:spPr>
          <a:xfrm>
            <a:off x="5214950" y="3238666"/>
            <a:ext cx="995333" cy="1692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100" b="0" dirty="0">
                <a:solidFill>
                  <a:srgbClr val="FF0000"/>
                </a:solidFill>
                <a:latin typeface="+mn-ea"/>
              </a:rPr>
              <a:t>직접 입력사항</a:t>
            </a:r>
            <a:endParaRPr lang="en-US" sz="1100" b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0" name="위로 굽은 화살표 89"/>
          <p:cNvSpPr/>
          <p:nvPr/>
        </p:nvSpPr>
        <p:spPr>
          <a:xfrm rot="5400000">
            <a:off x="4726375" y="2988960"/>
            <a:ext cx="229776" cy="585172"/>
          </a:xfrm>
          <a:prstGeom prst="bentUpArrow">
            <a:avLst/>
          </a:prstGeom>
          <a:solidFill>
            <a:schemeClr val="accent1"/>
          </a:solidFill>
          <a:ln w="12700">
            <a:solidFill>
              <a:srgbClr val="C0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889636" y="216525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333527"/>
              </p:ext>
            </p:extLst>
          </p:nvPr>
        </p:nvGraphicFramePr>
        <p:xfrm>
          <a:off x="792138" y="7127718"/>
          <a:ext cx="5351506" cy="922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227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62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ko-KR" altLang="en-US" sz="1100" b="1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표지별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출력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위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의 콤보박스를 선택하여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표지출력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을 클릭한다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65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계정 및 과목별 출력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 위 ⑤의 계정 및 과목 선택 화면에서 계정을 선택하고 </a:t>
                      </a:r>
                      <a:endParaRPr lang="en-US" altLang="ko-KR" sz="1100" b="0" baseline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 과목명 체크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baseline="0" dirty="0" err="1">
                          <a:latin typeface="+mn-ea"/>
                          <a:ea typeface="+mn-ea"/>
                        </a:rPr>
                        <a:t>콤보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박스를 선택하여 ⑥ 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출력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]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하면 된다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18942" y="119235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5358" y="1187624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⑥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2818716" y="4404502"/>
            <a:ext cx="1504758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계정 및 과목 선택 화면</a:t>
            </a:r>
            <a:endParaRPr lang="en-US" altLang="ko-KR" sz="1000" b="1" dirty="0">
              <a:solidFill>
                <a:schemeClr val="tx1"/>
              </a:solidFill>
            </a:endParaRPr>
          </a:p>
        </p:txBody>
      </p:sp>
      <p:grpSp>
        <p:nvGrpSpPr>
          <p:cNvPr id="32" name="그룹 37"/>
          <p:cNvGrpSpPr/>
          <p:nvPr/>
        </p:nvGrpSpPr>
        <p:grpSpPr>
          <a:xfrm>
            <a:off x="674622" y="4857718"/>
            <a:ext cx="1260130" cy="304635"/>
            <a:chOff x="704830" y="4566856"/>
            <a:chExt cx="1260130" cy="304635"/>
          </a:xfrm>
        </p:grpSpPr>
        <p:sp>
          <p:nvSpPr>
            <p:cNvPr id="33" name="직사각형 32"/>
            <p:cNvSpPr/>
            <p:nvPr/>
          </p:nvSpPr>
          <p:spPr>
            <a:xfrm>
              <a:off x="805668" y="4566856"/>
              <a:ext cx="1159292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일괄출력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5" name="그룹 37"/>
          <p:cNvGrpSpPr/>
          <p:nvPr/>
        </p:nvGrpSpPr>
        <p:grpSpPr>
          <a:xfrm>
            <a:off x="674622" y="6798950"/>
            <a:ext cx="1260130" cy="332399"/>
            <a:chOff x="704830" y="4566856"/>
            <a:chExt cx="1260130" cy="332399"/>
          </a:xfrm>
        </p:grpSpPr>
        <p:sp>
          <p:nvSpPr>
            <p:cNvPr id="36" name="직사각형 35"/>
            <p:cNvSpPr/>
            <p:nvPr/>
          </p:nvSpPr>
          <p:spPr>
            <a:xfrm>
              <a:off x="805668" y="4566856"/>
              <a:ext cx="115929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개별출력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슬라이드 번호 개체 틀 29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43</a:t>
            </a:r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64904" y="444658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kumimoji="1" lang="en-US" altLang="ko-KR" sz="1300" b="1" kern="0" dirty="0">
                <a:solidFill>
                  <a:srgbClr val="C00000"/>
                </a:solidFill>
                <a:latin typeface="맑은 고딕" panose="020B0503020000020004" pitchFamily="50" charset="-127"/>
              </a:rPr>
              <a:t>⑤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781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050807E9-82B5-49CA-B57F-E03DA8B4B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" y="4630291"/>
            <a:ext cx="5440680" cy="21363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7A1FAC97-06A5-4F47-B971-019A903C0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" y="1677970"/>
            <a:ext cx="5352886" cy="220507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8" name="액자 17"/>
          <p:cNvSpPr/>
          <p:nvPr/>
        </p:nvSpPr>
        <p:spPr>
          <a:xfrm>
            <a:off x="548680" y="786702"/>
            <a:ext cx="4523394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정치자금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수입ㆍ지출보고서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/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정치자금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수입ㆍ지출부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9" name="Text Placeholder 3"/>
          <p:cNvSpPr txBox="1">
            <a:spLocks/>
          </p:cNvSpPr>
          <p:nvPr/>
        </p:nvSpPr>
        <p:spPr>
          <a:xfrm>
            <a:off x="5293947" y="2294219"/>
            <a:ext cx="906300" cy="16158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50" dirty="0">
                <a:solidFill>
                  <a:srgbClr val="FF0000"/>
                </a:solidFill>
                <a:latin typeface="+mn-ea"/>
              </a:rPr>
              <a:t>직접 입력사항</a:t>
            </a:r>
            <a:endParaRPr lang="en-US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0" name="위로 굽은 화살표 49"/>
          <p:cNvSpPr/>
          <p:nvPr/>
        </p:nvSpPr>
        <p:spPr>
          <a:xfrm rot="5400000">
            <a:off x="4823214" y="2029732"/>
            <a:ext cx="229776" cy="585172"/>
          </a:xfrm>
          <a:prstGeom prst="bentUpArrow">
            <a:avLst/>
          </a:prstGeom>
          <a:solidFill>
            <a:schemeClr val="accent1"/>
          </a:solidFill>
          <a:ln w="12700">
            <a:solidFill>
              <a:srgbClr val="C0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3068960" y="1828604"/>
            <a:ext cx="2808312" cy="360040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787564" y="1821990"/>
            <a:ext cx="1925156" cy="360040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5" name="위로 굽은 화살표 54"/>
          <p:cNvSpPr/>
          <p:nvPr/>
        </p:nvSpPr>
        <p:spPr>
          <a:xfrm rot="5400000">
            <a:off x="954596" y="2315130"/>
            <a:ext cx="196278" cy="288033"/>
          </a:xfrm>
          <a:prstGeom prst="bentUpArrow">
            <a:avLst/>
          </a:prstGeom>
          <a:solidFill>
            <a:schemeClr val="accent1"/>
          </a:solidFill>
          <a:ln w="12700">
            <a:solidFill>
              <a:srgbClr val="C0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 Placeholder 3"/>
          <p:cNvSpPr txBox="1">
            <a:spLocks/>
          </p:cNvSpPr>
          <p:nvPr/>
        </p:nvSpPr>
        <p:spPr>
          <a:xfrm>
            <a:off x="1268760" y="2295540"/>
            <a:ext cx="864096" cy="33855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00" dirty="0">
                <a:solidFill>
                  <a:srgbClr val="FF0000"/>
                </a:solidFill>
                <a:latin typeface="+mn-ea"/>
              </a:rPr>
              <a:t>별도 수정 없음</a:t>
            </a:r>
            <a:endParaRPr lang="en-US" altLang="ko-KR" sz="1000" dirty="0">
              <a:solidFill>
                <a:srgbClr val="FF0000"/>
              </a:solidFill>
              <a:latin typeface="+mn-ea"/>
            </a:endParaRPr>
          </a:p>
          <a:p>
            <a:pPr latinLnBrk="0">
              <a:spcBef>
                <a:spcPct val="20000"/>
              </a:spcBef>
              <a:defRPr/>
            </a:pPr>
            <a:r>
              <a:rPr lang="en-US" altLang="ko-KR" sz="1000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dirty="0" err="1">
                <a:solidFill>
                  <a:srgbClr val="FF0000"/>
                </a:solidFill>
                <a:latin typeface="+mn-ea"/>
              </a:rPr>
              <a:t>체크안함</a:t>
            </a:r>
            <a:r>
              <a:rPr lang="en-US" altLang="ko-KR" sz="1000" dirty="0">
                <a:solidFill>
                  <a:srgbClr val="FF0000"/>
                </a:solidFill>
                <a:latin typeface="+mn-ea"/>
              </a:rPr>
              <a:t>)</a:t>
            </a:r>
            <a:endParaRPr lang="en-US" sz="10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2" name="그룹 52"/>
          <p:cNvGrpSpPr/>
          <p:nvPr/>
        </p:nvGrpSpPr>
        <p:grpSpPr>
          <a:xfrm>
            <a:off x="714356" y="7373858"/>
            <a:ext cx="5450224" cy="849694"/>
            <a:chOff x="-5941155" y="2068865"/>
            <a:chExt cx="5760640" cy="1062117"/>
          </a:xfrm>
        </p:grpSpPr>
        <p:pic>
          <p:nvPicPr>
            <p:cNvPr id="62" name="Picture 56" descr="1"/>
            <p:cNvPicPr preferRelativeResize="0"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941155" y="2068865"/>
              <a:ext cx="5760640" cy="106211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-5941155" y="2140872"/>
              <a:ext cx="5544616" cy="940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1100" dirty="0"/>
                <a:t>① [</a:t>
              </a:r>
              <a:r>
                <a:rPr lang="ko-KR" altLang="en-US" sz="1100" dirty="0"/>
                <a:t>조회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조회 조건에 따라 조회 가능하다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100" dirty="0"/>
                <a:t>③ [</a:t>
              </a:r>
              <a:r>
                <a:rPr lang="ko-KR" altLang="en-US" sz="1100" dirty="0"/>
                <a:t>출력</a:t>
              </a:r>
              <a:r>
                <a:rPr lang="en-US" altLang="ko-KR" sz="1100" dirty="0"/>
                <a:t>] : </a:t>
              </a:r>
              <a:r>
                <a:rPr lang="ko-KR" altLang="en-US" sz="1100" dirty="0" err="1"/>
                <a:t>수입ㆍ지출보고서</a:t>
              </a:r>
              <a:r>
                <a:rPr lang="en-US" altLang="ko-KR" sz="1100" dirty="0"/>
                <a:t>(</a:t>
              </a:r>
              <a:r>
                <a:rPr lang="ko-KR" altLang="en-US" sz="1100" dirty="0" err="1"/>
                <a:t>수입ㆍ지출부</a:t>
              </a:r>
              <a:r>
                <a:rPr lang="en-US" altLang="ko-KR" sz="1100" dirty="0"/>
                <a:t>)</a:t>
              </a:r>
              <a:r>
                <a:rPr lang="ko-KR" altLang="en-US" sz="1100" dirty="0"/>
                <a:t>를 출력한다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100" dirty="0"/>
                <a:t>④ 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: </a:t>
              </a:r>
              <a:r>
                <a:rPr lang="ko-KR" altLang="en-US" sz="1100" dirty="0" err="1"/>
                <a:t>수입ㆍ지출보고서</a:t>
              </a:r>
              <a:r>
                <a:rPr lang="en-US" altLang="ko-KR" sz="1100" dirty="0"/>
                <a:t>(</a:t>
              </a:r>
              <a:r>
                <a:rPr lang="ko-KR" altLang="en-US" sz="1100" dirty="0" err="1"/>
                <a:t>수입ㆍ지출부</a:t>
              </a:r>
              <a:r>
                <a:rPr lang="en-US" altLang="ko-KR" sz="1100" dirty="0"/>
                <a:t>)</a:t>
              </a:r>
              <a:r>
                <a:rPr lang="ko-KR" altLang="en-US" sz="1100" dirty="0"/>
                <a:t>를 엑셀 다운로드 가능하다</a:t>
              </a:r>
              <a:r>
                <a:rPr lang="en-US" altLang="ko-KR" sz="1100" dirty="0"/>
                <a:t>.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565470" y="1461095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99672" y="1847472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000636" y="1461095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425156" y="446209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764704" y="4840110"/>
            <a:ext cx="2088232" cy="525780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3093720" y="4977270"/>
            <a:ext cx="1703432" cy="411480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7" name="Text Placeholder 3"/>
          <p:cNvSpPr txBox="1">
            <a:spLocks/>
          </p:cNvSpPr>
          <p:nvPr/>
        </p:nvSpPr>
        <p:spPr>
          <a:xfrm>
            <a:off x="5157192" y="5043558"/>
            <a:ext cx="864096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00" dirty="0">
                <a:solidFill>
                  <a:srgbClr val="FF0000"/>
                </a:solidFill>
                <a:latin typeface="+mn-ea"/>
              </a:rPr>
              <a:t>계정 및 과목을 선택한다</a:t>
            </a:r>
            <a:r>
              <a:rPr lang="en-US" altLang="ko-KR" sz="1000" dirty="0">
                <a:solidFill>
                  <a:srgbClr val="FF0000"/>
                </a:solidFill>
                <a:latin typeface="+mn-ea"/>
              </a:rPr>
              <a:t>.</a:t>
            </a:r>
            <a:endParaRPr lang="en-US" sz="10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8" name="아래쪽 화살표 67"/>
          <p:cNvSpPr/>
          <p:nvPr/>
        </p:nvSpPr>
        <p:spPr>
          <a:xfrm rot="16200000" flipH="1">
            <a:off x="4869160" y="5043558"/>
            <a:ext cx="144016" cy="28803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/>
          <p:cNvSpPr txBox="1"/>
          <p:nvPr/>
        </p:nvSpPr>
        <p:spPr>
          <a:xfrm>
            <a:off x="4561060" y="446209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226593" y="5038716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93108" y="446209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429264" y="1461095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33" name="그룹 37"/>
          <p:cNvGrpSpPr/>
          <p:nvPr/>
        </p:nvGrpSpPr>
        <p:grpSpPr>
          <a:xfrm>
            <a:off x="674622" y="1312054"/>
            <a:ext cx="3504334" cy="332399"/>
            <a:chOff x="704830" y="4566856"/>
            <a:chExt cx="3504334" cy="332399"/>
          </a:xfrm>
        </p:grpSpPr>
        <p:sp>
          <p:nvSpPr>
            <p:cNvPr id="34" name="직사각형 33"/>
            <p:cNvSpPr/>
            <p:nvPr/>
          </p:nvSpPr>
          <p:spPr>
            <a:xfrm>
              <a:off x="805668" y="4566856"/>
              <a:ext cx="3403496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정치자금 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수입</a:t>
              </a:r>
              <a:r>
                <a:rPr lang="ko-KR" altLang="en-US" sz="1200" dirty="0" err="1"/>
                <a:t>ㆍ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지출보고서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출력</a:t>
              </a:r>
              <a:r>
                <a:rPr lang="ko-KR" altLang="en-US" sz="1200" b="1" dirty="0">
                  <a:latin typeface="+mn-ea"/>
                </a:rPr>
                <a:t> </a:t>
              </a:r>
              <a:r>
                <a:rPr lang="en-US" altLang="ko-KR" sz="1200" b="1" dirty="0">
                  <a:latin typeface="+mn-ea"/>
                </a:rPr>
                <a:t>(①→②→③)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7" name="그룹 37"/>
          <p:cNvGrpSpPr/>
          <p:nvPr/>
        </p:nvGrpSpPr>
        <p:grpSpPr>
          <a:xfrm>
            <a:off x="674622" y="4111444"/>
            <a:ext cx="3196557" cy="332399"/>
            <a:chOff x="704830" y="4566856"/>
            <a:chExt cx="3196557" cy="332399"/>
          </a:xfrm>
        </p:grpSpPr>
        <p:sp>
          <p:nvSpPr>
            <p:cNvPr id="42" name="직사각형 41"/>
            <p:cNvSpPr/>
            <p:nvPr/>
          </p:nvSpPr>
          <p:spPr>
            <a:xfrm>
              <a:off x="805668" y="4566856"/>
              <a:ext cx="3095719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정치자금 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수입</a:t>
              </a:r>
              <a:r>
                <a:rPr lang="ko-KR" altLang="en-US" sz="1200" dirty="0" err="1"/>
                <a:t>ㆍ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지출부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 출력</a:t>
              </a:r>
              <a:r>
                <a:rPr lang="ko-KR" altLang="en-US" sz="1200" b="1" dirty="0">
                  <a:latin typeface="+mn-ea"/>
                </a:rPr>
                <a:t> </a:t>
              </a:r>
              <a:r>
                <a:rPr lang="en-US" altLang="ko-KR" sz="1200" b="1" dirty="0">
                  <a:latin typeface="+mn-ea"/>
                </a:rPr>
                <a:t>(①→②→③)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43" name="타원 42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3" name="Text Placeholder 3"/>
          <p:cNvSpPr txBox="1">
            <a:spLocks/>
          </p:cNvSpPr>
          <p:nvPr/>
        </p:nvSpPr>
        <p:spPr>
          <a:xfrm>
            <a:off x="2079298" y="4461014"/>
            <a:ext cx="864096" cy="33855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00" dirty="0">
                <a:solidFill>
                  <a:srgbClr val="FF0000"/>
                </a:solidFill>
                <a:latin typeface="+mn-ea"/>
              </a:rPr>
              <a:t>별도 수정 없음</a:t>
            </a:r>
            <a:endParaRPr lang="en-US" altLang="ko-KR" sz="1000" dirty="0">
              <a:solidFill>
                <a:srgbClr val="FF0000"/>
              </a:solidFill>
              <a:latin typeface="+mn-ea"/>
            </a:endParaRPr>
          </a:p>
          <a:p>
            <a:pPr latinLnBrk="0">
              <a:spcBef>
                <a:spcPct val="20000"/>
              </a:spcBef>
              <a:defRPr/>
            </a:pPr>
            <a:r>
              <a:rPr lang="en-US" altLang="ko-KR" sz="1000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dirty="0" err="1">
                <a:solidFill>
                  <a:srgbClr val="FF0000"/>
                </a:solidFill>
                <a:latin typeface="+mn-ea"/>
              </a:rPr>
              <a:t>체크안함</a:t>
            </a:r>
            <a:r>
              <a:rPr lang="en-US" altLang="ko-KR" sz="1000" dirty="0">
                <a:solidFill>
                  <a:srgbClr val="FF0000"/>
                </a:solidFill>
                <a:latin typeface="+mn-ea"/>
              </a:rPr>
              <a:t>)</a:t>
            </a:r>
            <a:endParaRPr lang="en-US" sz="10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54" name="그룹 37"/>
          <p:cNvGrpSpPr/>
          <p:nvPr/>
        </p:nvGrpSpPr>
        <p:grpSpPr>
          <a:xfrm>
            <a:off x="674622" y="7033736"/>
            <a:ext cx="1465314" cy="332399"/>
            <a:chOff x="704830" y="4566856"/>
            <a:chExt cx="1465314" cy="332399"/>
          </a:xfrm>
        </p:grpSpPr>
        <p:sp>
          <p:nvSpPr>
            <p:cNvPr id="59" name="직사각형 58"/>
            <p:cNvSpPr/>
            <p:nvPr/>
          </p:nvSpPr>
          <p:spPr>
            <a:xfrm>
              <a:off x="805668" y="4566856"/>
              <a:ext cx="1364476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기능 더 알아보기</a:t>
              </a:r>
              <a:endParaRPr lang="ko-KR" altLang="en-US" sz="1200" b="1" dirty="0">
                <a:latin typeface="+mn-ea"/>
              </a:endParaRPr>
            </a:p>
          </p:txBody>
        </p:sp>
        <p:sp>
          <p:nvSpPr>
            <p:cNvPr id="64" name="타원 63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6" name="슬라이드 번호 개체 틀 45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95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D091802F-7BAF-428C-9ED3-7D4FE218E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43" y="1420396"/>
            <a:ext cx="5754682" cy="25857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1" name="액자 20"/>
          <p:cNvSpPr/>
          <p:nvPr/>
        </p:nvSpPr>
        <p:spPr>
          <a:xfrm>
            <a:off x="548680" y="785786"/>
            <a:ext cx="3456384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정치자금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수입ㆍ지출부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출력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보전비용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4" name="아래쪽 화살표 63"/>
          <p:cNvSpPr/>
          <p:nvPr/>
        </p:nvSpPr>
        <p:spPr>
          <a:xfrm rot="16200000" flipH="1">
            <a:off x="3501008" y="2040206"/>
            <a:ext cx="72008" cy="36004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 dirty="0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620688" y="1824924"/>
            <a:ext cx="2736304" cy="791346"/>
          </a:xfrm>
          <a:prstGeom prst="roundRect">
            <a:avLst>
              <a:gd name="adj" fmla="val 864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68490" y="155661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66005" y="1259632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sp>
        <p:nvSpPr>
          <p:cNvPr id="76" name="Text Placeholder 3"/>
          <p:cNvSpPr txBox="1">
            <a:spLocks/>
          </p:cNvSpPr>
          <p:nvPr/>
        </p:nvSpPr>
        <p:spPr>
          <a:xfrm>
            <a:off x="3789040" y="1979812"/>
            <a:ext cx="1152128" cy="49244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000" dirty="0" smtClean="0">
                <a:solidFill>
                  <a:srgbClr val="FF0000"/>
                </a:solidFill>
                <a:latin typeface="+mn-ea"/>
              </a:rPr>
              <a:t>별도수정     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</a:rPr>
              <a:t>   </a:t>
            </a:r>
            <a:r>
              <a:rPr lang="ko-KR" altLang="en-US" sz="1000" dirty="0" err="1">
                <a:solidFill>
                  <a:srgbClr val="FF0000"/>
                </a:solidFill>
                <a:latin typeface="+mn-ea"/>
              </a:rPr>
              <a:t>필요없음</a:t>
            </a:r>
            <a:endParaRPr lang="en-US" altLang="ko-KR" sz="1000" dirty="0">
              <a:solidFill>
                <a:srgbClr val="FF0000"/>
              </a:solidFill>
              <a:latin typeface="+mn-ea"/>
            </a:endParaRPr>
          </a:p>
          <a:p>
            <a:pPr latinLnBrk="0">
              <a:spcBef>
                <a:spcPct val="20000"/>
              </a:spcBef>
              <a:defRPr/>
            </a:pPr>
            <a:r>
              <a:rPr lang="en-US" sz="1000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dirty="0" err="1">
                <a:solidFill>
                  <a:srgbClr val="FF0000"/>
                </a:solidFill>
                <a:latin typeface="+mn-ea"/>
              </a:rPr>
              <a:t>필요시</a:t>
            </a:r>
            <a:r>
              <a:rPr lang="ko-KR" altLang="en-US" sz="1000" dirty="0">
                <a:solidFill>
                  <a:srgbClr val="FF0000"/>
                </a:solidFill>
                <a:latin typeface="+mn-ea"/>
              </a:rPr>
              <a:t> 조건 변경</a:t>
            </a:r>
            <a:r>
              <a:rPr lang="en-US" altLang="ko-KR" sz="1000" dirty="0">
                <a:solidFill>
                  <a:srgbClr val="FF0000"/>
                </a:solidFill>
                <a:latin typeface="+mn-ea"/>
              </a:rPr>
              <a:t>)</a:t>
            </a:r>
            <a:endParaRPr lang="en-US" sz="10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752475" y="2760286"/>
            <a:ext cx="158403" cy="1224136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0363" y="2688278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12911" y="1259632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④</a:t>
            </a: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198277"/>
              </p:ext>
            </p:extLst>
          </p:nvPr>
        </p:nvGraphicFramePr>
        <p:xfrm>
          <a:off x="642918" y="4795500"/>
          <a:ext cx="5500726" cy="1918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4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192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14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①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조회조건 입력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별도 수정이 필요 없으며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필요 시에 조건 변경하여 사용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② [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조회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기본 설정 조건에서 조회하면 총괄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계정의 선거비용 과목 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지출내역이 조회화면에 표출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90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③ [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보전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보전 대상인 경우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콤보박스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체크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또는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전체선택한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후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콤보박스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해제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90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④ 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출력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미리보기가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가능하며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보전청구 명세서 출력 가능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3" name="그룹 32"/>
          <p:cNvGrpSpPr/>
          <p:nvPr/>
        </p:nvGrpSpPr>
        <p:grpSpPr>
          <a:xfrm>
            <a:off x="611162" y="4382828"/>
            <a:ext cx="2799013" cy="332399"/>
            <a:chOff x="704830" y="4566856"/>
            <a:chExt cx="2799013" cy="332399"/>
          </a:xfrm>
        </p:grpSpPr>
        <p:sp>
          <p:nvSpPr>
            <p:cNvPr id="34" name="직사각형 33"/>
            <p:cNvSpPr/>
            <p:nvPr/>
          </p:nvSpPr>
          <p:spPr>
            <a:xfrm>
              <a:off x="805668" y="4566856"/>
              <a:ext cx="2698175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선거비용 보전청구 명세서 출력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776261"/>
              </p:ext>
            </p:extLst>
          </p:nvPr>
        </p:nvGraphicFramePr>
        <p:xfrm>
          <a:off x="642918" y="7243772"/>
          <a:ext cx="5500726" cy="95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4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192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100" b="1" dirty="0">
                          <a:solidFill>
                            <a:srgbClr val="0000FF"/>
                          </a:solidFill>
                          <a:latin typeface="돋움"/>
                          <a:ea typeface="돋움"/>
                        </a:rPr>
                        <a:t>√ 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보전여부를 체크한 후 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을 클릭하면 해당 화면을 종료하거나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로그아웃한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이후에도 보전여부를 체크한 사항이 </a:t>
                      </a:r>
                      <a:r>
                        <a:rPr kumimoji="1" lang="ko-KR" altLang="en-US" sz="1100" b="0" kern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저장됨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616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100" b="1" dirty="0">
                          <a:solidFill>
                            <a:srgbClr val="0000FF"/>
                          </a:solidFill>
                          <a:latin typeface="돋움"/>
                          <a:ea typeface="돋움"/>
                        </a:rPr>
                        <a:t>√ 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엑셀</a:t>
                      </a: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보전청구 명세서를 엑셀파일로 다운로드 가능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4" name="그룹 48"/>
          <p:cNvGrpSpPr/>
          <p:nvPr/>
        </p:nvGrpSpPr>
        <p:grpSpPr>
          <a:xfrm>
            <a:off x="611162" y="6831100"/>
            <a:ext cx="1471726" cy="305918"/>
            <a:chOff x="704830" y="4566856"/>
            <a:chExt cx="1471726" cy="305918"/>
          </a:xfrm>
        </p:grpSpPr>
        <p:sp>
          <p:nvSpPr>
            <p:cNvPr id="50" name="직사각형 49"/>
            <p:cNvSpPr/>
            <p:nvPr/>
          </p:nvSpPr>
          <p:spPr>
            <a:xfrm>
              <a:off x="805668" y="4566856"/>
              <a:ext cx="1370888" cy="3059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b="1" dirty="0">
                  <a:latin typeface="+mn-ea"/>
                </a:rPr>
                <a:t>기능 더 알아보기</a:t>
              </a:r>
            </a:p>
          </p:txBody>
        </p:sp>
        <p:sp>
          <p:nvSpPr>
            <p:cNvPr id="51" name="타원 50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853481" y="7263148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5800943" y="1187624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5296887" y="1187624"/>
            <a:ext cx="271263" cy="365103"/>
          </a:xfrm>
          <a:prstGeom prst="rect">
            <a:avLst/>
          </a:prstGeom>
        </p:spPr>
        <p:txBody>
          <a:bodyPr wrap="square" lIns="87254" tIns="43626" rIns="87254" bIns="43626">
            <a:spAutoFit/>
          </a:bodyPr>
          <a:lstStyle/>
          <a:p>
            <a:r>
              <a:rPr lang="ko-KR" altLang="en-US" sz="1200" b="1" dirty="0">
                <a:solidFill>
                  <a:srgbClr val="0000FF"/>
                </a:solidFill>
                <a:latin typeface="돋움"/>
                <a:ea typeface="돋움"/>
              </a:rPr>
              <a:t>√</a:t>
            </a:r>
            <a:r>
              <a:rPr lang="ko-KR" altLang="en-US" b="1" dirty="0">
                <a:solidFill>
                  <a:srgbClr val="0000FF"/>
                </a:solidFill>
                <a:latin typeface="돋움"/>
                <a:ea typeface="돋움"/>
              </a:rPr>
              <a:t> </a:t>
            </a:r>
            <a:endParaRPr lang="ko-KR" altLang="en-US" dirty="0">
              <a:solidFill>
                <a:srgbClr val="0000FF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509119" y="3346709"/>
            <a:ext cx="1239883" cy="2371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슬라이드 번호 개체 틀 37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27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656244" y="4528657"/>
            <a:ext cx="5904180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  </a:t>
            </a:r>
            <a:r>
              <a:rPr lang="ko-KR" altLang="en-US" sz="1200" dirty="0" err="1" smtClean="0">
                <a:latin typeface="HY견명조" pitchFamily="18" charset="-127"/>
                <a:ea typeface="HY견명조" pitchFamily="18" charset="-127"/>
              </a:rPr>
              <a:t>메인화면의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보고관리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]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 아이콘을 클릭하면 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[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보고서 및 과목별 </a:t>
            </a:r>
            <a:r>
              <a:rPr lang="ko-KR" altLang="en-US" sz="1200" dirty="0" err="1" smtClean="0">
                <a:latin typeface="HY견명조" pitchFamily="18" charset="-127"/>
                <a:ea typeface="HY견명조" pitchFamily="18" charset="-127"/>
              </a:rPr>
              <a:t>수입ㆍ지출부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 출력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]</a:t>
            </a: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dirty="0" smtClean="0">
                <a:latin typeface="HY견명조" pitchFamily="18" charset="-127"/>
                <a:ea typeface="HY견명조" pitchFamily="18" charset="-127"/>
              </a:rPr>
              <a:t>으로 연결됩니다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675576" y="4237565"/>
            <a:ext cx="3106789" cy="332399"/>
            <a:chOff x="704830" y="3707397"/>
            <a:chExt cx="3106789" cy="332399"/>
          </a:xfrm>
        </p:grpSpPr>
        <p:sp>
          <p:nvSpPr>
            <p:cNvPr id="27" name="직사각형 26"/>
            <p:cNvSpPr/>
            <p:nvPr/>
          </p:nvSpPr>
          <p:spPr>
            <a:xfrm>
              <a:off x="805668" y="3707397"/>
              <a:ext cx="3005951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아래의 ①을 클릭하여 해당화면으로 이동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모서리가 둥근 직사각형 28"/>
          <p:cNvSpPr/>
          <p:nvPr/>
        </p:nvSpPr>
        <p:spPr>
          <a:xfrm>
            <a:off x="716344" y="2236498"/>
            <a:ext cx="5664984" cy="1759438"/>
          </a:xfrm>
          <a:prstGeom prst="roundRect">
            <a:avLst>
              <a:gd name="adj" fmla="val 9605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★ 정치자금 회계보고서 보고사항을 해당 화면에서 손쉽게 출력할 수 있습니다</a:t>
            </a: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★ 정치자금 회계보고서 보고사항을 한번에 </a:t>
            </a:r>
            <a:r>
              <a:rPr lang="ko-KR" altLang="en-US" sz="1200" dirty="0" err="1" smtClean="0">
                <a:solidFill>
                  <a:schemeClr val="accent5">
                    <a:lumMod val="75000"/>
                  </a:schemeClr>
                </a:solidFill>
              </a:rPr>
              <a:t>일괄출력할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 수 있고</a:t>
            </a: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필요에 따라</a:t>
            </a:r>
            <a:endParaRPr lang="en-US" altLang="ko-KR" sz="12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ko-KR" altLang="en-US" sz="1200" spc="-50" dirty="0" smtClean="0">
                <a:solidFill>
                  <a:schemeClr val="accent5">
                    <a:lumMod val="75000"/>
                  </a:schemeClr>
                </a:solidFill>
              </a:rPr>
              <a:t>정치자금 </a:t>
            </a:r>
            <a:r>
              <a:rPr lang="ko-KR" altLang="en-US" sz="1200" spc="-50" dirty="0" err="1" smtClean="0">
                <a:solidFill>
                  <a:schemeClr val="accent5">
                    <a:lumMod val="75000"/>
                  </a:schemeClr>
                </a:solidFill>
              </a:rPr>
              <a:t>수입ㆍ지출의</a:t>
            </a:r>
            <a:r>
              <a:rPr lang="ko-KR" altLang="en-US" sz="1200" spc="-50" dirty="0" smtClean="0">
                <a:solidFill>
                  <a:schemeClr val="accent5">
                    <a:lumMod val="75000"/>
                  </a:schemeClr>
                </a:solidFill>
              </a:rPr>
              <a:t> 계정 및 과목별 또는 </a:t>
            </a:r>
            <a:r>
              <a:rPr lang="ko-KR" altLang="en-US" sz="1200" spc="-50" dirty="0" err="1" smtClean="0">
                <a:solidFill>
                  <a:schemeClr val="accent5">
                    <a:lumMod val="75000"/>
                  </a:schemeClr>
                </a:solidFill>
              </a:rPr>
              <a:t>보고사항별</a:t>
            </a:r>
            <a:r>
              <a:rPr lang="en-US" altLang="ko-KR" sz="1200" spc="-50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ko-KR" altLang="en-US" sz="1200" spc="-50" dirty="0" smtClean="0">
                <a:solidFill>
                  <a:schemeClr val="accent5">
                    <a:lumMod val="75000"/>
                  </a:schemeClr>
                </a:solidFill>
              </a:rPr>
              <a:t>후원회의 </a:t>
            </a:r>
            <a:r>
              <a:rPr lang="ko-KR" altLang="en-US" sz="1200" spc="-50" dirty="0" err="1" smtClean="0">
                <a:solidFill>
                  <a:schemeClr val="accent5">
                    <a:lumMod val="75000"/>
                  </a:schemeClr>
                </a:solidFill>
              </a:rPr>
              <a:t>수입ㆍ지출</a:t>
            </a:r>
            <a:endParaRPr lang="en-US" altLang="ko-KR" sz="1200" spc="-5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spc="-5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ko-KR" altLang="en-US" sz="1200" spc="-50" dirty="0" err="1" smtClean="0">
                <a:solidFill>
                  <a:schemeClr val="accent5">
                    <a:lumMod val="75000"/>
                  </a:schemeClr>
                </a:solidFill>
              </a:rPr>
              <a:t>총괄표</a:t>
            </a:r>
            <a:r>
              <a:rPr lang="en-US" altLang="ko-KR" sz="1200" spc="-50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정치자금 </a:t>
            </a:r>
            <a:r>
              <a:rPr lang="ko-KR" altLang="en-US" sz="1200" dirty="0" err="1" smtClean="0">
                <a:solidFill>
                  <a:schemeClr val="accent5">
                    <a:lumMod val="75000"/>
                  </a:schemeClr>
                </a:solidFill>
              </a:rPr>
              <a:t>수입ㆍ지출부</a:t>
            </a: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후원금 기부자명단</a:t>
            </a: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감사의견서 등</a:t>
            </a: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로 개별</a:t>
            </a:r>
            <a:endParaRPr lang="en-US" altLang="ko-KR" sz="12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 출력도 가능합니다</a:t>
            </a: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★ </a:t>
            </a:r>
            <a:r>
              <a:rPr lang="ko-KR" altLang="en-US" sz="1200" dirty="0" err="1" smtClean="0">
                <a:solidFill>
                  <a:schemeClr val="accent5">
                    <a:lumMod val="75000"/>
                  </a:schemeClr>
                </a:solidFill>
              </a:rPr>
              <a:t>미리보기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</a:rPr>
              <a:t> 기능이 기본적으로 제공됩니다</a:t>
            </a: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grpSp>
        <p:nvGrpSpPr>
          <p:cNvPr id="31" name="그룹 15"/>
          <p:cNvGrpSpPr/>
          <p:nvPr/>
        </p:nvGrpSpPr>
        <p:grpSpPr>
          <a:xfrm>
            <a:off x="427358" y="786356"/>
            <a:ext cx="3865738" cy="584775"/>
            <a:chOff x="431424" y="714343"/>
            <a:chExt cx="2721366" cy="577834"/>
          </a:xfrm>
        </p:grpSpPr>
        <p:cxnSp>
          <p:nvCxnSpPr>
            <p:cNvPr id="32" name="직선 연결선 31"/>
            <p:cNvCxnSpPr/>
            <p:nvPr/>
          </p:nvCxnSpPr>
          <p:spPr>
            <a:xfrm flipV="1">
              <a:off x="572860" y="1053660"/>
              <a:ext cx="2579930" cy="2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31424" y="714343"/>
              <a:ext cx="2692740" cy="577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 6. </a:t>
              </a:r>
              <a:r>
                <a:rPr lang="ko-KR" altLang="en-US" sz="1600" b="1" dirty="0" smtClean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보고서  및 </a:t>
              </a:r>
              <a:r>
                <a:rPr lang="ko-KR" altLang="en-US" sz="1600" b="1" dirty="0" err="1" smtClean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수입ㆍ</a:t>
              </a:r>
              <a:r>
                <a:rPr lang="ko-KR" altLang="en-US" sz="1600" b="1" dirty="0" err="1" smtClean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지출부</a:t>
              </a:r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 [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후원회용</a:t>
              </a:r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HY헤드라인M"/>
                  <a:ea typeface="HY헤드라인M"/>
                </a:rPr>
                <a:t>]</a:t>
              </a:r>
              <a:r>
                <a:rPr lang="ko-KR" altLang="en-US" sz="1600" b="1" dirty="0" smtClean="0">
                  <a:solidFill>
                    <a:schemeClr val="accent1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5576" y="1857356"/>
            <a:ext cx="1773091" cy="332399"/>
            <a:chOff x="704830" y="3707397"/>
            <a:chExt cx="1773091" cy="332399"/>
          </a:xfrm>
        </p:grpSpPr>
        <p:sp>
          <p:nvSpPr>
            <p:cNvPr id="39" name="직사각형 38"/>
            <p:cNvSpPr/>
            <p:nvPr/>
          </p:nvSpPr>
          <p:spPr>
            <a:xfrm>
              <a:off x="805668" y="3707397"/>
              <a:ext cx="1672253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해당 화면의 주요기능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0" name="타원 39"/>
            <p:cNvSpPr/>
            <p:nvPr/>
          </p:nvSpPr>
          <p:spPr>
            <a:xfrm>
              <a:off x="704830" y="3814760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슬라이드 번호 개체 틀 20"/>
          <p:cNvSpPr>
            <a:spLocks noGrp="1"/>
          </p:cNvSpPr>
          <p:nvPr>
            <p:ph type="sldNum" sz="quarter" idx="12"/>
          </p:nvPr>
        </p:nvSpPr>
        <p:spPr>
          <a:xfrm>
            <a:off x="4925144" y="8475134"/>
            <a:ext cx="1600200" cy="486833"/>
          </a:xfrm>
        </p:spPr>
        <p:txBody>
          <a:bodyPr/>
          <a:lstStyle/>
          <a:p>
            <a:r>
              <a:rPr lang="en-US" altLang="ko-KR" sz="1000" dirty="0" smtClean="0"/>
              <a:t>46</a:t>
            </a:r>
            <a:endParaRPr lang="ko-KR" altLang="en-US" sz="1000" dirty="0"/>
          </a:p>
        </p:txBody>
      </p:sp>
      <p:sp>
        <p:nvSpPr>
          <p:cNvPr id="23" name="액자 22">
            <a:extLst>
              <a:ext uri="{FF2B5EF4-FFF2-40B4-BE49-F238E27FC236}">
                <a16:creationId xmlns:a16="http://schemas.microsoft.com/office/drawing/2014/main" xmlns="" id="{72A2398F-12E1-4FC0-90C3-21849A73DF30}"/>
              </a:ext>
            </a:extLst>
          </p:cNvPr>
          <p:cNvSpPr/>
          <p:nvPr/>
        </p:nvSpPr>
        <p:spPr>
          <a:xfrm>
            <a:off x="548680" y="1386814"/>
            <a:ext cx="1224136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개관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76672" y="5143504"/>
            <a:ext cx="5733628" cy="3136896"/>
            <a:chOff x="476672" y="5143504"/>
            <a:chExt cx="5733628" cy="3136896"/>
          </a:xfrm>
        </p:grpSpPr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794" y="5143504"/>
              <a:ext cx="5424506" cy="313689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5" name="모서리가 둥근 직사각형 34"/>
            <p:cNvSpPr/>
            <p:nvPr/>
          </p:nvSpPr>
          <p:spPr>
            <a:xfrm>
              <a:off x="765086" y="7047580"/>
              <a:ext cx="936713" cy="959770"/>
            </a:xfrm>
            <a:prstGeom prst="roundRect">
              <a:avLst>
                <a:gd name="adj" fmla="val 8201"/>
              </a:avLst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76672" y="7164858"/>
              <a:ext cx="236092" cy="269436"/>
            </a:xfrm>
            <a:prstGeom prst="rect">
              <a:avLst/>
            </a:prstGeom>
            <a:noFill/>
          </p:spPr>
          <p:txBody>
            <a:bodyPr wrap="none" lIns="34352" tIns="34352" rIns="34352" bIns="34352" rtlCol="0" anchor="ctr" anchorCtr="1">
              <a:spAutoFit/>
            </a:bodyPr>
            <a:lstStyle/>
            <a:p>
              <a:r>
                <a:rPr lang="ko-KR" altLang="en-US" sz="1300" b="1" dirty="0" smtClean="0">
                  <a:solidFill>
                    <a:srgbClr val="C00000"/>
                  </a:solidFill>
                  <a:latin typeface="+mn-ea"/>
                </a:rPr>
                <a:t>①</a:t>
              </a:r>
              <a:endParaRPr lang="ko-KR" altLang="en-US" sz="1300" b="1" dirty="0">
                <a:solidFill>
                  <a:srgbClr val="C00000"/>
                </a:solidFill>
                <a:latin typeface="+mn-ea"/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4118994" y="6244240"/>
              <a:ext cx="1005468" cy="1008112"/>
            </a:xfrm>
            <a:prstGeom prst="roundRect">
              <a:avLst>
                <a:gd name="adj" fmla="val 7573"/>
              </a:avLst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rgbClr val="FF0000"/>
                </a:solidFill>
              </a:endParaRPr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8217" y="7387932"/>
              <a:ext cx="3409427" cy="8640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932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691" y="1331640"/>
            <a:ext cx="3088371" cy="1785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6" name="TextBox 35"/>
          <p:cNvSpPr txBox="1"/>
          <p:nvPr/>
        </p:nvSpPr>
        <p:spPr>
          <a:xfrm>
            <a:off x="4076093" y="1890969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23" name="아래쪽 화살표 22"/>
          <p:cNvSpPr/>
          <p:nvPr/>
        </p:nvSpPr>
        <p:spPr>
          <a:xfrm rot="16200000" flipH="1">
            <a:off x="2560139" y="1353086"/>
            <a:ext cx="172676" cy="270805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115434" y="2156776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76093" y="252454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81388" y="278420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en-US" altLang="ko-KR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④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4" name="모서리가 접힌 도형 53"/>
          <p:cNvSpPr/>
          <p:nvPr/>
        </p:nvSpPr>
        <p:spPr>
          <a:xfrm>
            <a:off x="476672" y="5800255"/>
            <a:ext cx="5760640" cy="2656069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endParaRPr lang="en-US" altLang="ko-KR" sz="12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>
              <a:solidFill>
                <a:schemeClr val="tx1"/>
              </a:solidFill>
              <a:latin typeface="돋움"/>
              <a:ea typeface="돋움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    </a:t>
            </a:r>
          </a:p>
          <a:p>
            <a:pPr algn="just"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     </a:t>
            </a:r>
          </a:p>
          <a:p>
            <a:pPr algn="just"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  </a:t>
            </a:r>
          </a:p>
          <a:p>
            <a:pPr algn="just"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    </a:t>
            </a:r>
          </a:p>
        </p:txBody>
      </p:sp>
      <p:pic>
        <p:nvPicPr>
          <p:cNvPr id="56" name="Picture 56" descr="1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42" y="6410991"/>
            <a:ext cx="3223614" cy="201864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870204" y="6429107"/>
            <a:ext cx="32839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1. </a:t>
            </a:r>
            <a:r>
              <a:rPr lang="ko-KR" altLang="en-US" sz="1200" dirty="0"/>
              <a:t>재산명세서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2.</a:t>
            </a:r>
            <a:r>
              <a:rPr lang="ko-KR" altLang="en-US" sz="1200" dirty="0"/>
              <a:t> 후원회의 </a:t>
            </a:r>
            <a:r>
              <a:rPr lang="ko-KR" altLang="en-US" sz="1200" dirty="0" err="1"/>
              <a:t>수입ㆍ지출총괄표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3. </a:t>
            </a:r>
            <a:r>
              <a:rPr lang="ko-KR" altLang="en-US" sz="1200" dirty="0"/>
              <a:t>정치자금 </a:t>
            </a:r>
            <a:r>
              <a:rPr lang="ko-KR" altLang="en-US" sz="1200" dirty="0" err="1"/>
              <a:t>수입부</a:t>
            </a:r>
            <a:r>
              <a:rPr lang="ko-KR" altLang="en-US" sz="1200" dirty="0"/>
              <a:t> 및 지출부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4. </a:t>
            </a:r>
            <a:r>
              <a:rPr lang="ko-KR" altLang="en-US" sz="1200" dirty="0"/>
              <a:t>정치자금 </a:t>
            </a:r>
            <a:r>
              <a:rPr lang="ko-KR" altLang="en-US" sz="1200" dirty="0" err="1"/>
              <a:t>수입ㆍ지출용</a:t>
            </a:r>
            <a:r>
              <a:rPr lang="ko-KR" altLang="en-US" sz="1200" dirty="0"/>
              <a:t> 예금통장 사본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5. </a:t>
            </a:r>
            <a:r>
              <a:rPr lang="ko-KR" altLang="en-US" sz="1200" dirty="0"/>
              <a:t>영수증 </a:t>
            </a:r>
            <a:r>
              <a:rPr lang="ko-KR" altLang="en-US" sz="1200" dirty="0" err="1"/>
              <a:t>그밖의</a:t>
            </a:r>
            <a:r>
              <a:rPr lang="ko-KR" altLang="en-US" sz="1200" dirty="0"/>
              <a:t> 증빙서류 사본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6. </a:t>
            </a:r>
            <a:r>
              <a:rPr lang="ko-KR" altLang="en-US" sz="1200" dirty="0"/>
              <a:t>후원금 기부자 명단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/>
              <a:t>7. </a:t>
            </a:r>
            <a:r>
              <a:rPr lang="ko-KR" altLang="en-US" sz="1200" dirty="0"/>
              <a:t>감사의견서 등</a:t>
            </a:r>
          </a:p>
        </p:txBody>
      </p:sp>
      <p:grpSp>
        <p:nvGrpSpPr>
          <p:cNvPr id="2" name="그룹 39"/>
          <p:cNvGrpSpPr/>
          <p:nvPr/>
        </p:nvGrpSpPr>
        <p:grpSpPr>
          <a:xfrm>
            <a:off x="785477" y="5796695"/>
            <a:ext cx="411275" cy="425082"/>
            <a:chOff x="1328003" y="4166313"/>
            <a:chExt cx="848899" cy="6898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4" name="물결 63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Text Placeholder 3"/>
            <p:cNvSpPr txBox="1">
              <a:spLocks/>
            </p:cNvSpPr>
            <p:nvPr/>
          </p:nvSpPr>
          <p:spPr>
            <a:xfrm rot="19892846">
              <a:off x="1474231" y="4274709"/>
              <a:ext cx="529392" cy="44954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</a:p>
          </p:txBody>
        </p:sp>
      </p:grpSp>
      <p:sp>
        <p:nvSpPr>
          <p:cNvPr id="67" name="모서리가 둥근 직사각형 66"/>
          <p:cNvSpPr/>
          <p:nvPr/>
        </p:nvSpPr>
        <p:spPr bwMode="auto">
          <a:xfrm>
            <a:off x="4365104" y="7515095"/>
            <a:ext cx="1584176" cy="25521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8425" tIns="34212" rIns="68425" bIns="34212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4, 5</a:t>
            </a:r>
            <a:r>
              <a:rPr kumimoji="1" lang="ko-KR" altLang="en-US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번 </a:t>
            </a:r>
            <a:r>
              <a:rPr kumimoji="1" lang="en-US" altLang="ko-KR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: </a:t>
            </a:r>
            <a:r>
              <a:rPr kumimoji="1" lang="ko-KR" altLang="en-US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별도 작성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98612" y="6474696"/>
            <a:ext cx="3046566" cy="848815"/>
          </a:xfrm>
          <a:prstGeom prst="roundRect">
            <a:avLst>
              <a:gd name="adj" fmla="val 800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8" name="아래쪽 화살표 27"/>
          <p:cNvSpPr/>
          <p:nvPr/>
        </p:nvSpPr>
        <p:spPr>
          <a:xfrm rot="16200000" flipH="1">
            <a:off x="3991290" y="7448578"/>
            <a:ext cx="144016" cy="36004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27" name="아래쪽 화살표 26"/>
          <p:cNvSpPr/>
          <p:nvPr/>
        </p:nvSpPr>
        <p:spPr>
          <a:xfrm rot="16200000" flipH="1">
            <a:off x="3991290" y="6735029"/>
            <a:ext cx="144016" cy="360040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1337918" y="6016280"/>
            <a:ext cx="2448272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정치자금 회계보고서 보고사항</a:t>
            </a:r>
            <a:endParaRPr lang="en-US" altLang="ko-KR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685882"/>
              </p:ext>
            </p:extLst>
          </p:nvPr>
        </p:nvGraphicFramePr>
        <p:xfrm>
          <a:off x="684148" y="3678178"/>
          <a:ext cx="5522956" cy="1919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04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925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9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후원회의 </a:t>
                      </a:r>
                      <a:endParaRPr kumimoji="1" lang="en-US" altLang="ko-KR" sz="1100" b="1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수입ㆍ지출총괄표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수입ㆍ지출총괄표를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별도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출력시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사용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74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보고서 및 과목별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1" lang="ko-KR" altLang="en-US" sz="1100" b="1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수입ㆍ지출부출력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정치자금 수입지출 보고사항을 일괄 출력 및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계정ㆍ과목별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또는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표지별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개별 출력 가능</a:t>
                      </a:r>
                      <a:r>
                        <a:rPr kumimoji="1" lang="en-US" altLang="ko-KR" sz="1100" b="1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1100" b="1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권장</a:t>
                      </a:r>
                      <a:r>
                        <a:rPr kumimoji="1" lang="en-US" altLang="ko-KR" sz="1100" b="1" kern="0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05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후원금 기부자 조회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회 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30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만원 초과 기부자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연간 </a:t>
                      </a: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300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만원 초과 기부자 명단을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28600" marR="0" indent="-22860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별도 </a:t>
                      </a:r>
                      <a:r>
                        <a:rPr kumimoji="1" lang="ko-KR" altLang="en-US" sz="1100" b="0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출력시</a:t>
                      </a:r>
                      <a:r>
                        <a:rPr kumimoji="1" lang="ko-KR" altLang="en-US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사용</a:t>
                      </a:r>
                      <a:endParaRPr kumimoji="1" lang="en-US" altLang="ko-KR" sz="1100" b="0" kern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④ 감사의견서 등 출력</a:t>
                      </a:r>
                    </a:p>
                  </a:txBody>
                  <a:tcPr marL="7200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②의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일괄출력시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함께 출력되지 않으므로 별도 출력해야 함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72000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3" name="그룹 37"/>
          <p:cNvGrpSpPr/>
          <p:nvPr/>
        </p:nvGrpSpPr>
        <p:grpSpPr>
          <a:xfrm>
            <a:off x="674622" y="3316326"/>
            <a:ext cx="1311426" cy="332399"/>
            <a:chOff x="704830" y="4566856"/>
            <a:chExt cx="1311426" cy="332399"/>
          </a:xfrm>
        </p:grpSpPr>
        <p:sp>
          <p:nvSpPr>
            <p:cNvPr id="44" name="직사각형 43"/>
            <p:cNvSpPr/>
            <p:nvPr/>
          </p:nvSpPr>
          <p:spPr>
            <a:xfrm>
              <a:off x="805668" y="4566856"/>
              <a:ext cx="1210588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메뉴 개요 설명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 t="28691"/>
          <a:stretch>
            <a:fillRect/>
          </a:stretch>
        </p:blipFill>
        <p:spPr bwMode="auto">
          <a:xfrm>
            <a:off x="4353330" y="1890969"/>
            <a:ext cx="1307918" cy="1177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3" name="모서리가 둥근 직사각형 32"/>
          <p:cNvSpPr/>
          <p:nvPr/>
        </p:nvSpPr>
        <p:spPr>
          <a:xfrm>
            <a:off x="692696" y="2586219"/>
            <a:ext cx="555181" cy="373141"/>
          </a:xfrm>
          <a:prstGeom prst="roundRect">
            <a:avLst>
              <a:gd name="adj" fmla="val 11376"/>
            </a:avLst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2" name="모서리가 둥근 직사각형 41"/>
          <p:cNvSpPr/>
          <p:nvPr/>
        </p:nvSpPr>
        <p:spPr bwMode="auto">
          <a:xfrm>
            <a:off x="4326588" y="6483287"/>
            <a:ext cx="1849978" cy="78301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8425" tIns="34212" rIns="68425" bIns="34212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50" dirty="0" smtClean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1~3</a:t>
            </a:r>
            <a:r>
              <a:rPr kumimoji="1" lang="ko-KR" altLang="en-US" sz="1050" dirty="0" smtClean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번 </a:t>
            </a:r>
            <a:r>
              <a:rPr kumimoji="1" lang="en-US" altLang="ko-KR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: ‘</a:t>
            </a:r>
            <a:r>
              <a:rPr kumimoji="1" lang="ko-KR" altLang="en-US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보고서 및 과목별 </a:t>
            </a:r>
            <a:r>
              <a:rPr kumimoji="1" lang="ko-KR" altLang="en-US" sz="1050" dirty="0" err="1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수입ㆍ지출부</a:t>
            </a:r>
            <a:r>
              <a:rPr kumimoji="1" lang="ko-KR" altLang="en-US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 출력</a:t>
            </a:r>
            <a:r>
              <a:rPr kumimoji="1" lang="en-US" altLang="ko-KR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’</a:t>
            </a:r>
            <a:r>
              <a:rPr kumimoji="1" lang="ko-KR" altLang="en-US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에서 일괄출력 가능</a:t>
            </a:r>
            <a:endParaRPr kumimoji="1" lang="en-US" altLang="ko-KR" sz="1050" dirty="0">
              <a:solidFill>
                <a:schemeClr val="tx1"/>
              </a:solidFill>
              <a:ea typeface="HY헤드라인M" pitchFamily="18" charset="-127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(</a:t>
            </a:r>
            <a:r>
              <a:rPr kumimoji="1" lang="ko-KR" altLang="en-US" sz="100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각</a:t>
            </a:r>
            <a:r>
              <a:rPr kumimoji="1" lang="en-US" altLang="ko-KR" sz="100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 </a:t>
            </a:r>
            <a:r>
              <a:rPr kumimoji="1" lang="ko-KR" altLang="en-US" sz="100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메뉴에서 개별출력 가능</a:t>
            </a:r>
            <a:r>
              <a:rPr kumimoji="1" lang="en-US" altLang="ko-KR" sz="1000" dirty="0">
                <a:solidFill>
                  <a:schemeClr val="tx1"/>
                </a:solidFill>
                <a:latin typeface="굴림" charset="-127"/>
                <a:ea typeface="HY헤드라인M" pitchFamily="18" charset="-127"/>
                <a:cs typeface="Arial" charset="0"/>
              </a:rPr>
              <a:t>)</a:t>
            </a:r>
          </a:p>
        </p:txBody>
      </p:sp>
      <p:sp>
        <p:nvSpPr>
          <p:cNvPr id="48" name="모서리가 둥근 직사각형 47"/>
          <p:cNvSpPr/>
          <p:nvPr/>
        </p:nvSpPr>
        <p:spPr>
          <a:xfrm>
            <a:off x="767726" y="7848521"/>
            <a:ext cx="3077452" cy="521864"/>
          </a:xfrm>
          <a:prstGeom prst="roundRect">
            <a:avLst>
              <a:gd name="adj" fmla="val 8009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47</a:t>
            </a:r>
            <a:endParaRPr lang="ko-KR" altLang="en-US" dirty="0"/>
          </a:p>
        </p:txBody>
      </p:sp>
      <p:sp>
        <p:nvSpPr>
          <p:cNvPr id="32" name="액자 31">
            <a:extLst>
              <a:ext uri="{FF2B5EF4-FFF2-40B4-BE49-F238E27FC236}">
                <a16:creationId xmlns:a16="http://schemas.microsoft.com/office/drawing/2014/main" xmlns="" id="{72A2398F-12E1-4FC0-90C3-21849A73DF30}"/>
              </a:ext>
            </a:extLst>
          </p:cNvPr>
          <p:cNvSpPr/>
          <p:nvPr/>
        </p:nvSpPr>
        <p:spPr>
          <a:xfrm>
            <a:off x="583405" y="755576"/>
            <a:ext cx="1224136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개관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(2)</a:t>
            </a:r>
            <a:endParaRPr lang="ko-KR" altLang="en-US" sz="13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1" name="모서리가 둥근 직사각형 66">
            <a:extLst>
              <a:ext uri="{FF2B5EF4-FFF2-40B4-BE49-F238E27FC236}">
                <a16:creationId xmlns:a16="http://schemas.microsoft.com/office/drawing/2014/main" xmlns="" id="{97753E04-4D07-4E9D-867F-E44794954D3D}"/>
              </a:ext>
            </a:extLst>
          </p:cNvPr>
          <p:cNvSpPr/>
          <p:nvPr/>
        </p:nvSpPr>
        <p:spPr bwMode="auto">
          <a:xfrm>
            <a:off x="4374629" y="7990576"/>
            <a:ext cx="1574651" cy="25521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8425" tIns="34212" rIns="68425" bIns="34212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50" dirty="0" smtClean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6~7</a:t>
            </a:r>
            <a:r>
              <a:rPr kumimoji="1" lang="ko-KR" altLang="en-US" sz="1050" dirty="0" smtClean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번 </a:t>
            </a:r>
            <a:r>
              <a:rPr kumimoji="1" lang="en-US" altLang="ko-KR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: </a:t>
            </a:r>
            <a:r>
              <a:rPr kumimoji="1" lang="ko-KR" altLang="en-US" sz="1050" dirty="0">
                <a:solidFill>
                  <a:schemeClr val="tx1"/>
                </a:solidFill>
                <a:ea typeface="HY헤드라인M" pitchFamily="18" charset="-127"/>
                <a:cs typeface="Arial" charset="0"/>
              </a:rPr>
              <a:t>별도메뉴 출력</a:t>
            </a:r>
          </a:p>
        </p:txBody>
      </p:sp>
      <p:sp>
        <p:nvSpPr>
          <p:cNvPr id="62" name="아래쪽 화살표 27">
            <a:extLst>
              <a:ext uri="{FF2B5EF4-FFF2-40B4-BE49-F238E27FC236}">
                <a16:creationId xmlns:a16="http://schemas.microsoft.com/office/drawing/2014/main" xmlns="" id="{207C0052-13ED-4728-8BA9-CAD4614321EE}"/>
              </a:ext>
            </a:extLst>
          </p:cNvPr>
          <p:cNvSpPr/>
          <p:nvPr/>
        </p:nvSpPr>
        <p:spPr>
          <a:xfrm rot="16200000" flipH="1">
            <a:off x="4009774" y="7915101"/>
            <a:ext cx="126104" cy="360043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73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42" grpId="0" animBg="1"/>
      <p:bldP spid="6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16" y="1423763"/>
            <a:ext cx="5657204" cy="33842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액자 20"/>
          <p:cNvSpPr/>
          <p:nvPr/>
        </p:nvSpPr>
        <p:spPr>
          <a:xfrm>
            <a:off x="548680" y="785786"/>
            <a:ext cx="3312368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보고서 및 과목별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수입ㆍ지출부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출력</a:t>
            </a:r>
          </a:p>
        </p:txBody>
      </p:sp>
      <p:sp>
        <p:nvSpPr>
          <p:cNvPr id="63" name="모서리가 둥근 직사각형 62"/>
          <p:cNvSpPr/>
          <p:nvPr/>
        </p:nvSpPr>
        <p:spPr>
          <a:xfrm>
            <a:off x="4437112" y="1851464"/>
            <a:ext cx="504056" cy="216024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4" name="아래쪽 화살표 63"/>
          <p:cNvSpPr/>
          <p:nvPr/>
        </p:nvSpPr>
        <p:spPr>
          <a:xfrm rot="16200000" flipH="1">
            <a:off x="5069210" y="1855120"/>
            <a:ext cx="52928" cy="217572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Text Placeholder 3"/>
          <p:cNvSpPr txBox="1">
            <a:spLocks/>
          </p:cNvSpPr>
          <p:nvPr/>
        </p:nvSpPr>
        <p:spPr>
          <a:xfrm>
            <a:off x="5301208" y="1785806"/>
            <a:ext cx="793304" cy="33855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100" b="0" dirty="0">
                <a:solidFill>
                  <a:srgbClr val="FF0000"/>
                </a:solidFill>
                <a:latin typeface="+mn-ea"/>
              </a:rPr>
              <a:t>표지 별도 </a:t>
            </a:r>
            <a:r>
              <a:rPr lang="ko-KR" altLang="en-US" sz="1100" b="0" dirty="0" err="1">
                <a:solidFill>
                  <a:srgbClr val="FF0000"/>
                </a:solidFill>
                <a:latin typeface="+mn-ea"/>
              </a:rPr>
              <a:t>출력시</a:t>
            </a:r>
            <a:r>
              <a:rPr lang="ko-KR" altLang="en-US" sz="1100" b="0" dirty="0">
                <a:solidFill>
                  <a:srgbClr val="FF0000"/>
                </a:solidFill>
                <a:latin typeface="+mn-ea"/>
              </a:rPr>
              <a:t> 사용</a:t>
            </a:r>
            <a:endParaRPr lang="en-US" sz="1100" b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764704" y="1779910"/>
            <a:ext cx="2088232" cy="1296144"/>
          </a:xfrm>
          <a:prstGeom prst="roundRect">
            <a:avLst>
              <a:gd name="adj" fmla="val 9024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2628" y="154766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85826" y="1854292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②</a:t>
            </a:r>
          </a:p>
        </p:txBody>
      </p:sp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491755"/>
              </p:ext>
            </p:extLst>
          </p:nvPr>
        </p:nvGraphicFramePr>
        <p:xfrm>
          <a:off x="792138" y="5224028"/>
          <a:ext cx="5313387" cy="147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846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97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①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지출 기간 등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회계보고기간 확인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②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표지선택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별도 안내가 없는 경우</a:t>
                      </a: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모두 체크</a:t>
                      </a: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③ </a:t>
                      </a:r>
                      <a:r>
                        <a:rPr kumimoji="1" lang="ko-KR" altLang="en-US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수기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작성사항 기재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표지 및 보고서에 들어갈 사항을 직접 입력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04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④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보고서 일괄출력</a:t>
                      </a: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정치자금 </a:t>
                      </a:r>
                      <a:r>
                        <a:rPr kumimoji="1" lang="ko-KR" altLang="en-US" sz="1100" b="0" kern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수입ㆍ지출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보고사항 일괄 출력</a:t>
                      </a:r>
                      <a:endParaRPr kumimoji="1" lang="en-US" altLang="ko-KR" sz="1100" b="0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88" name="모서리가 둥근 직사각형 87"/>
          <p:cNvSpPr/>
          <p:nvPr/>
        </p:nvSpPr>
        <p:spPr>
          <a:xfrm>
            <a:off x="2996952" y="2342160"/>
            <a:ext cx="3240360" cy="228474"/>
          </a:xfrm>
          <a:prstGeom prst="roundRect">
            <a:avLst>
              <a:gd name="adj" fmla="val 7261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89" name="Text Placeholder 3"/>
          <p:cNvSpPr txBox="1">
            <a:spLocks/>
          </p:cNvSpPr>
          <p:nvPr/>
        </p:nvSpPr>
        <p:spPr>
          <a:xfrm>
            <a:off x="5214950" y="2746539"/>
            <a:ext cx="995333" cy="1692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atinLnBrk="0">
              <a:spcBef>
                <a:spcPct val="20000"/>
              </a:spcBef>
              <a:defRPr/>
            </a:pPr>
            <a:r>
              <a:rPr lang="ko-KR" altLang="en-US" sz="1100" b="0" dirty="0">
                <a:solidFill>
                  <a:srgbClr val="FF0000"/>
                </a:solidFill>
                <a:latin typeface="+mn-ea"/>
              </a:rPr>
              <a:t>직접 입력사항</a:t>
            </a:r>
            <a:endParaRPr lang="en-US" sz="1100" b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0" name="위로 굽은 화살표 89"/>
          <p:cNvSpPr/>
          <p:nvPr/>
        </p:nvSpPr>
        <p:spPr>
          <a:xfrm rot="5400000">
            <a:off x="4726375" y="2496833"/>
            <a:ext cx="229776" cy="585172"/>
          </a:xfrm>
          <a:prstGeom prst="bentUpArrow">
            <a:avLst/>
          </a:prstGeom>
          <a:solidFill>
            <a:schemeClr val="accent1"/>
          </a:solidFill>
          <a:ln w="12700">
            <a:solidFill>
              <a:srgbClr val="C0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876936" y="2114456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③</a:t>
            </a: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169080"/>
              </p:ext>
            </p:extLst>
          </p:nvPr>
        </p:nvGraphicFramePr>
        <p:xfrm>
          <a:off x="792138" y="7127718"/>
          <a:ext cx="5351506" cy="922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227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62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ko-KR" altLang="en-US" sz="1100" b="1" kern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표지별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출력</a:t>
                      </a:r>
                      <a:endParaRPr kumimoji="1" lang="ko-KR" altLang="en-US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1100" b="0" kern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위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의 콤보박스를 선택하여 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표지출력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kumimoji="1" lang="ko-KR" altLang="en-US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을 클릭한다</a:t>
                      </a:r>
                      <a:r>
                        <a:rPr kumimoji="1" lang="en-US" altLang="ko-KR" sz="1100" b="0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1100" b="0" kern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65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1" kern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ko-KR" altLang="en-US" sz="1100" b="1" kern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계정 및 과목별 출력</a:t>
                      </a:r>
                      <a:endParaRPr kumimoji="1" lang="en-US" altLang="ko-KR" sz="11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48000" marB="4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 위 ⑤의 계정 및 과목 선택 화면에서 계정을 선택하고 </a:t>
                      </a:r>
                      <a:endParaRPr lang="en-US" altLang="ko-KR" sz="1100" b="0" baseline="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 과목명 체크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baseline="0" dirty="0" err="1">
                          <a:latin typeface="+mn-ea"/>
                          <a:ea typeface="+mn-ea"/>
                        </a:rPr>
                        <a:t>콤보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박스를 선택하여 ⑥ 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출력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]</a:t>
                      </a:r>
                      <a:r>
                        <a:rPr lang="ko-KR" altLang="en-US" sz="1100" b="0" baseline="0" dirty="0">
                          <a:latin typeface="+mn-ea"/>
                          <a:ea typeface="+mn-ea"/>
                        </a:rPr>
                        <a:t>하면 된다</a:t>
                      </a:r>
                      <a:r>
                        <a:rPr lang="en-US" altLang="ko-KR" sz="1100" b="0" baseline="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24921" marR="0" marT="48000" marB="48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18942" y="1264362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5358" y="1259632"/>
            <a:ext cx="236087" cy="269430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⑥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2818716" y="4512692"/>
            <a:ext cx="1504758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계정 및 과목 선택 화면</a:t>
            </a:r>
            <a:endParaRPr lang="en-US" altLang="ko-KR" sz="1000" b="1" dirty="0">
              <a:solidFill>
                <a:schemeClr val="tx1"/>
              </a:solidFill>
            </a:endParaRPr>
          </a:p>
        </p:txBody>
      </p:sp>
      <p:grpSp>
        <p:nvGrpSpPr>
          <p:cNvPr id="32" name="그룹 37"/>
          <p:cNvGrpSpPr/>
          <p:nvPr/>
        </p:nvGrpSpPr>
        <p:grpSpPr>
          <a:xfrm>
            <a:off x="674622" y="4857718"/>
            <a:ext cx="1260130" cy="304635"/>
            <a:chOff x="704830" y="4566856"/>
            <a:chExt cx="1260130" cy="304635"/>
          </a:xfrm>
        </p:grpSpPr>
        <p:sp>
          <p:nvSpPr>
            <p:cNvPr id="33" name="직사각형 32"/>
            <p:cNvSpPr/>
            <p:nvPr/>
          </p:nvSpPr>
          <p:spPr>
            <a:xfrm>
              <a:off x="805668" y="4566856"/>
              <a:ext cx="1159292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일괄출력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5" name="그룹 37"/>
          <p:cNvGrpSpPr/>
          <p:nvPr/>
        </p:nvGrpSpPr>
        <p:grpSpPr>
          <a:xfrm>
            <a:off x="674622" y="6798950"/>
            <a:ext cx="1260130" cy="332399"/>
            <a:chOff x="704830" y="4566856"/>
            <a:chExt cx="1260130" cy="332399"/>
          </a:xfrm>
        </p:grpSpPr>
        <p:sp>
          <p:nvSpPr>
            <p:cNvPr id="36" name="직사각형 35"/>
            <p:cNvSpPr/>
            <p:nvPr/>
          </p:nvSpPr>
          <p:spPr>
            <a:xfrm>
              <a:off x="805668" y="4566856"/>
              <a:ext cx="115929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개별출력 방법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슬라이드 번호 개체 틀 29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48</a:t>
            </a:r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64904" y="455477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kumimoji="1" lang="en-US" altLang="ko-KR" sz="1300" b="1" kern="0" dirty="0">
                <a:solidFill>
                  <a:srgbClr val="C00000"/>
                </a:solidFill>
                <a:latin typeface="맑은 고딕" panose="020B0503020000020004" pitchFamily="50" charset="-127"/>
              </a:rPr>
              <a:t>⑤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497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55" y="5111248"/>
            <a:ext cx="5595350" cy="16269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42" y="1218600"/>
            <a:ext cx="5561562" cy="256075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1" name="모서리가 둥근 직사각형 20"/>
          <p:cNvSpPr/>
          <p:nvPr/>
        </p:nvSpPr>
        <p:spPr>
          <a:xfrm>
            <a:off x="714356" y="1388846"/>
            <a:ext cx="1925156" cy="295296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2" name="그룹 52"/>
          <p:cNvGrpSpPr/>
          <p:nvPr/>
        </p:nvGrpSpPr>
        <p:grpSpPr>
          <a:xfrm>
            <a:off x="569954" y="3861939"/>
            <a:ext cx="5595350" cy="849694"/>
            <a:chOff x="-5941155" y="2068865"/>
            <a:chExt cx="5760640" cy="1062117"/>
          </a:xfrm>
        </p:grpSpPr>
        <p:pic>
          <p:nvPicPr>
            <p:cNvPr id="62" name="Picture 56" descr="1"/>
            <p:cNvPicPr preferRelativeResize="0"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941155" y="2068865"/>
              <a:ext cx="5760640" cy="106211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-5941155" y="2140871"/>
              <a:ext cx="5544616" cy="940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1100" dirty="0"/>
                <a:t>① [</a:t>
              </a:r>
              <a:r>
                <a:rPr lang="ko-KR" altLang="en-US" sz="1100" dirty="0"/>
                <a:t>조회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조회 조건에 따라 조회 가능하다</a:t>
              </a:r>
              <a:r>
                <a:rPr lang="en-US" altLang="ko-KR" sz="1100" dirty="0"/>
                <a:t>.(</a:t>
              </a:r>
              <a:r>
                <a:rPr lang="ko-KR" altLang="en-US" sz="1100" dirty="0"/>
                <a:t>회계보고 기간 확인</a:t>
              </a:r>
              <a:r>
                <a:rPr lang="en-US" altLang="ko-KR" sz="1100" dirty="0"/>
                <a:t>)</a:t>
              </a:r>
            </a:p>
            <a:p>
              <a:pPr>
                <a:lnSpc>
                  <a:spcPct val="130000"/>
                </a:lnSpc>
              </a:pPr>
              <a:r>
                <a:rPr lang="ko-KR" altLang="en-US" sz="1100" dirty="0"/>
                <a:t>② </a:t>
              </a:r>
              <a:r>
                <a:rPr lang="en-US" altLang="ko-KR" sz="1100" dirty="0"/>
                <a:t>[</a:t>
              </a:r>
              <a:r>
                <a:rPr lang="ko-KR" altLang="en-US" sz="1100" dirty="0"/>
                <a:t>출력</a:t>
              </a:r>
              <a:r>
                <a:rPr lang="en-US" altLang="ko-KR" sz="1100" dirty="0"/>
                <a:t>] : </a:t>
              </a:r>
              <a:r>
                <a:rPr lang="ko-KR" altLang="en-US" sz="1100" dirty="0" err="1"/>
                <a:t>수입ㆍ지출총괄표를</a:t>
              </a:r>
              <a:r>
                <a:rPr lang="ko-KR" altLang="en-US" sz="1100" dirty="0"/>
                <a:t> 출력한다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100" dirty="0"/>
                <a:t>③ 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: </a:t>
              </a:r>
              <a:r>
                <a:rPr lang="ko-KR" altLang="en-US" sz="1100" dirty="0" err="1"/>
                <a:t>수입ㆍ지출총괄표를</a:t>
              </a:r>
              <a:r>
                <a:rPr lang="ko-KR" altLang="en-US" sz="1100" dirty="0"/>
                <a:t> 엑셀 다운로드 가능하다</a:t>
              </a:r>
              <a:r>
                <a:rPr lang="en-US" altLang="ko-KR" sz="1100" dirty="0"/>
                <a:t>.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4535659" y="97160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26321" y="971600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89716" y="971600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933056" y="488078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+mn-ea"/>
              </a:rPr>
              <a:t>①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17368" y="4874434"/>
            <a:ext cx="157411" cy="269436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②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787113" y="4880784"/>
            <a:ext cx="236092" cy="269436"/>
          </a:xfrm>
          <a:prstGeom prst="rect">
            <a:avLst/>
          </a:prstGeom>
          <a:noFill/>
        </p:spPr>
        <p:txBody>
          <a:bodyPr wrap="none" lIns="34352" tIns="34352" rIns="34352" bIns="34352" rtlCol="0" anchor="ctr" anchorCtr="1">
            <a:spAutoFit/>
          </a:bodyPr>
          <a:lstStyle/>
          <a:p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③</a:t>
            </a:r>
            <a:endParaRPr lang="ko-KR" altLang="en-US" sz="1300" b="1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4" name="그룹 52"/>
          <p:cNvGrpSpPr/>
          <p:nvPr/>
        </p:nvGrpSpPr>
        <p:grpSpPr>
          <a:xfrm>
            <a:off x="569954" y="6818650"/>
            <a:ext cx="5676553" cy="849694"/>
            <a:chOff x="-5941155" y="2068865"/>
            <a:chExt cx="5760640" cy="1062117"/>
          </a:xfrm>
        </p:grpSpPr>
        <p:pic>
          <p:nvPicPr>
            <p:cNvPr id="76" name="Picture 56" descr="1"/>
            <p:cNvPicPr preferRelativeResize="0"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941155" y="2068865"/>
              <a:ext cx="5760640" cy="106211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-5941155" y="2140871"/>
              <a:ext cx="5544616" cy="940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1100" dirty="0"/>
                <a:t>① [</a:t>
              </a:r>
              <a:r>
                <a:rPr lang="ko-KR" altLang="en-US" sz="1100" dirty="0"/>
                <a:t>조회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조회 조건</a:t>
              </a:r>
              <a:r>
                <a:rPr lang="en-US" altLang="ko-KR" sz="1100" dirty="0"/>
                <a:t>(1</a:t>
              </a:r>
              <a:r>
                <a:rPr lang="ko-KR" altLang="en-US" sz="1100" dirty="0"/>
                <a:t>회 </a:t>
              </a:r>
              <a:r>
                <a:rPr lang="en-US" altLang="ko-KR" sz="1100" dirty="0"/>
                <a:t>30</a:t>
              </a:r>
              <a:r>
                <a:rPr lang="ko-KR" altLang="en-US" sz="1100" dirty="0"/>
                <a:t>만원</a:t>
              </a:r>
              <a:r>
                <a:rPr lang="en-US" altLang="ko-KR" sz="1100" dirty="0"/>
                <a:t>, </a:t>
              </a:r>
              <a:r>
                <a:rPr lang="ko-KR" altLang="en-US" sz="1100" dirty="0"/>
                <a:t>연간 </a:t>
              </a:r>
              <a:r>
                <a:rPr lang="en-US" altLang="ko-KR" sz="1100" dirty="0"/>
                <a:t>300</a:t>
              </a:r>
              <a:r>
                <a:rPr lang="ko-KR" altLang="en-US" sz="1100" dirty="0"/>
                <a:t>만원 등</a:t>
              </a:r>
              <a:r>
                <a:rPr lang="en-US" altLang="ko-KR" sz="1100" dirty="0"/>
                <a:t>)</a:t>
              </a:r>
              <a:r>
                <a:rPr lang="ko-KR" altLang="en-US" sz="1100" dirty="0"/>
                <a:t>에 따라 조회 가능하다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30000"/>
                </a:lnSpc>
              </a:pPr>
              <a:r>
                <a:rPr lang="ko-KR" altLang="en-US" sz="1100" dirty="0"/>
                <a:t>②</a:t>
              </a:r>
              <a:r>
                <a:rPr lang="en-US" altLang="ko-KR" sz="1100" dirty="0"/>
                <a:t> [</a:t>
              </a:r>
              <a:r>
                <a:rPr lang="ko-KR" altLang="en-US" sz="1100" dirty="0"/>
                <a:t>출력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후원금 기부자 명단을 출력한다</a:t>
              </a:r>
              <a:r>
                <a:rPr lang="en-US" altLang="ko-KR" sz="1100" dirty="0"/>
                <a:t>.</a:t>
              </a:r>
            </a:p>
            <a:p>
              <a:pPr>
                <a:lnSpc>
                  <a:spcPct val="130000"/>
                </a:lnSpc>
              </a:pPr>
              <a:r>
                <a:rPr lang="en-US" altLang="ko-KR" sz="1100" dirty="0"/>
                <a:t>③ [</a:t>
              </a:r>
              <a:r>
                <a:rPr lang="ko-KR" altLang="en-US" sz="1100" dirty="0"/>
                <a:t>엑셀</a:t>
              </a:r>
              <a:r>
                <a:rPr lang="en-US" altLang="ko-KR" sz="1100" dirty="0"/>
                <a:t>] : </a:t>
              </a:r>
              <a:r>
                <a:rPr lang="ko-KR" altLang="en-US" sz="1100" dirty="0"/>
                <a:t>후원금 기부자 명단을 엑셀 다운로드 가능하다</a:t>
              </a:r>
              <a:r>
                <a:rPr lang="en-US" altLang="ko-KR" sz="1100" dirty="0" smtClean="0"/>
                <a:t>.</a:t>
              </a:r>
              <a:endParaRPr lang="en-US" altLang="ko-KR" sz="1100" dirty="0"/>
            </a:p>
          </p:txBody>
        </p:sp>
      </p:grp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49</a:t>
            </a:r>
            <a:endParaRPr lang="ko-KR" altLang="en-US" dirty="0"/>
          </a:p>
        </p:txBody>
      </p:sp>
      <p:sp>
        <p:nvSpPr>
          <p:cNvPr id="20" name="액자 19">
            <a:extLst>
              <a:ext uri="{FF2B5EF4-FFF2-40B4-BE49-F238E27FC236}">
                <a16:creationId xmlns:a16="http://schemas.microsoft.com/office/drawing/2014/main" xmlns="" id="{CD87C0FD-CFD5-49E2-92FF-B87700C50313}"/>
              </a:ext>
            </a:extLst>
          </p:cNvPr>
          <p:cNvSpPr/>
          <p:nvPr/>
        </p:nvSpPr>
        <p:spPr>
          <a:xfrm>
            <a:off x="586780" y="786702"/>
            <a:ext cx="2376264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수입</a:t>
            </a:r>
            <a:r>
              <a:rPr lang="ko-KR" altLang="en-US" sz="1400" dirty="0" err="1">
                <a:solidFill>
                  <a:schemeClr val="tx1"/>
                </a:solidFill>
              </a:rPr>
              <a:t>ㆍ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지출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총괄표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출력</a:t>
            </a:r>
          </a:p>
        </p:txBody>
      </p:sp>
      <p:sp>
        <p:nvSpPr>
          <p:cNvPr id="25" name="액자 24">
            <a:extLst>
              <a:ext uri="{FF2B5EF4-FFF2-40B4-BE49-F238E27FC236}">
                <a16:creationId xmlns:a16="http://schemas.microsoft.com/office/drawing/2014/main" xmlns="" id="{9782C0BE-11D7-4EC9-8800-4387799EC946}"/>
              </a:ext>
            </a:extLst>
          </p:cNvPr>
          <p:cNvSpPr/>
          <p:nvPr/>
        </p:nvSpPr>
        <p:spPr>
          <a:xfrm>
            <a:off x="569954" y="4716016"/>
            <a:ext cx="2376264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후원금 기부자 조회</a:t>
            </a:r>
          </a:p>
        </p:txBody>
      </p:sp>
      <p:sp>
        <p:nvSpPr>
          <p:cNvPr id="22" name="모서리가 접힌 도형 21"/>
          <p:cNvSpPr/>
          <p:nvPr/>
        </p:nvSpPr>
        <p:spPr>
          <a:xfrm>
            <a:off x="666212" y="7765652"/>
            <a:ext cx="5580295" cy="739512"/>
          </a:xfrm>
          <a:prstGeom prst="foldedCorner">
            <a:avLst/>
          </a:prstGeom>
          <a:solidFill>
            <a:srgbClr val="D5D5FF"/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algn="just">
              <a:lnSpc>
                <a:spcPct val="120000"/>
              </a:lnSpc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 smtClean="0">
                <a:solidFill>
                  <a:schemeClr val="tx1"/>
                </a:solidFill>
              </a:rPr>
              <a:t>    </a:t>
            </a:r>
            <a:r>
              <a:rPr lang="ko-KR" altLang="en-US" sz="1100" dirty="0" smtClean="0">
                <a:solidFill>
                  <a:schemeClr val="tx1"/>
                </a:solidFill>
              </a:rPr>
              <a:t>기명후원금 자료 중 후원금 반환으로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회 </a:t>
            </a:r>
            <a:r>
              <a:rPr lang="en-US" altLang="ko-KR" sz="1100" dirty="0" smtClean="0">
                <a:solidFill>
                  <a:schemeClr val="tx1"/>
                </a:solidFill>
              </a:rPr>
              <a:t>30</a:t>
            </a:r>
            <a:r>
              <a:rPr lang="ko-KR" altLang="en-US" sz="1100" dirty="0" smtClean="0">
                <a:solidFill>
                  <a:schemeClr val="tx1"/>
                </a:solidFill>
              </a:rPr>
              <a:t>만원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연간 </a:t>
            </a:r>
            <a:r>
              <a:rPr lang="en-US" altLang="ko-KR" sz="1100" dirty="0" smtClean="0">
                <a:solidFill>
                  <a:schemeClr val="tx1"/>
                </a:solidFill>
              </a:rPr>
              <a:t>300</a:t>
            </a:r>
            <a:r>
              <a:rPr lang="ko-KR" altLang="en-US" sz="1100" dirty="0" smtClean="0">
                <a:solidFill>
                  <a:schemeClr val="tx1"/>
                </a:solidFill>
              </a:rPr>
              <a:t>만원 초과 기부자에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   </a:t>
            </a:r>
            <a:r>
              <a:rPr lang="ko-KR" altLang="en-US" sz="1100" dirty="0" smtClean="0">
                <a:solidFill>
                  <a:schemeClr val="tx1"/>
                </a:solidFill>
              </a:rPr>
              <a:t>해당하지 않게 된 경우 목록에서 초과기부 건</a:t>
            </a:r>
            <a:r>
              <a:rPr lang="en-US" altLang="ko-KR" sz="1100" dirty="0" smtClean="0">
                <a:solidFill>
                  <a:schemeClr val="tx1"/>
                </a:solidFill>
              </a:rPr>
              <a:t>(+</a:t>
            </a:r>
            <a:r>
              <a:rPr lang="ko-KR" altLang="en-US" sz="1100" dirty="0" smtClean="0">
                <a:solidFill>
                  <a:schemeClr val="tx1"/>
                </a:solidFill>
              </a:rPr>
              <a:t>금액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r>
              <a:rPr lang="ko-KR" altLang="en-US" sz="1100" dirty="0" smtClean="0">
                <a:solidFill>
                  <a:schemeClr val="tx1"/>
                </a:solidFill>
              </a:rPr>
              <a:t>과 반환 건</a:t>
            </a:r>
            <a:r>
              <a:rPr lang="en-US" altLang="ko-KR" sz="1100" dirty="0" smtClean="0">
                <a:solidFill>
                  <a:schemeClr val="tx1"/>
                </a:solidFill>
              </a:rPr>
              <a:t>(-</a:t>
            </a:r>
            <a:r>
              <a:rPr lang="ko-KR" altLang="en-US" sz="1100" dirty="0" smtClean="0">
                <a:solidFill>
                  <a:schemeClr val="tx1"/>
                </a:solidFill>
              </a:rPr>
              <a:t>금액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r>
              <a:rPr lang="ko-KR" altLang="en-US" sz="1100" dirty="0" smtClean="0">
                <a:solidFill>
                  <a:schemeClr val="tx1"/>
                </a:solidFill>
              </a:rPr>
              <a:t>을 반환 □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체크 후 </a:t>
            </a:r>
            <a:r>
              <a:rPr lang="en-US" altLang="ko-KR" sz="1100" dirty="0" smtClean="0">
                <a:solidFill>
                  <a:schemeClr val="tx1"/>
                </a:solidFill>
              </a:rPr>
              <a:t>[</a:t>
            </a:r>
            <a:r>
              <a:rPr lang="ko-KR" altLang="en-US" sz="1100" dirty="0" smtClean="0">
                <a:solidFill>
                  <a:schemeClr val="tx1"/>
                </a:solidFill>
              </a:rPr>
              <a:t>반환자료 저장</a:t>
            </a:r>
            <a:r>
              <a:rPr lang="en-US" altLang="ko-KR" sz="1100" dirty="0" smtClean="0">
                <a:solidFill>
                  <a:schemeClr val="tx1"/>
                </a:solidFill>
              </a:rPr>
              <a:t>]</a:t>
            </a:r>
            <a:r>
              <a:rPr lang="ko-KR" altLang="en-US" sz="1100" dirty="0" smtClean="0">
                <a:solidFill>
                  <a:schemeClr val="tx1"/>
                </a:solidFill>
              </a:rPr>
              <a:t>하여</a:t>
            </a: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초과 기부자에서 제외합니다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([</a:t>
            </a:r>
            <a:r>
              <a:rPr lang="ko-KR" altLang="en-US" sz="1100" dirty="0" smtClean="0">
                <a:solidFill>
                  <a:schemeClr val="tx1"/>
                </a:solidFill>
              </a:rPr>
              <a:t>출력</a:t>
            </a:r>
            <a:r>
              <a:rPr lang="en-US" altLang="ko-KR" sz="1100" dirty="0" smtClean="0">
                <a:solidFill>
                  <a:schemeClr val="tx1"/>
                </a:solidFill>
              </a:rPr>
              <a:t>]</a:t>
            </a:r>
            <a:r>
              <a:rPr lang="ko-KR" altLang="en-US" sz="1100" dirty="0" smtClean="0">
                <a:solidFill>
                  <a:schemeClr val="tx1"/>
                </a:solidFill>
              </a:rPr>
              <a:t>을 통해 확인 가능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endParaRPr lang="en-US" altLang="ko-KR" sz="1050" dirty="0">
              <a:solidFill>
                <a:schemeClr val="tx1"/>
              </a:solidFill>
            </a:endParaRPr>
          </a:p>
        </p:txBody>
      </p:sp>
      <p:grpSp>
        <p:nvGrpSpPr>
          <p:cNvPr id="23" name="그룹 39"/>
          <p:cNvGrpSpPr/>
          <p:nvPr/>
        </p:nvGrpSpPr>
        <p:grpSpPr>
          <a:xfrm>
            <a:off x="458004" y="7801597"/>
            <a:ext cx="394622" cy="425082"/>
            <a:chOff x="1328003" y="4166313"/>
            <a:chExt cx="848899" cy="689874"/>
          </a:xfrm>
        </p:grpSpPr>
        <p:sp>
          <p:nvSpPr>
            <p:cNvPr id="24" name="물결 23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Text Placeholder 3"/>
            <p:cNvSpPr txBox="1">
              <a:spLocks/>
            </p:cNvSpPr>
            <p:nvPr/>
          </p:nvSpPr>
          <p:spPr>
            <a:xfrm rot="19892846">
              <a:off x="1584557" y="4308111"/>
              <a:ext cx="308730" cy="3827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18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18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33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3809628"/>
            <a:ext cx="5256584" cy="198650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1625583"/>
            <a:ext cx="5256584" cy="170323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6314569"/>
            <a:ext cx="5256584" cy="214930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8" name="모서리가 둥근 직사각형 37"/>
          <p:cNvSpPr/>
          <p:nvPr/>
        </p:nvSpPr>
        <p:spPr>
          <a:xfrm>
            <a:off x="894098" y="1796716"/>
            <a:ext cx="428628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2" name="그룹 37"/>
          <p:cNvGrpSpPr/>
          <p:nvPr/>
        </p:nvGrpSpPr>
        <p:grpSpPr>
          <a:xfrm>
            <a:off x="674622" y="1274835"/>
            <a:ext cx="1054945" cy="304635"/>
            <a:chOff x="704830" y="4566856"/>
            <a:chExt cx="1054945" cy="304635"/>
          </a:xfrm>
        </p:grpSpPr>
        <p:sp>
          <p:nvSpPr>
            <p:cNvPr id="40" name="직사각형 39"/>
            <p:cNvSpPr/>
            <p:nvPr/>
          </p:nvSpPr>
          <p:spPr>
            <a:xfrm>
              <a:off x="805668" y="4566856"/>
              <a:ext cx="95410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감사의견서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1" name="타원 40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그룹 37"/>
          <p:cNvGrpSpPr/>
          <p:nvPr/>
        </p:nvGrpSpPr>
        <p:grpSpPr>
          <a:xfrm>
            <a:off x="674622" y="3453252"/>
            <a:ext cx="1054945" cy="304635"/>
            <a:chOff x="704830" y="4566856"/>
            <a:chExt cx="1054945" cy="304635"/>
          </a:xfrm>
        </p:grpSpPr>
        <p:sp>
          <p:nvSpPr>
            <p:cNvPr id="44" name="직사각형 43"/>
            <p:cNvSpPr/>
            <p:nvPr/>
          </p:nvSpPr>
          <p:spPr>
            <a:xfrm>
              <a:off x="805668" y="4566856"/>
              <a:ext cx="95410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심사의결서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45" name="타원 44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46" name="모서리가 둥근 직사각형 45"/>
          <p:cNvSpPr/>
          <p:nvPr/>
        </p:nvSpPr>
        <p:spPr>
          <a:xfrm>
            <a:off x="1332260" y="3923928"/>
            <a:ext cx="428628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4" name="그룹 37"/>
          <p:cNvGrpSpPr/>
          <p:nvPr/>
        </p:nvGrpSpPr>
        <p:grpSpPr>
          <a:xfrm>
            <a:off x="674622" y="5901262"/>
            <a:ext cx="1721795" cy="304635"/>
            <a:chOff x="704830" y="4566856"/>
            <a:chExt cx="1721795" cy="304635"/>
          </a:xfrm>
        </p:grpSpPr>
        <p:sp>
          <p:nvSpPr>
            <p:cNvPr id="49" name="직사각형 48"/>
            <p:cNvSpPr/>
            <p:nvPr/>
          </p:nvSpPr>
          <p:spPr>
            <a:xfrm>
              <a:off x="805668" y="4566856"/>
              <a:ext cx="1620957" cy="304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회계보고서 제출문서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56" name="타원 55"/>
            <p:cNvSpPr/>
            <p:nvPr/>
          </p:nvSpPr>
          <p:spPr>
            <a:xfrm>
              <a:off x="704830" y="4683744"/>
              <a:ext cx="114320" cy="109650"/>
            </a:xfrm>
            <a:prstGeom prst="ellipse">
              <a:avLst/>
            </a:prstGeom>
            <a:solidFill>
              <a:srgbClr val="8EBB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306000" lon="1146000" rev="78000"/>
              </a:camera>
              <a:lightRig rig="threePt" dir="t"/>
            </a:scene3d>
            <a:sp3d extrusionH="25400"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7" name="모서리가 둥근 직사각형 56"/>
          <p:cNvSpPr/>
          <p:nvPr/>
        </p:nvSpPr>
        <p:spPr>
          <a:xfrm>
            <a:off x="1763664" y="6453203"/>
            <a:ext cx="714380" cy="136526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4418062" y="1657332"/>
            <a:ext cx="1193792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454538" y="6324618"/>
            <a:ext cx="1193792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4422254" y="3809628"/>
            <a:ext cx="1193792" cy="119063"/>
          </a:xfrm>
          <a:prstGeom prst="roundRect">
            <a:avLst/>
          </a:prstGeom>
          <a:noFill/>
          <a:ln w="222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50</a:t>
            </a:r>
            <a:endParaRPr lang="ko-KR" altLang="en-US" dirty="0"/>
          </a:p>
        </p:txBody>
      </p:sp>
      <p:sp>
        <p:nvSpPr>
          <p:cNvPr id="23" name="액자 22">
            <a:extLst>
              <a:ext uri="{FF2B5EF4-FFF2-40B4-BE49-F238E27FC236}">
                <a16:creationId xmlns:a16="http://schemas.microsoft.com/office/drawing/2014/main" xmlns="" id="{A902C57E-0E5A-485C-B29E-7EA57F9E886B}"/>
              </a:ext>
            </a:extLst>
          </p:cNvPr>
          <p:cNvSpPr/>
          <p:nvPr/>
        </p:nvSpPr>
        <p:spPr>
          <a:xfrm>
            <a:off x="653455" y="786702"/>
            <a:ext cx="2376264" cy="360040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마</a:t>
            </a:r>
            <a:r>
              <a:rPr lang="en-US" altLang="ko-KR" sz="13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감사의견서 등 출력</a:t>
            </a:r>
          </a:p>
        </p:txBody>
      </p:sp>
    </p:spTree>
    <p:extLst>
      <p:ext uri="{BB962C8B-B14F-4D97-AF65-F5344CB8AC3E}">
        <p14:creationId xmlns:p14="http://schemas.microsoft.com/office/powerpoint/2010/main" val="268860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5" descr="eterstertr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80" y="2857488"/>
            <a:ext cx="567932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785794" y="3500430"/>
            <a:ext cx="503637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Ⅳ</a:t>
            </a:r>
            <a:r>
              <a:rPr lang="en-US" altLang="ko-KR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회계관리 프로그램</a:t>
            </a:r>
            <a:endParaRPr lang="en-US" altLang="ko-KR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80000"/>
              </a:lnSpc>
            </a:pPr>
            <a:r>
              <a:rPr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800" b="1" dirty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자료 백업 및 복원</a:t>
            </a:r>
          </a:p>
        </p:txBody>
      </p:sp>
      <p:pic>
        <p:nvPicPr>
          <p:cNvPr id="10" name="Picture 2" descr="C:\Users\uers\Desktop\ci59_img7.gif"/>
          <p:cNvPicPr>
            <a:picLocks noChangeAspect="1" noChangeArrowheads="1"/>
          </p:cNvPicPr>
          <p:nvPr/>
        </p:nvPicPr>
        <p:blipFill>
          <a:blip r:embed="rId3" cstate="print"/>
          <a:srcRect b="25069"/>
          <a:stretch>
            <a:fillRect/>
          </a:stretch>
        </p:blipFill>
        <p:spPr bwMode="auto">
          <a:xfrm>
            <a:off x="2107397" y="1928794"/>
            <a:ext cx="2643206" cy="914750"/>
          </a:xfrm>
          <a:prstGeom prst="rect">
            <a:avLst/>
          </a:prstGeom>
          <a:noFill/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51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5C247BBC-3EA9-4FE2-9A98-AF7736A52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10" y="2882285"/>
            <a:ext cx="4299858" cy="388322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0508" y="721757"/>
            <a:ext cx="2227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자료 백업 방법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65823" y="1085825"/>
            <a:ext cx="1848656" cy="25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액자 32"/>
          <p:cNvSpPr/>
          <p:nvPr/>
        </p:nvSpPr>
        <p:spPr>
          <a:xfrm>
            <a:off x="544710" y="2143108"/>
            <a:ext cx="259853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프로그램을 이용한 백업방법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571480" y="1309451"/>
            <a:ext cx="578647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</a:t>
            </a:r>
            <a:r>
              <a:rPr lang="ko-KR" altLang="en-US" sz="1200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프로그램 종료 시 자동백업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되므로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필요에 따라 프로그램이 저장된 작업경로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에서 백업파일을 복구할 수 있습니다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64588" y="2852067"/>
            <a:ext cx="1576335" cy="3913440"/>
            <a:chOff x="564588" y="2841837"/>
            <a:chExt cx="1979688" cy="4143405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629" t="4518" r="81977" b="36343"/>
            <a:stretch>
              <a:fillRect/>
            </a:stretch>
          </p:blipFill>
          <p:spPr bwMode="auto">
            <a:xfrm>
              <a:off x="564588" y="2841837"/>
              <a:ext cx="1441774" cy="414340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0" name="모서리가 둥근 직사각형 19"/>
            <p:cNvSpPr/>
            <p:nvPr/>
          </p:nvSpPr>
          <p:spPr>
            <a:xfrm>
              <a:off x="587815" y="3324896"/>
              <a:ext cx="1033463" cy="314327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39377" y="3341479"/>
              <a:ext cx="1004899" cy="268969"/>
            </a:xfrm>
            <a:prstGeom prst="rect">
              <a:avLst/>
            </a:prstGeom>
            <a:noFill/>
          </p:spPr>
          <p:txBody>
            <a:bodyPr wrap="square" lIns="34352" tIns="34352" rIns="34352" bIns="34352" rtlCol="0" anchor="ctr" anchorCtr="1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  <a:latin typeface="+mn-ea"/>
                </a:rPr>
                <a:t>① 클릭</a:t>
              </a:r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3705233" y="4849296"/>
            <a:ext cx="428629" cy="225443"/>
          </a:xfrm>
          <a:prstGeom prst="round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4284672" y="4782801"/>
            <a:ext cx="800153" cy="254041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② 클릭</a:t>
            </a:r>
          </a:p>
        </p:txBody>
      </p:sp>
      <p:grpSp>
        <p:nvGrpSpPr>
          <p:cNvPr id="41" name="그룹 101"/>
          <p:cNvGrpSpPr/>
          <p:nvPr/>
        </p:nvGrpSpPr>
        <p:grpSpPr>
          <a:xfrm>
            <a:off x="637755" y="7397743"/>
            <a:ext cx="488222" cy="494449"/>
            <a:chOff x="1328003" y="4166313"/>
            <a:chExt cx="848899" cy="689874"/>
          </a:xfrm>
        </p:grpSpPr>
        <p:sp>
          <p:nvSpPr>
            <p:cNvPr id="42" name="물결 41"/>
            <p:cNvSpPr/>
            <p:nvPr/>
          </p:nvSpPr>
          <p:spPr>
            <a:xfrm rot="19320719">
              <a:off x="1328003" y="4166313"/>
              <a:ext cx="848899" cy="689874"/>
            </a:xfrm>
            <a:prstGeom prst="wave">
              <a:avLst>
                <a:gd name="adj1" fmla="val 12500"/>
                <a:gd name="adj2" fmla="val 1238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 Placeholder 3"/>
            <p:cNvSpPr txBox="1">
              <a:spLocks/>
            </p:cNvSpPr>
            <p:nvPr/>
          </p:nvSpPr>
          <p:spPr>
            <a:xfrm rot="19892846">
              <a:off x="1492961" y="4274303"/>
              <a:ext cx="491924" cy="450362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atinLnBrk="0">
                <a:spcBef>
                  <a:spcPct val="20000"/>
                </a:spcBef>
                <a:defRPr/>
              </a:pPr>
              <a:r>
                <a:rPr lang="en-US" altLang="ko-KR" sz="2300" dirty="0">
                  <a:solidFill>
                    <a:srgbClr val="4F012A"/>
                  </a:solidFill>
                  <a:latin typeface="HY얕은샘물M" pitchFamily="18" charset="-127"/>
                  <a:ea typeface="HY얕은샘물M" pitchFamily="18" charset="-127"/>
                </a:rPr>
                <a:t>tip!</a:t>
              </a:r>
              <a:endParaRPr lang="en-US" sz="2300" dirty="0">
                <a:solidFill>
                  <a:srgbClr val="4F012A"/>
                </a:solidFill>
                <a:latin typeface="HY얕은샘물M" pitchFamily="18" charset="-127"/>
                <a:ea typeface="HY얕은샘물M" pitchFamily="18" charset="-127"/>
              </a:endParaRPr>
            </a:p>
          </p:txBody>
        </p:sp>
      </p:grpSp>
      <p:sp>
        <p:nvSpPr>
          <p:cNvPr id="24" name="모서리가 접힌 도형 23"/>
          <p:cNvSpPr/>
          <p:nvPr/>
        </p:nvSpPr>
        <p:spPr>
          <a:xfrm>
            <a:off x="1279358" y="7106374"/>
            <a:ext cx="5103310" cy="1196052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28600" indent="-228600" algn="just">
              <a:lnSpc>
                <a:spcPct val="150000"/>
              </a:lnSpc>
              <a:buAutoNum type="arabicPeriod"/>
            </a:pP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백업이 이뤄진 경우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해당 날짜 및 </a:t>
            </a:r>
            <a:r>
              <a:rPr kumimoji="1" lang="ko-KR" altLang="en-US" sz="1100" b="1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시간별로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파일이 생성됩니다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228600" indent="-228600" algn="just">
              <a:lnSpc>
                <a:spcPct val="150000"/>
              </a:lnSpc>
              <a:buAutoNum type="arabicPeriod"/>
            </a:pP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후보자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후원회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정당선거사무소 등 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개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이상의 사용자로 프로그램을 사용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하는 경우에는 반드시 각각의 아이디를 확인하여 백업 및 복원에 유의해야 </a:t>
            </a:r>
            <a:endParaRPr kumimoji="1" lang="en-US" altLang="ko-KR" sz="1100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 </a:t>
            </a:r>
            <a:r>
              <a:rPr kumimoji="1" lang="ko-KR" altLang="en-US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합니다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.(</a:t>
            </a:r>
            <a:r>
              <a:rPr kumimoji="1" lang="ko-KR" altLang="en-US" sz="1100" b="1" kern="0" dirty="0" err="1">
                <a:solidFill>
                  <a:srgbClr val="FF0000"/>
                </a:solidFill>
                <a:latin typeface="+mn-ea"/>
              </a:rPr>
              <a:t>로그아웃할</a:t>
            </a:r>
            <a:r>
              <a:rPr kumimoji="1" lang="ko-KR" altLang="en-US" sz="1100" b="1" kern="0" dirty="0">
                <a:solidFill>
                  <a:srgbClr val="FF0000"/>
                </a:solidFill>
                <a:latin typeface="+mn-ea"/>
              </a:rPr>
              <a:t> 경우 </a:t>
            </a:r>
            <a:r>
              <a:rPr kumimoji="1" lang="ko-KR" altLang="en-US" sz="1100" b="1" kern="0" dirty="0" err="1">
                <a:solidFill>
                  <a:srgbClr val="FF0000"/>
                </a:solidFill>
                <a:latin typeface="+mn-ea"/>
              </a:rPr>
              <a:t>자동백업되지</a:t>
            </a:r>
            <a:r>
              <a:rPr kumimoji="1" lang="ko-KR" altLang="en-US" sz="1100" b="1" kern="0" dirty="0">
                <a:solidFill>
                  <a:srgbClr val="FF0000"/>
                </a:solidFill>
                <a:latin typeface="+mn-ea"/>
              </a:rPr>
              <a:t> 않음</a:t>
            </a:r>
            <a:r>
              <a:rPr kumimoji="1" lang="en-US" altLang="ko-KR" sz="1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52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A72B3608-38C9-4109-B00D-5D54C66A5F88}"/>
              </a:ext>
            </a:extLst>
          </p:cNvPr>
          <p:cNvSpPr/>
          <p:nvPr/>
        </p:nvSpPr>
        <p:spPr>
          <a:xfrm>
            <a:off x="3630166" y="5323819"/>
            <a:ext cx="2350192" cy="12353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3587760" y="5200738"/>
            <a:ext cx="2217504" cy="184143"/>
          </a:xfrm>
          <a:prstGeom prst="round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3850827" y="5432787"/>
            <a:ext cx="2243147" cy="407929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③ 백업을 실시한 날짜와 시간</a:t>
            </a:r>
            <a:endParaRPr lang="en-US" altLang="ko-KR" sz="1100" b="1" dirty="0">
              <a:solidFill>
                <a:srgbClr val="C00000"/>
              </a:solidFill>
              <a:latin typeface="+mn-ea"/>
            </a:endParaRPr>
          </a:p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1100" b="1" dirty="0">
                <a:solidFill>
                  <a:srgbClr val="C00000"/>
                </a:solidFill>
                <a:latin typeface="+mn-ea"/>
              </a:rPr>
              <a:t>   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이름으로 백업파일 생성됨</a:t>
            </a:r>
          </a:p>
        </p:txBody>
      </p:sp>
      <p:sp>
        <p:nvSpPr>
          <p:cNvPr id="26" name="모서리가 둥근 직사각형 25"/>
          <p:cNvSpPr/>
          <p:nvPr/>
        </p:nvSpPr>
        <p:spPr>
          <a:xfrm>
            <a:off x="574637" y="3843071"/>
            <a:ext cx="822899" cy="22487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74637" y="4325496"/>
            <a:ext cx="822899" cy="22487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412776" y="4499992"/>
            <a:ext cx="792088" cy="254041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자동백업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40768" y="4067944"/>
            <a:ext cx="1152128" cy="254041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자동백업 안됨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액자 32"/>
          <p:cNvSpPr/>
          <p:nvPr/>
        </p:nvSpPr>
        <p:spPr>
          <a:xfrm>
            <a:off x="544710" y="833285"/>
            <a:ext cx="3741546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해당 폴더 또는 파일 복사를 통한 백업방법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571480" y="1331223"/>
            <a:ext cx="5715040" cy="1032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(1)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회계관리 프로그램과 해당 자료가 포함되어 있는 폴더 전체를 복사하여 별도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저장매체에 저장한 후 필요시 다른 컴퓨터 등에서 사용하는 방법입니다</a:t>
            </a:r>
            <a:r>
              <a:rPr lang="en-US" altLang="ko-KR" sz="1200" dirty="0" smtClean="0">
                <a:latin typeface="HY견명조" pitchFamily="18" charset="-127"/>
                <a:ea typeface="HY견명조" pitchFamily="18" charset="-127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100" b="1" dirty="0" smtClean="0">
                <a:solidFill>
                  <a:srgbClr val="FF0000"/>
                </a:solidFill>
                <a:latin typeface="+mj-lt"/>
                <a:ea typeface="바탕체" pitchFamily="17" charset="-127"/>
              </a:rPr>
              <a:t>   ※ USB</a:t>
            </a:r>
            <a:r>
              <a:rPr lang="ko-KR" altLang="en-US" sz="1100" b="1" dirty="0">
                <a:solidFill>
                  <a:srgbClr val="FF0000"/>
                </a:solidFill>
                <a:latin typeface="+mj-lt"/>
                <a:ea typeface="바탕체" pitchFamily="17" charset="-127"/>
              </a:rPr>
              <a:t>저장장치를 사용할 경우 훼손 및 분실 등 관리에 유의하시기 바랍니다</a:t>
            </a:r>
            <a:r>
              <a:rPr lang="en-US" altLang="ko-KR" sz="1100" b="1" dirty="0">
                <a:solidFill>
                  <a:srgbClr val="FF0000"/>
                </a:solidFill>
                <a:latin typeface="+mj-lt"/>
                <a:ea typeface="바탕체" pitchFamily="17" charset="-127"/>
              </a:rPr>
              <a:t>.</a:t>
            </a:r>
            <a:endParaRPr lang="ko-KR" altLang="en-US" sz="1100" b="1" dirty="0">
              <a:solidFill>
                <a:srgbClr val="FF0000"/>
              </a:solidFill>
              <a:latin typeface="+mj-lt"/>
              <a:ea typeface="HY견명조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714356" y="2419136"/>
            <a:ext cx="5429288" cy="4198649"/>
            <a:chOff x="714356" y="2786050"/>
            <a:chExt cx="5429288" cy="419864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18478" b="10270"/>
            <a:stretch>
              <a:fillRect/>
            </a:stretch>
          </p:blipFill>
          <p:spPr bwMode="auto">
            <a:xfrm>
              <a:off x="714356" y="2786050"/>
              <a:ext cx="5429288" cy="419864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7" name="모서리가 둥근 직사각형 26"/>
            <p:cNvSpPr/>
            <p:nvPr/>
          </p:nvSpPr>
          <p:spPr>
            <a:xfrm>
              <a:off x="1071546" y="5786446"/>
              <a:ext cx="942311" cy="257172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3039155" y="6602880"/>
              <a:ext cx="2171020" cy="212263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모서리가 둥근 직사각형 23"/>
          <p:cNvSpPr/>
          <p:nvPr/>
        </p:nvSpPr>
        <p:spPr>
          <a:xfrm>
            <a:off x="758600" y="6902702"/>
            <a:ext cx="5456482" cy="909658"/>
          </a:xfrm>
          <a:prstGeom prst="roundRect">
            <a:avLst>
              <a:gd name="adj" fmla="val 5484"/>
            </a:avLst>
          </a:prstGeom>
          <a:noFill/>
          <a:ln w="12700">
            <a:solidFill>
              <a:srgbClr val="7030A0"/>
            </a:solidFill>
            <a:prstDash val="sys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4" tIns="43626" rIns="87254" bIns="43626" rtlCol="0" anchor="ctr"/>
          <a:lstStyle/>
          <a:p>
            <a:pPr marL="228600" indent="-228600">
              <a:lnSpc>
                <a:spcPct val="120000"/>
              </a:lnSpc>
              <a:buAutoNum type="arabicPeriod"/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윈도우 탐색기 또는 </a:t>
            </a: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내컴퓨터를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실행하여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C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드라이브에서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Program Files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를 클릭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228600" indent="-228600">
              <a:lnSpc>
                <a:spcPct val="120000"/>
              </a:lnSpc>
              <a:buAutoNum type="arabicPeriod"/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해당 폴더에서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“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중앙선거관리위원회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_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정치자금회계관리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2”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폴더를 선택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228600" indent="-228600">
              <a:lnSpc>
                <a:spcPct val="120000"/>
              </a:lnSpc>
              <a:buAutoNum type="arabicPeriod"/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복사하여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별도의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USB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저장장치에 저장해두거나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압축한 후 개인 </a:t>
            </a:r>
            <a:r>
              <a:rPr lang="ko-KR" altLang="en-US" sz="1100" dirty="0" err="1">
                <a:solidFill>
                  <a:schemeClr val="tx1"/>
                </a:solidFill>
                <a:latin typeface="+mn-ea"/>
              </a:rPr>
              <a:t>이메일로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 송부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53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5CA20D5E-E5F9-402B-A272-1F49D8F47ABE}"/>
              </a:ext>
            </a:extLst>
          </p:cNvPr>
          <p:cNvGrpSpPr/>
          <p:nvPr/>
        </p:nvGrpSpPr>
        <p:grpSpPr>
          <a:xfrm>
            <a:off x="2082810" y="2882285"/>
            <a:ext cx="4299858" cy="3883222"/>
            <a:chOff x="2082810" y="2882285"/>
            <a:chExt cx="4299858" cy="3883222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xmlns="" id="{4AAB11A8-6C2B-474C-ADE7-C992D043F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810" y="2882285"/>
              <a:ext cx="4299858" cy="3883222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xmlns="" id="{0ED33AF3-8FD7-4430-9709-41EFC5666ABB}"/>
                </a:ext>
              </a:extLst>
            </p:cNvPr>
            <p:cNvSpPr/>
            <p:nvPr/>
          </p:nvSpPr>
          <p:spPr>
            <a:xfrm>
              <a:off x="3630166" y="5323819"/>
              <a:ext cx="2350192" cy="12353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61394" y="721757"/>
            <a:ext cx="2216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자료 복원 방법</a:t>
            </a:r>
            <a:endParaRPr lang="ko-KR" altLang="en-US" sz="16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65823" y="1085825"/>
            <a:ext cx="1839621" cy="25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액자 32"/>
          <p:cNvSpPr/>
          <p:nvPr/>
        </p:nvSpPr>
        <p:spPr>
          <a:xfrm>
            <a:off x="544710" y="1333351"/>
            <a:ext cx="259853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프로그램을 이용한 복원방법</a:t>
            </a:r>
          </a:p>
        </p:txBody>
      </p:sp>
      <p:pic>
        <p:nvPicPr>
          <p:cNvPr id="21" name="Picture 12" descr="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1496481" y="3860001"/>
            <a:ext cx="6000792" cy="113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그룹 23"/>
          <p:cNvGrpSpPr/>
          <p:nvPr/>
        </p:nvGrpSpPr>
        <p:grpSpPr>
          <a:xfrm>
            <a:off x="564588" y="2566314"/>
            <a:ext cx="1528862" cy="3913440"/>
            <a:chOff x="564588" y="2841837"/>
            <a:chExt cx="1920068" cy="414340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629" t="4518" r="81977" b="36343"/>
            <a:stretch>
              <a:fillRect/>
            </a:stretch>
          </p:blipFill>
          <p:spPr bwMode="auto">
            <a:xfrm>
              <a:off x="564588" y="2841837"/>
              <a:ext cx="1441774" cy="414340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모서리가 둥근 직사각형 25"/>
            <p:cNvSpPr/>
            <p:nvPr/>
          </p:nvSpPr>
          <p:spPr>
            <a:xfrm>
              <a:off x="587815" y="3324896"/>
              <a:ext cx="1033463" cy="314327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79759" y="3341479"/>
              <a:ext cx="1004897" cy="268969"/>
            </a:xfrm>
            <a:prstGeom prst="rect">
              <a:avLst/>
            </a:prstGeom>
            <a:noFill/>
          </p:spPr>
          <p:txBody>
            <a:bodyPr wrap="square" lIns="34352" tIns="34352" rIns="34352" bIns="34352" rtlCol="0" anchor="ctr" anchorCtr="1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  <a:latin typeface="+mn-ea"/>
                </a:rPr>
                <a:t>① 클릭</a:t>
              </a:r>
            </a:p>
          </p:txBody>
        </p:sp>
      </p:grpSp>
      <p:sp>
        <p:nvSpPr>
          <p:cNvPr id="34" name="모서리가 둥근 직사각형 33"/>
          <p:cNvSpPr/>
          <p:nvPr/>
        </p:nvSpPr>
        <p:spPr>
          <a:xfrm>
            <a:off x="4088535" y="4859941"/>
            <a:ext cx="348578" cy="216116"/>
          </a:xfrm>
          <a:prstGeom prst="round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3663264" y="5417423"/>
            <a:ext cx="2286016" cy="238652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② 원하는 시점의 백업파일을 선택</a:t>
            </a:r>
          </a:p>
        </p:txBody>
      </p:sp>
      <p:sp>
        <p:nvSpPr>
          <p:cNvPr id="38" name="모서리가 둥근 직사각형 37"/>
          <p:cNvSpPr/>
          <p:nvPr/>
        </p:nvSpPr>
        <p:spPr>
          <a:xfrm>
            <a:off x="3582980" y="5213834"/>
            <a:ext cx="2186320" cy="125837"/>
          </a:xfrm>
          <a:prstGeom prst="roundRect">
            <a:avLst/>
          </a:prstGeom>
          <a:noFill/>
          <a:ln w="158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4019545" y="4601787"/>
            <a:ext cx="550094" cy="238652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③ 클릭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571480" y="1775432"/>
            <a:ext cx="585791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◎ 프로그램을 통해 백업을 한 경우에만 사용이 가능하며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여러 차례 백업한 자료가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 있는 경우 원하는 시점의 백업파일을 선택하여 복원하면 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28802" y="6368016"/>
            <a:ext cx="2041092" cy="407929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④ 복구 버튼을 클릭하면</a:t>
            </a:r>
            <a:endParaRPr lang="en-US" altLang="ko-KR" sz="1100" b="1" dirty="0">
              <a:solidFill>
                <a:srgbClr val="C00000"/>
              </a:solidFill>
              <a:latin typeface="+mn-ea"/>
            </a:endParaRPr>
          </a:p>
          <a:p>
            <a:r>
              <a:rPr lang="en-US" altLang="ko-KR" sz="1100" b="1" dirty="0">
                <a:solidFill>
                  <a:srgbClr val="C00000"/>
                </a:solidFill>
                <a:latin typeface="+mn-ea"/>
              </a:rPr>
              <a:t>    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아래의 창이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나타난다</a:t>
            </a:r>
            <a:r>
              <a:rPr lang="en-US" altLang="ko-KR" sz="1100" b="1" dirty="0">
                <a:solidFill>
                  <a:srgbClr val="C00000"/>
                </a:solidFill>
                <a:latin typeface="+mn-ea"/>
              </a:rPr>
              <a:t>. </a:t>
            </a:r>
            <a:endParaRPr lang="ko-KR" altLang="en-US" sz="1100" b="1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1919278" y="6901354"/>
            <a:ext cx="2138368" cy="1385422"/>
            <a:chOff x="2071678" y="6891826"/>
            <a:chExt cx="2138368" cy="1385422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71678" y="6891826"/>
              <a:ext cx="2138368" cy="138542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7" name="모서리가 둥근 직사각형 46"/>
            <p:cNvSpPr/>
            <p:nvPr/>
          </p:nvSpPr>
          <p:spPr>
            <a:xfrm>
              <a:off x="2714620" y="7993380"/>
              <a:ext cx="737240" cy="251460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735272" y="6300192"/>
            <a:ext cx="2286016" cy="238652"/>
          </a:xfrm>
          <a:prstGeom prst="rect">
            <a:avLst/>
          </a:prstGeom>
          <a:noFill/>
        </p:spPr>
        <p:txBody>
          <a:bodyPr wrap="square" lIns="34352" tIns="34352" rIns="34352" bIns="34352" rtlCol="0" anchor="ctr" anchorCtr="1">
            <a:spAutoFit/>
          </a:bodyPr>
          <a:lstStyle/>
          <a:p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⑤ </a:t>
            </a:r>
            <a:r>
              <a:rPr lang="ko-KR" altLang="en-US" sz="1100" b="1" dirty="0" err="1">
                <a:solidFill>
                  <a:srgbClr val="C00000"/>
                </a:solidFill>
                <a:latin typeface="+mn-ea"/>
              </a:rPr>
              <a:t>로그인비밀번호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</a:rPr>
              <a:t> 입력 후 클릭</a:t>
            </a:r>
          </a:p>
        </p:txBody>
      </p:sp>
      <p:grpSp>
        <p:nvGrpSpPr>
          <p:cNvPr id="51" name="그룹 50"/>
          <p:cNvGrpSpPr/>
          <p:nvPr/>
        </p:nvGrpSpPr>
        <p:grpSpPr>
          <a:xfrm>
            <a:off x="4271016" y="6892308"/>
            <a:ext cx="2143128" cy="664680"/>
            <a:chOff x="4271016" y="7106622"/>
            <a:chExt cx="2143128" cy="664680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71016" y="7106622"/>
              <a:ext cx="2143128" cy="6646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0" name="모서리가 둥근 직사각형 49"/>
            <p:cNvSpPr/>
            <p:nvPr/>
          </p:nvSpPr>
          <p:spPr>
            <a:xfrm>
              <a:off x="5461014" y="7531100"/>
              <a:ext cx="466712" cy="208618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54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액자 32"/>
          <p:cNvSpPr/>
          <p:nvPr/>
        </p:nvSpPr>
        <p:spPr>
          <a:xfrm>
            <a:off x="544710" y="833285"/>
            <a:ext cx="3670108" cy="381129"/>
          </a:xfrm>
          <a:prstGeom prst="frame">
            <a:avLst>
              <a:gd name="adj1" fmla="val 1442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3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별도 저장된 파일 또는 폴더 이용 복원방법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571480" y="1331223"/>
            <a:ext cx="5929354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(1)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사전에 저장한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“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중앙선거관리위원회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_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정치자금회계관리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2”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폴더를 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C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드라이브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  Program Files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폴더 내에 복사합니다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71479" y="1919269"/>
            <a:ext cx="592935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(2)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기존에 회계관리 프로그램이 있는 경우 복사할 때에는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“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덮어쓰기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”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를 선택하여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복사하시면 됩니다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71479" y="2549964"/>
            <a:ext cx="592935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(3)“C:\Program Files\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중앙선거관리위원회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_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정치자금회계관리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2”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의 폴더 내에</a:t>
            </a:r>
            <a:endParaRPr lang="en-US" altLang="ko-KR" sz="1200" dirty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      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있는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“PFund2”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를 실행하여 회계관리프로그램을 사용할 수 있습니다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 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71479" y="3214678"/>
            <a:ext cx="5929355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(4)</a:t>
            </a:r>
            <a:r>
              <a:rPr lang="ko-KR" altLang="en-US" sz="1200" dirty="0">
                <a:latin typeface="HY견명조" pitchFamily="18" charset="-127"/>
                <a:ea typeface="HY견명조" pitchFamily="18" charset="-127"/>
              </a:rPr>
              <a:t> 폴더 내의 자료는 아래 그림과 같습니다</a:t>
            </a:r>
            <a:r>
              <a:rPr lang="en-US" altLang="ko-KR" sz="1200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sz="1200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85794" y="3658956"/>
            <a:ext cx="5357850" cy="3787594"/>
            <a:chOff x="785794" y="3571868"/>
            <a:chExt cx="5357850" cy="378759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794" y="3571868"/>
              <a:ext cx="5357850" cy="378759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5" name="모서리가 둥근 직사각형 14"/>
            <p:cNvSpPr/>
            <p:nvPr/>
          </p:nvSpPr>
          <p:spPr>
            <a:xfrm>
              <a:off x="1225308" y="6022532"/>
              <a:ext cx="1643074" cy="214314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3060924" y="6275625"/>
              <a:ext cx="727304" cy="234031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>
          <a:xfrm>
            <a:off x="4982294" y="8475136"/>
            <a:ext cx="1543050" cy="486834"/>
          </a:xfrm>
        </p:spPr>
        <p:txBody>
          <a:bodyPr/>
          <a:lstStyle/>
          <a:p>
            <a:r>
              <a:rPr lang="en-US" altLang="ko-KR" dirty="0" smtClean="0"/>
              <a:t>55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bg1"/>
          </a:solidFill>
          <a:prstDash val="sys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rgbClr val="C00000"/>
          </a:solidFill>
          <a:prstDash val="sysDash"/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noFill/>
          <a:prstDash val="sys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14139</TotalTime>
  <Words>5698</Words>
  <Application>Microsoft Office PowerPoint</Application>
  <PresentationFormat>화면 슬라이드 쇼(4:3)</PresentationFormat>
  <Paragraphs>1080</Paragraphs>
  <Slides>57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57</vt:i4>
      </vt:variant>
    </vt:vector>
  </HeadingPairs>
  <TitlesOfParts>
    <vt:vector size="62" baseType="lpstr">
      <vt:lpstr>Office 테마</vt:lpstr>
      <vt:lpstr>1_Office 테마</vt:lpstr>
      <vt:lpstr>디자인 사용자 지정</vt:lpstr>
      <vt:lpstr>1_디자인 사용자 지정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이용재</dc:creator>
  <cp:lastModifiedBy>nec1</cp:lastModifiedBy>
  <cp:revision>1334</cp:revision>
  <cp:lastPrinted>2021-12-16T04:27:08Z</cp:lastPrinted>
  <dcterms:created xsi:type="dcterms:W3CDTF">2013-11-26T15:39:23Z</dcterms:created>
  <dcterms:modified xsi:type="dcterms:W3CDTF">2021-12-16T07:01:31Z</dcterms:modified>
</cp:coreProperties>
</file>