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98" r:id="rId2"/>
    <p:sldMasterId id="2147483706" r:id="rId3"/>
    <p:sldMasterId id="2147483720" r:id="rId4"/>
    <p:sldMasterId id="2147483734" r:id="rId5"/>
  </p:sldMasterIdLst>
  <p:notesMasterIdLst>
    <p:notesMasterId r:id="rId56"/>
  </p:notesMasterIdLst>
  <p:handoutMasterIdLst>
    <p:handoutMasterId r:id="rId57"/>
  </p:handoutMasterIdLst>
  <p:sldIdLst>
    <p:sldId id="537" r:id="rId6"/>
    <p:sldId id="538" r:id="rId7"/>
    <p:sldId id="460" r:id="rId8"/>
    <p:sldId id="475" r:id="rId9"/>
    <p:sldId id="461" r:id="rId10"/>
    <p:sldId id="462" r:id="rId11"/>
    <p:sldId id="463" r:id="rId12"/>
    <p:sldId id="477" r:id="rId13"/>
    <p:sldId id="478" r:id="rId14"/>
    <p:sldId id="479" r:id="rId15"/>
    <p:sldId id="480" r:id="rId16"/>
    <p:sldId id="482" r:id="rId17"/>
    <p:sldId id="493" r:id="rId18"/>
    <p:sldId id="494" r:id="rId19"/>
    <p:sldId id="495" r:id="rId20"/>
    <p:sldId id="496" r:id="rId21"/>
    <p:sldId id="497" r:id="rId22"/>
    <p:sldId id="526" r:id="rId23"/>
    <p:sldId id="541" r:id="rId24"/>
    <p:sldId id="528" r:id="rId25"/>
    <p:sldId id="529" r:id="rId26"/>
    <p:sldId id="530" r:id="rId27"/>
    <p:sldId id="534" r:id="rId28"/>
    <p:sldId id="535" r:id="rId29"/>
    <p:sldId id="536" r:id="rId30"/>
    <p:sldId id="516" r:id="rId31"/>
    <p:sldId id="517" r:id="rId32"/>
    <p:sldId id="518" r:id="rId33"/>
    <p:sldId id="519" r:id="rId34"/>
    <p:sldId id="520" r:id="rId35"/>
    <p:sldId id="531" r:id="rId36"/>
    <p:sldId id="532" r:id="rId37"/>
    <p:sldId id="533" r:id="rId38"/>
    <p:sldId id="504" r:id="rId39"/>
    <p:sldId id="505" r:id="rId40"/>
    <p:sldId id="506" r:id="rId41"/>
    <p:sldId id="507" r:id="rId42"/>
    <p:sldId id="508" r:id="rId43"/>
    <p:sldId id="509" r:id="rId44"/>
    <p:sldId id="522" r:id="rId45"/>
    <p:sldId id="549" r:id="rId46"/>
    <p:sldId id="550" r:id="rId47"/>
    <p:sldId id="515" r:id="rId48"/>
    <p:sldId id="551" r:id="rId49"/>
    <p:sldId id="548" r:id="rId50"/>
    <p:sldId id="484" r:id="rId51"/>
    <p:sldId id="486" r:id="rId52"/>
    <p:sldId id="488" r:id="rId53"/>
    <p:sldId id="489" r:id="rId54"/>
    <p:sldId id="490" r:id="rId55"/>
  </p:sldIdLst>
  <p:sldSz cx="6858000" cy="9144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조성국" initials="조" lastIdx="9" clrIdx="0">
    <p:extLst>
      <p:ext uri="{19B8F6BF-5375-455C-9EA6-DF929625EA0E}">
        <p15:presenceInfo xmlns:p15="http://schemas.microsoft.com/office/powerpoint/2012/main" xmlns="" userId="조성국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5D5FF"/>
    <a:srgbClr val="CCCCFF"/>
    <a:srgbClr val="E1C7FD"/>
    <a:srgbClr val="0000FF"/>
    <a:srgbClr val="FD5033"/>
    <a:srgbClr val="8D65F1"/>
    <a:srgbClr val="9874F2"/>
    <a:srgbClr val="776DC3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151" autoAdjust="0"/>
    <p:restoredTop sz="96309" autoAdjust="0"/>
  </p:normalViewPr>
  <p:slideViewPr>
    <p:cSldViewPr>
      <p:cViewPr>
        <p:scale>
          <a:sx n="90" d="100"/>
          <a:sy n="90" d="100"/>
        </p:scale>
        <p:origin x="-3072" y="78"/>
      </p:cViewPr>
      <p:guideLst>
        <p:guide orient="horz" pos="2880"/>
        <p:guide pos="2194"/>
      </p:guideLst>
    </p:cSldViewPr>
  </p:slideViewPr>
  <p:outlineViewPr>
    <p:cViewPr>
      <p:scale>
        <a:sx n="33" d="100"/>
        <a:sy n="33" d="100"/>
      </p:scale>
      <p:origin x="0" y="-3966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1" d="100"/>
          <a:sy n="81" d="100"/>
        </p:scale>
        <p:origin x="-2088" y="-102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handoutMaster" Target="handoutMasters/handoutMaster1.xml"/><Relationship Id="rId61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67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826" y="0"/>
            <a:ext cx="2946246" cy="4967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E6D23625-41F0-4DEF-892F-A1EEA3769B43}" type="datetimeFigureOut">
              <a:rPr lang="ko-KR" altLang="en-US" smtClean="0"/>
              <a:pPr/>
              <a:t>2021-12-10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309"/>
            <a:ext cx="2946247" cy="496731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826" y="9428309"/>
            <a:ext cx="2946246" cy="496731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C397C829-70AC-47AD-9F0A-298D09218DE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21679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6332"/>
          </a:xfrm>
          <a:prstGeom prst="rect">
            <a:avLst/>
          </a:prstGeom>
        </p:spPr>
        <p:txBody>
          <a:bodyPr vert="horz" lIns="95546" tIns="47773" rIns="95546" bIns="4777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5546" tIns="47773" rIns="95546" bIns="47773" rtlCol="0"/>
          <a:lstStyle>
            <a:lvl1pPr algn="r">
              <a:defRPr sz="1200"/>
            </a:lvl1pPr>
          </a:lstStyle>
          <a:p>
            <a:fld id="{4BFCC905-1977-4EA8-9881-CFDD76D96D80}" type="datetimeFigureOut">
              <a:rPr lang="ko-KR" altLang="en-US" smtClean="0"/>
              <a:pPr/>
              <a:t>2021-12-10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46" tIns="47773" rIns="95546" bIns="4777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5546" tIns="47773" rIns="95546" bIns="4777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428584"/>
            <a:ext cx="2945659" cy="496332"/>
          </a:xfrm>
          <a:prstGeom prst="rect">
            <a:avLst/>
          </a:prstGeom>
        </p:spPr>
        <p:txBody>
          <a:bodyPr vert="horz" lIns="95546" tIns="47773" rIns="95546" bIns="4777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5546" tIns="47773" rIns="95546" bIns="47773" rtlCol="0" anchor="b"/>
          <a:lstStyle>
            <a:lvl1pPr algn="r">
              <a:defRPr sz="1200"/>
            </a:lvl1pPr>
          </a:lstStyle>
          <a:p>
            <a:fld id="{1CC99B6E-CC38-4671-BC99-413A8DF7EF8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896884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99B6E-CC38-4671-BC99-413A8DF7EF8F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D4AC0-64FF-44FA-963A-0544BD31E985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E62B2-3E3C-4AC9-919E-94CFE4FD18AD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A8E1C-8CF7-4A25-B1AF-00B6D9445D9A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833DD-1A76-4D9F-9F06-574B3024C342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3B9E0-B515-4055-96BD-2DCCA7DEF5C2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9527A-0598-4BF1-A3CB-C7943F66E4F8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41BC0-4322-408A-972D-E4588DE799EC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47D85-4D9B-4E42-9358-C402711E8C17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2C37-A966-4238-9317-725C2D2D0552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D77BF-2D31-41C5-8BC3-7FAA3F8F6FC5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5EE10-7ED9-47B4-AF22-D0442B935826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9067"/>
            <a:ext cx="6858000" cy="814493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1202267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3" y="128957"/>
            <a:ext cx="598887" cy="7743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04449"/>
            <a:ext cx="1300572" cy="525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AutoShape 78"/>
          <p:cNvSpPr>
            <a:spLocks noChangeAspect="1" noChangeArrowheads="1"/>
          </p:cNvSpPr>
          <p:nvPr userDrawn="1"/>
        </p:nvSpPr>
        <p:spPr bwMode="auto">
          <a:xfrm>
            <a:off x="6482975" y="8605825"/>
            <a:ext cx="213362" cy="382667"/>
          </a:xfrm>
          <a:prstGeom prst="roundRect">
            <a:avLst>
              <a:gd name="adj" fmla="val 50000"/>
            </a:avLst>
          </a:prstGeom>
          <a:solidFill>
            <a:srgbClr val="075FA1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ko-KR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5300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9067"/>
            <a:ext cx="6858000" cy="8144933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4094"/>
            <a:ext cx="1052736" cy="2872901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12022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04449"/>
            <a:ext cx="1300572" cy="525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6594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9067"/>
            <a:ext cx="6858000" cy="8144933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4094"/>
            <a:ext cx="1052736" cy="2872901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1202267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3" y="128957"/>
            <a:ext cx="598887" cy="7743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04449"/>
            <a:ext cx="1300572" cy="525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33016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5931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01087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51B9436-1668-49C4-A866-ED5265606C3F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A466A5EA-6313-47DD-A7C5-A26582CAAE6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34894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55776"/>
            <a:ext cx="6858000" cy="6588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41640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6"/>
          <p:cNvSpPr>
            <a:spLocks noChangeShapeType="1"/>
          </p:cNvSpPr>
          <p:nvPr userDrawn="1"/>
        </p:nvSpPr>
        <p:spPr bwMode="auto">
          <a:xfrm>
            <a:off x="2032125" y="3677839"/>
            <a:ext cx="279265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lIns="87262" tIns="43630" rIns="87262" bIns="43630" anchor="ctr"/>
          <a:lstStyle/>
          <a:p>
            <a:pPr latinLnBrk="0">
              <a:lnSpc>
                <a:spcPct val="60000"/>
              </a:lnSpc>
              <a:spcBef>
                <a:spcPct val="70000"/>
              </a:spcBef>
              <a:buFont typeface="Wingdings" pitchFamily="2" charset="2"/>
              <a:buNone/>
              <a:defRPr/>
            </a:pPr>
            <a:endParaRPr lang="ko-KR" altLang="en-US" sz="1000" dirty="0"/>
          </a:p>
        </p:txBody>
      </p:sp>
      <p:sp>
        <p:nvSpPr>
          <p:cNvPr id="8" name="Line 7"/>
          <p:cNvSpPr>
            <a:spLocks noChangeShapeType="1"/>
          </p:cNvSpPr>
          <p:nvPr userDrawn="1"/>
        </p:nvSpPr>
        <p:spPr bwMode="auto">
          <a:xfrm>
            <a:off x="1207845" y="3656673"/>
            <a:ext cx="4443411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 lIns="34355" tIns="34355" rIns="34355" bIns="34355"/>
          <a:lstStyle/>
          <a:p>
            <a:pPr latinLnBrk="0">
              <a:lnSpc>
                <a:spcPct val="60000"/>
              </a:lnSpc>
              <a:spcBef>
                <a:spcPct val="70000"/>
              </a:spcBef>
              <a:buFont typeface="Wingdings" pitchFamily="2" charset="2"/>
              <a:buNone/>
              <a:defRPr/>
            </a:pPr>
            <a:endParaRPr lang="ko-KR" altLang="en-US" sz="1000" dirty="0"/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44" y="630256"/>
            <a:ext cx="1549146" cy="639581"/>
          </a:xfrm>
          <a:prstGeom prst="rect">
            <a:avLst/>
          </a:prstGeom>
        </p:spPr>
      </p:pic>
      <p:pic>
        <p:nvPicPr>
          <p:cNvPr id="14" name="Picture 23" descr="sq로고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005" y="8668997"/>
            <a:ext cx="622961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5418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206835" y="8668997"/>
            <a:ext cx="444334" cy="336000"/>
          </a:xfrm>
        </p:spPr>
        <p:txBody>
          <a:bodyPr/>
          <a:lstStyle>
            <a:lvl1pPr algn="ctr">
              <a:defRPr/>
            </a:lvl1pPr>
          </a:lstStyle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7" name="Line 4"/>
          <p:cNvSpPr>
            <a:spLocks noChangeShapeType="1"/>
          </p:cNvSpPr>
          <p:nvPr userDrawn="1"/>
        </p:nvSpPr>
        <p:spPr bwMode="auto">
          <a:xfrm>
            <a:off x="189035" y="732367"/>
            <a:ext cx="6479932" cy="0"/>
          </a:xfrm>
          <a:prstGeom prst="line">
            <a:avLst/>
          </a:prstGeom>
          <a:noFill/>
          <a:ln w="38100">
            <a:solidFill>
              <a:srgbClr val="808080"/>
            </a:solidFill>
            <a:round/>
            <a:headEnd/>
            <a:tailEnd/>
          </a:ln>
          <a:effectLst/>
        </p:spPr>
        <p:txBody>
          <a:bodyPr lIns="87262" tIns="43630" rIns="87262" bIns="43630"/>
          <a:lstStyle/>
          <a:p>
            <a:pPr latinLnBrk="0">
              <a:lnSpc>
                <a:spcPct val="125000"/>
              </a:lnSpc>
              <a:spcBef>
                <a:spcPct val="70000"/>
              </a:spcBef>
              <a:buFont typeface="Wingdings" pitchFamily="2" charset="2"/>
              <a:buChar char="ü"/>
              <a:defRPr/>
            </a:pPr>
            <a:endParaRPr lang="ko-KR" altLang="en-US" sz="14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37" y="8703691"/>
            <a:ext cx="747692" cy="308692"/>
          </a:xfrm>
          <a:prstGeom prst="rect">
            <a:avLst/>
          </a:prstGeom>
        </p:spPr>
      </p:pic>
      <p:pic>
        <p:nvPicPr>
          <p:cNvPr id="10" name="Picture 23" descr="sq로고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005" y="8668997"/>
            <a:ext cx="622961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2212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8190" y="2279651"/>
            <a:ext cx="5915025" cy="3803651"/>
          </a:xfrm>
        </p:spPr>
        <p:txBody>
          <a:bodyPr anchor="b"/>
          <a:lstStyle>
            <a:lvl1pPr>
              <a:defRPr sz="57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68190" y="6119289"/>
            <a:ext cx="5915025" cy="2000249"/>
          </a:xfrm>
        </p:spPr>
        <p:txBody>
          <a:bodyPr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43630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87261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30891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174521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18152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261783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05413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349044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0384-B53F-4EC6-9934-46B1EC7C5A89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60896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71490" y="2434166"/>
            <a:ext cx="2904758" cy="5801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1756" y="2434166"/>
            <a:ext cx="2904760" cy="5801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8E48-BF7D-4F52-9CA3-8F1E42412A18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64926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2589" y="486836"/>
            <a:ext cx="5915025" cy="176741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72587" y="2241553"/>
            <a:ext cx="2901463" cy="1098550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6305" indent="0">
              <a:buNone/>
              <a:defRPr sz="1900" b="1"/>
            </a:lvl2pPr>
            <a:lvl3pPr marL="872611" indent="0">
              <a:buNone/>
              <a:defRPr sz="1700" b="1"/>
            </a:lvl3pPr>
            <a:lvl4pPr marL="1308914" indent="0">
              <a:buNone/>
              <a:defRPr sz="1700" b="1"/>
            </a:lvl4pPr>
            <a:lvl5pPr marL="1745219" indent="0">
              <a:buNone/>
              <a:defRPr sz="1700" b="1"/>
            </a:lvl5pPr>
            <a:lvl6pPr marL="2181525" indent="0">
              <a:buNone/>
              <a:defRPr sz="1700" b="1"/>
            </a:lvl6pPr>
            <a:lvl7pPr marL="2617831" indent="0">
              <a:buNone/>
              <a:defRPr sz="1700" b="1"/>
            </a:lvl7pPr>
            <a:lvl8pPr marL="3054135" indent="0">
              <a:buNone/>
              <a:defRPr sz="1700" b="1"/>
            </a:lvl8pPr>
            <a:lvl9pPr marL="3490441" indent="0">
              <a:buNone/>
              <a:defRPr sz="17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72587" y="3340104"/>
            <a:ext cx="2901463" cy="4912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71865" y="2241553"/>
            <a:ext cx="2915748" cy="1098550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6305" indent="0">
              <a:buNone/>
              <a:defRPr sz="1900" b="1"/>
            </a:lvl2pPr>
            <a:lvl3pPr marL="872611" indent="0">
              <a:buNone/>
              <a:defRPr sz="1700" b="1"/>
            </a:lvl3pPr>
            <a:lvl4pPr marL="1308914" indent="0">
              <a:buNone/>
              <a:defRPr sz="1700" b="1"/>
            </a:lvl4pPr>
            <a:lvl5pPr marL="1745219" indent="0">
              <a:buNone/>
              <a:defRPr sz="1700" b="1"/>
            </a:lvl5pPr>
            <a:lvl6pPr marL="2181525" indent="0">
              <a:buNone/>
              <a:defRPr sz="1700" b="1"/>
            </a:lvl6pPr>
            <a:lvl7pPr marL="2617831" indent="0">
              <a:buNone/>
              <a:defRPr sz="1700" b="1"/>
            </a:lvl7pPr>
            <a:lvl8pPr marL="3054135" indent="0">
              <a:buNone/>
              <a:defRPr sz="1700" b="1"/>
            </a:lvl8pPr>
            <a:lvl9pPr marL="3490441" indent="0">
              <a:buNone/>
              <a:defRPr sz="17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71865" y="3340104"/>
            <a:ext cx="2915748" cy="4912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7D427-05A8-4034-8F9B-55A16E9C7FCA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8801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3FC0-FE90-4A4B-9D78-62E2A82D5D3A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49295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6F4C1-1B6F-470C-A7CC-A7E774CFB0E8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27427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2589" y="609600"/>
            <a:ext cx="2211265" cy="2133600"/>
          </a:xfrm>
        </p:spPr>
        <p:txBody>
          <a:bodyPr anchor="b"/>
          <a:lstStyle>
            <a:lvl1pPr>
              <a:defRPr sz="31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915749" y="1316568"/>
            <a:ext cx="3471863" cy="6498168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72589" y="2743202"/>
            <a:ext cx="2211265" cy="5082116"/>
          </a:xfrm>
        </p:spPr>
        <p:txBody>
          <a:bodyPr/>
          <a:lstStyle>
            <a:lvl1pPr marL="0" indent="0">
              <a:buNone/>
              <a:defRPr sz="1700"/>
            </a:lvl1pPr>
            <a:lvl2pPr marL="436305" indent="0">
              <a:buNone/>
              <a:defRPr sz="1300"/>
            </a:lvl2pPr>
            <a:lvl3pPr marL="872611" indent="0">
              <a:buNone/>
              <a:defRPr sz="1000"/>
            </a:lvl3pPr>
            <a:lvl4pPr marL="1308914" indent="0">
              <a:buNone/>
              <a:defRPr sz="900"/>
            </a:lvl4pPr>
            <a:lvl5pPr marL="1745219" indent="0">
              <a:buNone/>
              <a:defRPr sz="900"/>
            </a:lvl5pPr>
            <a:lvl6pPr marL="2181525" indent="0">
              <a:buNone/>
              <a:defRPr sz="900"/>
            </a:lvl6pPr>
            <a:lvl7pPr marL="2617831" indent="0">
              <a:buNone/>
              <a:defRPr sz="900"/>
            </a:lvl7pPr>
            <a:lvl8pPr marL="3054135" indent="0">
              <a:buNone/>
              <a:defRPr sz="900"/>
            </a:lvl8pPr>
            <a:lvl9pPr marL="3490441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46687-387A-4FC6-8BC8-6A003CFA7BFB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03058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2589" y="609600"/>
            <a:ext cx="2211265" cy="2133600"/>
          </a:xfrm>
        </p:spPr>
        <p:txBody>
          <a:bodyPr anchor="b"/>
          <a:lstStyle>
            <a:lvl1pPr>
              <a:defRPr sz="31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15749" y="1316568"/>
            <a:ext cx="3471863" cy="6498168"/>
          </a:xfrm>
        </p:spPr>
        <p:txBody>
          <a:bodyPr/>
          <a:lstStyle>
            <a:lvl1pPr marL="0" indent="0">
              <a:buNone/>
              <a:defRPr sz="3100"/>
            </a:lvl1pPr>
            <a:lvl2pPr marL="436305" indent="0">
              <a:buNone/>
              <a:defRPr sz="2700"/>
            </a:lvl2pPr>
            <a:lvl3pPr marL="872611" indent="0">
              <a:buNone/>
              <a:defRPr sz="2300"/>
            </a:lvl3pPr>
            <a:lvl4pPr marL="1308914" indent="0">
              <a:buNone/>
              <a:defRPr sz="1900"/>
            </a:lvl4pPr>
            <a:lvl5pPr marL="1745219" indent="0">
              <a:buNone/>
              <a:defRPr sz="1900"/>
            </a:lvl5pPr>
            <a:lvl6pPr marL="2181525" indent="0">
              <a:buNone/>
              <a:defRPr sz="1900"/>
            </a:lvl6pPr>
            <a:lvl7pPr marL="2617831" indent="0">
              <a:buNone/>
              <a:defRPr sz="1900"/>
            </a:lvl7pPr>
            <a:lvl8pPr marL="3054135" indent="0">
              <a:buNone/>
              <a:defRPr sz="1900"/>
            </a:lvl8pPr>
            <a:lvl9pPr marL="3490441" indent="0">
              <a:buNone/>
              <a:defRPr sz="19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72589" y="2743202"/>
            <a:ext cx="2211265" cy="5082116"/>
          </a:xfrm>
        </p:spPr>
        <p:txBody>
          <a:bodyPr/>
          <a:lstStyle>
            <a:lvl1pPr marL="0" indent="0">
              <a:buNone/>
              <a:defRPr sz="1700"/>
            </a:lvl1pPr>
            <a:lvl2pPr marL="436305" indent="0">
              <a:buNone/>
              <a:defRPr sz="1300"/>
            </a:lvl2pPr>
            <a:lvl3pPr marL="872611" indent="0">
              <a:buNone/>
              <a:defRPr sz="1000"/>
            </a:lvl3pPr>
            <a:lvl4pPr marL="1308914" indent="0">
              <a:buNone/>
              <a:defRPr sz="900"/>
            </a:lvl4pPr>
            <a:lvl5pPr marL="1745219" indent="0">
              <a:buNone/>
              <a:defRPr sz="900"/>
            </a:lvl5pPr>
            <a:lvl6pPr marL="2181525" indent="0">
              <a:buNone/>
              <a:defRPr sz="900"/>
            </a:lvl6pPr>
            <a:lvl7pPr marL="2617831" indent="0">
              <a:buNone/>
              <a:defRPr sz="900"/>
            </a:lvl7pPr>
            <a:lvl8pPr marL="3054135" indent="0">
              <a:buNone/>
              <a:defRPr sz="900"/>
            </a:lvl8pPr>
            <a:lvl9pPr marL="3490441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BC9A5-4676-4756-A4F1-68B7640CDD85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9360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18CA4-9DB3-4F60-9CBD-928979B461D1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50814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08307" y="486835"/>
            <a:ext cx="1478205" cy="774911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71487" y="486835"/>
            <a:ext cx="4331310" cy="774911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43F1-35E0-4073-BF29-9EF2B740FC24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92515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6"/>
          <p:cNvSpPr>
            <a:spLocks noChangeShapeType="1"/>
          </p:cNvSpPr>
          <p:nvPr userDrawn="1"/>
        </p:nvSpPr>
        <p:spPr bwMode="auto">
          <a:xfrm>
            <a:off x="2032125" y="3677839"/>
            <a:ext cx="279265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lIns="87262" tIns="43630" rIns="87262" bIns="43630" anchor="ctr"/>
          <a:lstStyle/>
          <a:p>
            <a:pPr latinLnBrk="0">
              <a:lnSpc>
                <a:spcPct val="60000"/>
              </a:lnSpc>
              <a:spcBef>
                <a:spcPct val="70000"/>
              </a:spcBef>
              <a:buFont typeface="Wingdings" pitchFamily="2" charset="2"/>
              <a:buNone/>
              <a:defRPr/>
            </a:pPr>
            <a:endParaRPr lang="ko-KR" altLang="en-US" sz="1000" dirty="0"/>
          </a:p>
        </p:txBody>
      </p:sp>
      <p:sp>
        <p:nvSpPr>
          <p:cNvPr id="8" name="Line 7"/>
          <p:cNvSpPr>
            <a:spLocks noChangeShapeType="1"/>
          </p:cNvSpPr>
          <p:nvPr userDrawn="1"/>
        </p:nvSpPr>
        <p:spPr bwMode="auto">
          <a:xfrm>
            <a:off x="1207845" y="3656673"/>
            <a:ext cx="4443411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 lIns="34355" tIns="34355" rIns="34355" bIns="34355"/>
          <a:lstStyle/>
          <a:p>
            <a:pPr latinLnBrk="0">
              <a:lnSpc>
                <a:spcPct val="60000"/>
              </a:lnSpc>
              <a:spcBef>
                <a:spcPct val="70000"/>
              </a:spcBef>
              <a:buFont typeface="Wingdings" pitchFamily="2" charset="2"/>
              <a:buNone/>
              <a:defRPr/>
            </a:pPr>
            <a:endParaRPr lang="ko-KR" altLang="en-US" sz="1000" dirty="0"/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44" y="630256"/>
            <a:ext cx="1549146" cy="639581"/>
          </a:xfrm>
          <a:prstGeom prst="rect">
            <a:avLst/>
          </a:prstGeom>
        </p:spPr>
      </p:pic>
      <p:pic>
        <p:nvPicPr>
          <p:cNvPr id="14" name="Picture 23" descr="sq로고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005" y="8668997"/>
            <a:ext cx="622961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5418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내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206835" y="8668997"/>
            <a:ext cx="444334" cy="336000"/>
          </a:xfrm>
        </p:spPr>
        <p:txBody>
          <a:bodyPr/>
          <a:lstStyle>
            <a:lvl1pPr algn="ctr">
              <a:defRPr/>
            </a:lvl1pPr>
          </a:lstStyle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7" name="Line 4"/>
          <p:cNvSpPr>
            <a:spLocks noChangeShapeType="1"/>
          </p:cNvSpPr>
          <p:nvPr userDrawn="1"/>
        </p:nvSpPr>
        <p:spPr bwMode="auto">
          <a:xfrm>
            <a:off x="189035" y="732367"/>
            <a:ext cx="6479932" cy="0"/>
          </a:xfrm>
          <a:prstGeom prst="line">
            <a:avLst/>
          </a:prstGeom>
          <a:noFill/>
          <a:ln w="38100">
            <a:solidFill>
              <a:srgbClr val="808080"/>
            </a:solidFill>
            <a:round/>
            <a:headEnd/>
            <a:tailEnd/>
          </a:ln>
          <a:effectLst/>
        </p:spPr>
        <p:txBody>
          <a:bodyPr lIns="87262" tIns="43630" rIns="87262" bIns="43630"/>
          <a:lstStyle/>
          <a:p>
            <a:pPr latinLnBrk="0">
              <a:lnSpc>
                <a:spcPct val="125000"/>
              </a:lnSpc>
              <a:spcBef>
                <a:spcPct val="70000"/>
              </a:spcBef>
              <a:buFont typeface="Wingdings" pitchFamily="2" charset="2"/>
              <a:buChar char="ü"/>
              <a:defRPr/>
            </a:pPr>
            <a:endParaRPr lang="ko-KR" altLang="en-US" sz="14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37" y="8703691"/>
            <a:ext cx="747692" cy="308692"/>
          </a:xfrm>
          <a:prstGeom prst="rect">
            <a:avLst/>
          </a:prstGeom>
        </p:spPr>
      </p:pic>
      <p:pic>
        <p:nvPicPr>
          <p:cNvPr id="10" name="Picture 23" descr="sq로고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005" y="8668997"/>
            <a:ext cx="622961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2212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6"/>
          <p:cNvSpPr>
            <a:spLocks noChangeShapeType="1"/>
          </p:cNvSpPr>
          <p:nvPr userDrawn="1"/>
        </p:nvSpPr>
        <p:spPr bwMode="auto">
          <a:xfrm>
            <a:off x="2032125" y="3677839"/>
            <a:ext cx="279265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lIns="87262" tIns="43630" rIns="87262" bIns="43630" anchor="ctr"/>
          <a:lstStyle/>
          <a:p>
            <a:pPr latinLnBrk="0">
              <a:lnSpc>
                <a:spcPct val="60000"/>
              </a:lnSpc>
              <a:spcBef>
                <a:spcPct val="70000"/>
              </a:spcBef>
              <a:buFont typeface="Wingdings" pitchFamily="2" charset="2"/>
              <a:buNone/>
              <a:defRPr/>
            </a:pPr>
            <a:endParaRPr lang="ko-KR" altLang="en-US" sz="1000" dirty="0"/>
          </a:p>
        </p:txBody>
      </p:sp>
      <p:sp>
        <p:nvSpPr>
          <p:cNvPr id="8" name="Line 7"/>
          <p:cNvSpPr>
            <a:spLocks noChangeShapeType="1"/>
          </p:cNvSpPr>
          <p:nvPr userDrawn="1"/>
        </p:nvSpPr>
        <p:spPr bwMode="auto">
          <a:xfrm>
            <a:off x="1207845" y="3656673"/>
            <a:ext cx="4443411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 lIns="34355" tIns="34355" rIns="34355" bIns="34355"/>
          <a:lstStyle/>
          <a:p>
            <a:pPr latinLnBrk="0">
              <a:lnSpc>
                <a:spcPct val="60000"/>
              </a:lnSpc>
              <a:spcBef>
                <a:spcPct val="70000"/>
              </a:spcBef>
              <a:buFont typeface="Wingdings" pitchFamily="2" charset="2"/>
              <a:buNone/>
              <a:defRPr/>
            </a:pPr>
            <a:endParaRPr lang="ko-KR" altLang="en-US" sz="1000" dirty="0"/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44" y="630256"/>
            <a:ext cx="1549146" cy="639581"/>
          </a:xfrm>
          <a:prstGeom prst="rect">
            <a:avLst/>
          </a:prstGeom>
        </p:spPr>
      </p:pic>
      <p:pic>
        <p:nvPicPr>
          <p:cNvPr id="14" name="Picture 23" descr="sq로고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005" y="8668997"/>
            <a:ext cx="622961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5418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206835" y="8668997"/>
            <a:ext cx="444334" cy="336000"/>
          </a:xfrm>
        </p:spPr>
        <p:txBody>
          <a:bodyPr/>
          <a:lstStyle>
            <a:lvl1pPr algn="ctr">
              <a:defRPr/>
            </a:lvl1pPr>
          </a:lstStyle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7" name="Line 4"/>
          <p:cNvSpPr>
            <a:spLocks noChangeShapeType="1"/>
          </p:cNvSpPr>
          <p:nvPr userDrawn="1"/>
        </p:nvSpPr>
        <p:spPr bwMode="auto">
          <a:xfrm>
            <a:off x="189035" y="732367"/>
            <a:ext cx="6479932" cy="0"/>
          </a:xfrm>
          <a:prstGeom prst="line">
            <a:avLst/>
          </a:prstGeom>
          <a:noFill/>
          <a:ln w="38100">
            <a:solidFill>
              <a:srgbClr val="808080"/>
            </a:solidFill>
            <a:round/>
            <a:headEnd/>
            <a:tailEnd/>
          </a:ln>
          <a:effectLst/>
        </p:spPr>
        <p:txBody>
          <a:bodyPr lIns="87262" tIns="43630" rIns="87262" bIns="43630"/>
          <a:lstStyle/>
          <a:p>
            <a:pPr latinLnBrk="0">
              <a:lnSpc>
                <a:spcPct val="125000"/>
              </a:lnSpc>
              <a:spcBef>
                <a:spcPct val="70000"/>
              </a:spcBef>
              <a:buFont typeface="Wingdings" pitchFamily="2" charset="2"/>
              <a:buChar char="ü"/>
              <a:defRPr/>
            </a:pPr>
            <a:endParaRPr lang="ko-KR" altLang="en-US" sz="14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37" y="8703691"/>
            <a:ext cx="747692" cy="308692"/>
          </a:xfrm>
          <a:prstGeom prst="rect">
            <a:avLst/>
          </a:prstGeom>
        </p:spPr>
      </p:pic>
      <p:pic>
        <p:nvPicPr>
          <p:cNvPr id="10" name="Picture 23" descr="sq로고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005" y="8668997"/>
            <a:ext cx="622961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2212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8190" y="2279651"/>
            <a:ext cx="5915025" cy="3803651"/>
          </a:xfrm>
        </p:spPr>
        <p:txBody>
          <a:bodyPr anchor="b"/>
          <a:lstStyle>
            <a:lvl1pPr>
              <a:defRPr sz="57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68190" y="6119289"/>
            <a:ext cx="5915025" cy="2000249"/>
          </a:xfrm>
        </p:spPr>
        <p:txBody>
          <a:bodyPr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43630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87261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30891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174521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18152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261783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05413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349044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EFA4C-D7B7-4B46-A5F4-3BF680A5AC7A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60896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71490" y="2434166"/>
            <a:ext cx="2904758" cy="5801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1756" y="2434166"/>
            <a:ext cx="2904760" cy="5801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066D5-0654-409B-8A1C-FDB79ACE8551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64926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2589" y="486836"/>
            <a:ext cx="5915025" cy="176741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72587" y="2241553"/>
            <a:ext cx="2901463" cy="1098550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6305" indent="0">
              <a:buNone/>
              <a:defRPr sz="1900" b="1"/>
            </a:lvl2pPr>
            <a:lvl3pPr marL="872611" indent="0">
              <a:buNone/>
              <a:defRPr sz="1700" b="1"/>
            </a:lvl3pPr>
            <a:lvl4pPr marL="1308914" indent="0">
              <a:buNone/>
              <a:defRPr sz="1700" b="1"/>
            </a:lvl4pPr>
            <a:lvl5pPr marL="1745219" indent="0">
              <a:buNone/>
              <a:defRPr sz="1700" b="1"/>
            </a:lvl5pPr>
            <a:lvl6pPr marL="2181525" indent="0">
              <a:buNone/>
              <a:defRPr sz="1700" b="1"/>
            </a:lvl6pPr>
            <a:lvl7pPr marL="2617831" indent="0">
              <a:buNone/>
              <a:defRPr sz="1700" b="1"/>
            </a:lvl7pPr>
            <a:lvl8pPr marL="3054135" indent="0">
              <a:buNone/>
              <a:defRPr sz="1700" b="1"/>
            </a:lvl8pPr>
            <a:lvl9pPr marL="3490441" indent="0">
              <a:buNone/>
              <a:defRPr sz="17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72587" y="3340104"/>
            <a:ext cx="2901463" cy="4912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71865" y="2241553"/>
            <a:ext cx="2915748" cy="1098550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6305" indent="0">
              <a:buNone/>
              <a:defRPr sz="1900" b="1"/>
            </a:lvl2pPr>
            <a:lvl3pPr marL="872611" indent="0">
              <a:buNone/>
              <a:defRPr sz="1700" b="1"/>
            </a:lvl3pPr>
            <a:lvl4pPr marL="1308914" indent="0">
              <a:buNone/>
              <a:defRPr sz="1700" b="1"/>
            </a:lvl4pPr>
            <a:lvl5pPr marL="1745219" indent="0">
              <a:buNone/>
              <a:defRPr sz="1700" b="1"/>
            </a:lvl5pPr>
            <a:lvl6pPr marL="2181525" indent="0">
              <a:buNone/>
              <a:defRPr sz="1700" b="1"/>
            </a:lvl6pPr>
            <a:lvl7pPr marL="2617831" indent="0">
              <a:buNone/>
              <a:defRPr sz="1700" b="1"/>
            </a:lvl7pPr>
            <a:lvl8pPr marL="3054135" indent="0">
              <a:buNone/>
              <a:defRPr sz="1700" b="1"/>
            </a:lvl8pPr>
            <a:lvl9pPr marL="3490441" indent="0">
              <a:buNone/>
              <a:defRPr sz="17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71865" y="3340104"/>
            <a:ext cx="2915748" cy="4912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2292-9000-4DEA-9838-6127CB01A7C9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8801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92EAD-EDE6-424C-8807-AD5A5A69283F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49295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4D201-566B-4521-9086-A4C31314361D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27427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2589" y="609600"/>
            <a:ext cx="2211265" cy="2133600"/>
          </a:xfrm>
        </p:spPr>
        <p:txBody>
          <a:bodyPr anchor="b"/>
          <a:lstStyle>
            <a:lvl1pPr>
              <a:defRPr sz="31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915749" y="1316568"/>
            <a:ext cx="3471863" cy="6498168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72589" y="2743202"/>
            <a:ext cx="2211265" cy="5082116"/>
          </a:xfrm>
        </p:spPr>
        <p:txBody>
          <a:bodyPr/>
          <a:lstStyle>
            <a:lvl1pPr marL="0" indent="0">
              <a:buNone/>
              <a:defRPr sz="1700"/>
            </a:lvl1pPr>
            <a:lvl2pPr marL="436305" indent="0">
              <a:buNone/>
              <a:defRPr sz="1300"/>
            </a:lvl2pPr>
            <a:lvl3pPr marL="872611" indent="0">
              <a:buNone/>
              <a:defRPr sz="1000"/>
            </a:lvl3pPr>
            <a:lvl4pPr marL="1308914" indent="0">
              <a:buNone/>
              <a:defRPr sz="900"/>
            </a:lvl4pPr>
            <a:lvl5pPr marL="1745219" indent="0">
              <a:buNone/>
              <a:defRPr sz="900"/>
            </a:lvl5pPr>
            <a:lvl6pPr marL="2181525" indent="0">
              <a:buNone/>
              <a:defRPr sz="900"/>
            </a:lvl6pPr>
            <a:lvl7pPr marL="2617831" indent="0">
              <a:buNone/>
              <a:defRPr sz="900"/>
            </a:lvl7pPr>
            <a:lvl8pPr marL="3054135" indent="0">
              <a:buNone/>
              <a:defRPr sz="900"/>
            </a:lvl8pPr>
            <a:lvl9pPr marL="3490441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BFA5E-BF54-4599-9414-110404B2C8F3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03058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2589" y="609600"/>
            <a:ext cx="2211265" cy="2133600"/>
          </a:xfrm>
        </p:spPr>
        <p:txBody>
          <a:bodyPr anchor="b"/>
          <a:lstStyle>
            <a:lvl1pPr>
              <a:defRPr sz="31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15749" y="1316568"/>
            <a:ext cx="3471863" cy="6498168"/>
          </a:xfrm>
        </p:spPr>
        <p:txBody>
          <a:bodyPr/>
          <a:lstStyle>
            <a:lvl1pPr marL="0" indent="0">
              <a:buNone/>
              <a:defRPr sz="3100"/>
            </a:lvl1pPr>
            <a:lvl2pPr marL="436305" indent="0">
              <a:buNone/>
              <a:defRPr sz="2700"/>
            </a:lvl2pPr>
            <a:lvl3pPr marL="872611" indent="0">
              <a:buNone/>
              <a:defRPr sz="2300"/>
            </a:lvl3pPr>
            <a:lvl4pPr marL="1308914" indent="0">
              <a:buNone/>
              <a:defRPr sz="1900"/>
            </a:lvl4pPr>
            <a:lvl5pPr marL="1745219" indent="0">
              <a:buNone/>
              <a:defRPr sz="1900"/>
            </a:lvl5pPr>
            <a:lvl6pPr marL="2181525" indent="0">
              <a:buNone/>
              <a:defRPr sz="1900"/>
            </a:lvl6pPr>
            <a:lvl7pPr marL="2617831" indent="0">
              <a:buNone/>
              <a:defRPr sz="1900"/>
            </a:lvl7pPr>
            <a:lvl8pPr marL="3054135" indent="0">
              <a:buNone/>
              <a:defRPr sz="1900"/>
            </a:lvl8pPr>
            <a:lvl9pPr marL="3490441" indent="0">
              <a:buNone/>
              <a:defRPr sz="19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72589" y="2743202"/>
            <a:ext cx="2211265" cy="5082116"/>
          </a:xfrm>
        </p:spPr>
        <p:txBody>
          <a:bodyPr/>
          <a:lstStyle>
            <a:lvl1pPr marL="0" indent="0">
              <a:buNone/>
              <a:defRPr sz="1700"/>
            </a:lvl1pPr>
            <a:lvl2pPr marL="436305" indent="0">
              <a:buNone/>
              <a:defRPr sz="1300"/>
            </a:lvl2pPr>
            <a:lvl3pPr marL="872611" indent="0">
              <a:buNone/>
              <a:defRPr sz="1000"/>
            </a:lvl3pPr>
            <a:lvl4pPr marL="1308914" indent="0">
              <a:buNone/>
              <a:defRPr sz="900"/>
            </a:lvl4pPr>
            <a:lvl5pPr marL="1745219" indent="0">
              <a:buNone/>
              <a:defRPr sz="900"/>
            </a:lvl5pPr>
            <a:lvl6pPr marL="2181525" indent="0">
              <a:buNone/>
              <a:defRPr sz="900"/>
            </a:lvl6pPr>
            <a:lvl7pPr marL="2617831" indent="0">
              <a:buNone/>
              <a:defRPr sz="900"/>
            </a:lvl7pPr>
            <a:lvl8pPr marL="3054135" indent="0">
              <a:buNone/>
              <a:defRPr sz="900"/>
            </a:lvl8pPr>
            <a:lvl9pPr marL="3490441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C336-3C8F-4A1B-AFB7-FB5F3C6BD62E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9360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44CB0-38B6-403C-AE72-C1CC55E55B9E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50814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08307" y="486835"/>
            <a:ext cx="1478205" cy="774911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71487" y="486835"/>
            <a:ext cx="4331310" cy="774911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B8F07-BDD0-4B63-B876-599F6BEFE2B1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925151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6"/>
          <p:cNvSpPr>
            <a:spLocks noChangeShapeType="1"/>
          </p:cNvSpPr>
          <p:nvPr userDrawn="1"/>
        </p:nvSpPr>
        <p:spPr bwMode="auto">
          <a:xfrm>
            <a:off x="2032125" y="3677839"/>
            <a:ext cx="279265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lIns="87262" tIns="43630" rIns="87262" bIns="43630" anchor="ctr"/>
          <a:lstStyle/>
          <a:p>
            <a:pPr latinLnBrk="0">
              <a:lnSpc>
                <a:spcPct val="60000"/>
              </a:lnSpc>
              <a:spcBef>
                <a:spcPct val="70000"/>
              </a:spcBef>
              <a:buFont typeface="Wingdings" pitchFamily="2" charset="2"/>
              <a:buNone/>
              <a:defRPr/>
            </a:pPr>
            <a:endParaRPr lang="ko-KR" altLang="en-US" sz="1000" dirty="0"/>
          </a:p>
        </p:txBody>
      </p:sp>
      <p:sp>
        <p:nvSpPr>
          <p:cNvPr id="8" name="Line 7"/>
          <p:cNvSpPr>
            <a:spLocks noChangeShapeType="1"/>
          </p:cNvSpPr>
          <p:nvPr userDrawn="1"/>
        </p:nvSpPr>
        <p:spPr bwMode="auto">
          <a:xfrm>
            <a:off x="1207845" y="3656673"/>
            <a:ext cx="4443411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 lIns="34355" tIns="34355" rIns="34355" bIns="34355"/>
          <a:lstStyle/>
          <a:p>
            <a:pPr latinLnBrk="0">
              <a:lnSpc>
                <a:spcPct val="60000"/>
              </a:lnSpc>
              <a:spcBef>
                <a:spcPct val="70000"/>
              </a:spcBef>
              <a:buFont typeface="Wingdings" pitchFamily="2" charset="2"/>
              <a:buNone/>
              <a:defRPr/>
            </a:pPr>
            <a:endParaRPr lang="ko-KR" altLang="en-US" sz="1000" dirty="0"/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44" y="630256"/>
            <a:ext cx="1549146" cy="639581"/>
          </a:xfrm>
          <a:prstGeom prst="rect">
            <a:avLst/>
          </a:prstGeom>
        </p:spPr>
      </p:pic>
      <p:pic>
        <p:nvPicPr>
          <p:cNvPr id="14" name="Picture 23" descr="sq로고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005" y="8668997"/>
            <a:ext cx="622961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54181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내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206835" y="8668997"/>
            <a:ext cx="444334" cy="336000"/>
          </a:xfrm>
        </p:spPr>
        <p:txBody>
          <a:bodyPr/>
          <a:lstStyle>
            <a:lvl1pPr algn="ctr">
              <a:defRPr/>
            </a:lvl1pPr>
          </a:lstStyle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7" name="Line 4"/>
          <p:cNvSpPr>
            <a:spLocks noChangeShapeType="1"/>
          </p:cNvSpPr>
          <p:nvPr userDrawn="1"/>
        </p:nvSpPr>
        <p:spPr bwMode="auto">
          <a:xfrm>
            <a:off x="189035" y="732367"/>
            <a:ext cx="6479932" cy="0"/>
          </a:xfrm>
          <a:prstGeom prst="line">
            <a:avLst/>
          </a:prstGeom>
          <a:noFill/>
          <a:ln w="38100">
            <a:solidFill>
              <a:srgbClr val="808080"/>
            </a:solidFill>
            <a:round/>
            <a:headEnd/>
            <a:tailEnd/>
          </a:ln>
          <a:effectLst/>
        </p:spPr>
        <p:txBody>
          <a:bodyPr lIns="87262" tIns="43630" rIns="87262" bIns="43630"/>
          <a:lstStyle/>
          <a:p>
            <a:pPr latinLnBrk="0">
              <a:lnSpc>
                <a:spcPct val="125000"/>
              </a:lnSpc>
              <a:spcBef>
                <a:spcPct val="70000"/>
              </a:spcBef>
              <a:buFont typeface="Wingdings" pitchFamily="2" charset="2"/>
              <a:buChar char="ü"/>
              <a:defRPr/>
            </a:pPr>
            <a:endParaRPr lang="ko-KR" altLang="en-US" sz="14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37" y="8703691"/>
            <a:ext cx="747692" cy="308692"/>
          </a:xfrm>
          <a:prstGeom prst="rect">
            <a:avLst/>
          </a:prstGeom>
        </p:spPr>
      </p:pic>
      <p:pic>
        <p:nvPicPr>
          <p:cNvPr id="10" name="Picture 23" descr="sq로고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005" y="8668997"/>
            <a:ext cx="622961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22127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A1494-5DA0-41AF-BD7B-85A3FA95129E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CE5F8-3E69-4C46-9FAE-4AC17A79A4B7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85BE0-6FBC-447E-BA42-3790EDF2B483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A5C8D-2FB0-4407-82DB-38D917D82C30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1875D-1D4D-4E23-9B21-5DA0FCFD9CD9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56A84-07B3-458E-A72E-B7707C6570EE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99E32-E9A7-4244-883D-9AA7BBAAA95C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4BC66-285F-4B56-A753-0E88F24B1063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D862-68A3-49A6-A002-E2E5335C3738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818D7-3B19-4A02-8E72-3E07B353BF0F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76E9B-9841-4B47-863C-4881DC22DBB0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E7EAA-8A27-4120-B519-D2E5AF7A35B6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6857143" cy="9142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5182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87262" tIns="43630" rIns="87262" bIns="4363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71488" y="2434166"/>
            <a:ext cx="5915025" cy="5801784"/>
          </a:xfrm>
          <a:prstGeom prst="rect">
            <a:avLst/>
          </a:prstGeom>
        </p:spPr>
        <p:txBody>
          <a:bodyPr vert="horz" lIns="87262" tIns="43630" rIns="87262" bIns="4363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4"/>
          </a:xfrm>
          <a:prstGeom prst="rect">
            <a:avLst/>
          </a:prstGeom>
        </p:spPr>
        <p:txBody>
          <a:bodyPr vert="horz" lIns="87262" tIns="43630" rIns="87262" bIns="4363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6D2406-DDCB-4D65-99D8-B6B085E15AB5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271714" y="8475136"/>
            <a:ext cx="2314575" cy="486834"/>
          </a:xfrm>
          <a:prstGeom prst="rect">
            <a:avLst/>
          </a:prstGeom>
        </p:spPr>
        <p:txBody>
          <a:bodyPr vert="horz" lIns="87262" tIns="43630" rIns="87262" bIns="4363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4"/>
          </a:xfrm>
          <a:prstGeom prst="rect">
            <a:avLst/>
          </a:prstGeom>
        </p:spPr>
        <p:txBody>
          <a:bodyPr vert="horz" lIns="87262" tIns="43630" rIns="87262" bIns="4363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4566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</p:sldLayoutIdLst>
  <p:hf hdr="0" ftr="0" dt="0"/>
  <p:txStyles>
    <p:titleStyle>
      <a:lvl1pPr algn="l" defTabSz="872611" rtl="0" eaLnBrk="1" latinLnBrk="1" hangingPunct="1">
        <a:lnSpc>
          <a:spcPct val="90000"/>
        </a:lnSpc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8152" indent="-218152" algn="l" defTabSz="872611" rtl="0" eaLnBrk="1" latinLnBrk="1" hangingPunct="1">
        <a:lnSpc>
          <a:spcPct val="90000"/>
        </a:lnSpc>
        <a:spcBef>
          <a:spcPts val="954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54457" indent="-218152" algn="l" defTabSz="872611" rtl="0" eaLnBrk="1" latinLnBrk="1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090762" indent="-218152" algn="l" defTabSz="872611" rtl="0" eaLnBrk="1" latinLnBrk="1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27067" indent="-218152" algn="l" defTabSz="872611" rtl="0" eaLnBrk="1" latinLnBrk="1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963372" indent="-218152" algn="l" defTabSz="872611" rtl="0" eaLnBrk="1" latinLnBrk="1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99678" indent="-218152" algn="l" defTabSz="872611" rtl="0" eaLnBrk="1" latinLnBrk="1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35983" indent="-218152" algn="l" defTabSz="872611" rtl="0" eaLnBrk="1" latinLnBrk="1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72289" indent="-218152" algn="l" defTabSz="872611" rtl="0" eaLnBrk="1" latinLnBrk="1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08592" indent="-218152" algn="l" defTabSz="872611" rtl="0" eaLnBrk="1" latinLnBrk="1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6305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72611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08914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45219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81525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17831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54135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90441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87262" tIns="43630" rIns="87262" bIns="4363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71488" y="2434166"/>
            <a:ext cx="5915025" cy="5801784"/>
          </a:xfrm>
          <a:prstGeom prst="rect">
            <a:avLst/>
          </a:prstGeom>
        </p:spPr>
        <p:txBody>
          <a:bodyPr vert="horz" lIns="87262" tIns="43630" rIns="87262" bIns="4363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4"/>
          </a:xfrm>
          <a:prstGeom prst="rect">
            <a:avLst/>
          </a:prstGeom>
        </p:spPr>
        <p:txBody>
          <a:bodyPr vert="horz" lIns="87262" tIns="43630" rIns="87262" bIns="4363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B2258-B774-47C6-B429-55B7751B6F5B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271714" y="8475136"/>
            <a:ext cx="2314575" cy="486834"/>
          </a:xfrm>
          <a:prstGeom prst="rect">
            <a:avLst/>
          </a:prstGeom>
        </p:spPr>
        <p:txBody>
          <a:bodyPr vert="horz" lIns="87262" tIns="43630" rIns="87262" bIns="4363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4"/>
          </a:xfrm>
          <a:prstGeom prst="rect">
            <a:avLst/>
          </a:prstGeom>
        </p:spPr>
        <p:txBody>
          <a:bodyPr vert="horz" lIns="87262" tIns="43630" rIns="87262" bIns="4363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4566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</p:sldLayoutIdLst>
  <p:hf hdr="0" ftr="0" dt="0"/>
  <p:txStyles>
    <p:titleStyle>
      <a:lvl1pPr algn="l" defTabSz="872611" rtl="0" eaLnBrk="1" latinLnBrk="1" hangingPunct="1">
        <a:lnSpc>
          <a:spcPct val="90000"/>
        </a:lnSpc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8152" indent="-218152" algn="l" defTabSz="872611" rtl="0" eaLnBrk="1" latinLnBrk="1" hangingPunct="1">
        <a:lnSpc>
          <a:spcPct val="90000"/>
        </a:lnSpc>
        <a:spcBef>
          <a:spcPts val="954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54457" indent="-218152" algn="l" defTabSz="872611" rtl="0" eaLnBrk="1" latinLnBrk="1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090762" indent="-218152" algn="l" defTabSz="872611" rtl="0" eaLnBrk="1" latinLnBrk="1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27067" indent="-218152" algn="l" defTabSz="872611" rtl="0" eaLnBrk="1" latinLnBrk="1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963372" indent="-218152" algn="l" defTabSz="872611" rtl="0" eaLnBrk="1" latinLnBrk="1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99678" indent="-218152" algn="l" defTabSz="872611" rtl="0" eaLnBrk="1" latinLnBrk="1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35983" indent="-218152" algn="l" defTabSz="872611" rtl="0" eaLnBrk="1" latinLnBrk="1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72289" indent="-218152" algn="l" defTabSz="872611" rtl="0" eaLnBrk="1" latinLnBrk="1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08592" indent="-218152" algn="l" defTabSz="872611" rtl="0" eaLnBrk="1" latinLnBrk="1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6305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72611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08914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45219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81525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17831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54135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90441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8BC9A-F002-495B-8C9C-CE9FDC34975B}" type="datetime1">
              <a:rPr lang="ko-KR" altLang="en-US" smtClean="0"/>
              <a:t>2021-12-10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3.jpeg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49.png"/><Relationship Id="rId4" Type="http://schemas.openxmlformats.org/officeDocument/2006/relationships/image" Target="../media/image5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33.png"/><Relationship Id="rId4" Type="http://schemas.openxmlformats.org/officeDocument/2006/relationships/image" Target="../media/image6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3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3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73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76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78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-4015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" name="그림 3" descr="그림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43314" y="-1"/>
            <a:ext cx="3214710" cy="26696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7997" y="2428860"/>
            <a:ext cx="5779146" cy="162506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정치자금회계관리 프로그램</a:t>
            </a:r>
            <a:endParaRPr lang="en-US" altLang="ko-KR" sz="3600" b="1" dirty="0">
              <a:solidFill>
                <a:schemeClr val="tx1">
                  <a:lumMod val="85000"/>
                  <a:lumOff val="1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사용자 매뉴얼</a:t>
            </a:r>
            <a:endParaRPr lang="ko-KR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0" name="Picture 19" descr="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52" y="6894376"/>
            <a:ext cx="2071702" cy="2599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862882" y="4334532"/>
            <a:ext cx="3212739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altLang="ko-KR" sz="28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8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정당선거사무소용</a:t>
            </a:r>
            <a:r>
              <a:rPr lang="en-US" altLang="ko-KR" sz="28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1084" y="785786"/>
            <a:ext cx="1470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목  차</a:t>
            </a:r>
          </a:p>
        </p:txBody>
      </p:sp>
      <p:cxnSp>
        <p:nvCxnSpPr>
          <p:cNvPr id="28" name="직선 연결선 27"/>
          <p:cNvCxnSpPr/>
          <p:nvPr/>
        </p:nvCxnSpPr>
        <p:spPr>
          <a:xfrm flipV="1">
            <a:off x="785794" y="1307376"/>
            <a:ext cx="1372076" cy="2289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모서리가 둥근 직사각형 38"/>
          <p:cNvSpPr/>
          <p:nvPr/>
        </p:nvSpPr>
        <p:spPr>
          <a:xfrm>
            <a:off x="664690" y="1565482"/>
            <a:ext cx="5500726" cy="6847162"/>
          </a:xfrm>
          <a:prstGeom prst="roundRect">
            <a:avLst>
              <a:gd name="adj" fmla="val 5585"/>
            </a:avLst>
          </a:prstGeom>
          <a:noFill/>
          <a:ln w="12700">
            <a:solidFill>
              <a:schemeClr val="tx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5" name="그룹 8"/>
          <p:cNvGrpSpPr/>
          <p:nvPr/>
        </p:nvGrpSpPr>
        <p:grpSpPr>
          <a:xfrm>
            <a:off x="908720" y="1979712"/>
            <a:ext cx="5018092" cy="720080"/>
            <a:chOff x="557695" y="2236648"/>
            <a:chExt cx="4733909" cy="720080"/>
          </a:xfrm>
        </p:grpSpPr>
        <p:grpSp>
          <p:nvGrpSpPr>
            <p:cNvPr id="26" name="그룹 7"/>
            <p:cNvGrpSpPr/>
            <p:nvPr/>
          </p:nvGrpSpPr>
          <p:grpSpPr>
            <a:xfrm>
              <a:off x="557695" y="2236648"/>
              <a:ext cx="4619245" cy="404213"/>
              <a:chOff x="557695" y="2236648"/>
              <a:chExt cx="4619245" cy="404213"/>
            </a:xfrm>
          </p:grpSpPr>
          <p:pic>
            <p:nvPicPr>
              <p:cNvPr id="29" name="그림 2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57695" y="2380664"/>
                <a:ext cx="214314" cy="251538"/>
              </a:xfrm>
              <a:prstGeom prst="rect">
                <a:avLst/>
              </a:prstGeom>
            </p:spPr>
          </p:pic>
          <p:sp>
            <p:nvSpPr>
              <p:cNvPr id="30" name="TextBox 29"/>
              <p:cNvSpPr txBox="1"/>
              <p:nvPr/>
            </p:nvSpPr>
            <p:spPr>
              <a:xfrm>
                <a:off x="707392" y="2236648"/>
                <a:ext cx="4469548" cy="404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600" b="1" dirty="0">
                    <a:latin typeface="HY견명조" pitchFamily="18" charset="-127"/>
                    <a:ea typeface="HY견명조" pitchFamily="18" charset="-127"/>
                  </a:rPr>
                  <a:t>Ⅰ</a:t>
                </a:r>
                <a:r>
                  <a:rPr lang="en-US" altLang="ko-KR" sz="1600" b="1" dirty="0" smtClean="0">
                    <a:latin typeface="HY견명조" pitchFamily="18" charset="-127"/>
                    <a:ea typeface="HY견명조" pitchFamily="18" charset="-127"/>
                  </a:rPr>
                  <a:t>. </a:t>
                </a:r>
                <a:r>
                  <a:rPr lang="ko-KR" altLang="en-US" sz="1600" b="1" dirty="0" smtClean="0">
                    <a:latin typeface="HY견명조" pitchFamily="18" charset="-127"/>
                    <a:ea typeface="HY견명조" pitchFamily="18" charset="-127"/>
                  </a:rPr>
                  <a:t>프로그램 설치</a:t>
                </a:r>
                <a:endParaRPr lang="ko-KR" altLang="en-US" sz="1600" b="1" dirty="0">
                  <a:latin typeface="HY견명조" pitchFamily="18" charset="-127"/>
                  <a:ea typeface="HY견명조" pitchFamily="18" charset="-127"/>
                </a:endParaRPr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829415" y="2630485"/>
              <a:ext cx="4462189" cy="326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200" b="1" dirty="0">
                  <a:latin typeface="HY견명조" pitchFamily="18" charset="-127"/>
                  <a:ea typeface="HY견명조" pitchFamily="18" charset="-127"/>
                </a:rPr>
                <a:t>1. </a:t>
              </a:r>
              <a:r>
                <a:rPr lang="ko-KR" altLang="en-US" sz="1200" b="1" dirty="0">
                  <a:latin typeface="HY견명조" pitchFamily="18" charset="-127"/>
                  <a:ea typeface="HY견명조" pitchFamily="18" charset="-127"/>
                </a:rPr>
                <a:t>다운로드 및 </a:t>
              </a:r>
              <a:r>
                <a:rPr lang="ko-KR" altLang="en-US" sz="1200" b="1" dirty="0" smtClean="0">
                  <a:latin typeface="HY견명조" pitchFamily="18" charset="-127"/>
                  <a:ea typeface="HY견명조" pitchFamily="18" charset="-127"/>
                </a:rPr>
                <a:t>설치방법</a:t>
              </a:r>
              <a:endParaRPr lang="ko-KR" altLang="en-US" sz="1200" b="1" dirty="0">
                <a:latin typeface="HY견명조" pitchFamily="18" charset="-127"/>
                <a:ea typeface="HY견명조" pitchFamily="18" charset="-127"/>
              </a:endParaRPr>
            </a:p>
          </p:txBody>
        </p:sp>
      </p:grpSp>
      <p:grpSp>
        <p:nvGrpSpPr>
          <p:cNvPr id="34" name="그룹 9"/>
          <p:cNvGrpSpPr/>
          <p:nvPr/>
        </p:nvGrpSpPr>
        <p:grpSpPr>
          <a:xfrm>
            <a:off x="929881" y="2741033"/>
            <a:ext cx="4928011" cy="1011963"/>
            <a:chOff x="505208" y="2218250"/>
            <a:chExt cx="4648167" cy="1011963"/>
          </a:xfrm>
        </p:grpSpPr>
        <p:grpSp>
          <p:nvGrpSpPr>
            <p:cNvPr id="35" name="그룹 10"/>
            <p:cNvGrpSpPr/>
            <p:nvPr/>
          </p:nvGrpSpPr>
          <p:grpSpPr>
            <a:xfrm>
              <a:off x="505208" y="2218250"/>
              <a:ext cx="4648167" cy="404213"/>
              <a:chOff x="505208" y="2218250"/>
              <a:chExt cx="4648167" cy="404213"/>
            </a:xfrm>
          </p:grpSpPr>
          <p:pic>
            <p:nvPicPr>
              <p:cNvPr id="37" name="그림 3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05208" y="2329492"/>
                <a:ext cx="214314" cy="251538"/>
              </a:xfrm>
              <a:prstGeom prst="rect">
                <a:avLst/>
              </a:prstGeom>
            </p:spPr>
          </p:pic>
          <p:sp>
            <p:nvSpPr>
              <p:cNvPr id="38" name="TextBox 37"/>
              <p:cNvSpPr txBox="1"/>
              <p:nvPr/>
            </p:nvSpPr>
            <p:spPr>
              <a:xfrm>
                <a:off x="683827" y="2218250"/>
                <a:ext cx="4469548" cy="404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600" b="1" dirty="0">
                    <a:latin typeface="HY견명조" pitchFamily="18" charset="-127"/>
                    <a:ea typeface="HY견명조" pitchFamily="18" charset="-127"/>
                  </a:rPr>
                  <a:t>Ⅱ. </a:t>
                </a:r>
                <a:r>
                  <a:rPr lang="ko-KR" altLang="en-US" sz="1600" b="1" dirty="0">
                    <a:latin typeface="HY견명조" pitchFamily="18" charset="-127"/>
                    <a:ea typeface="HY견명조" pitchFamily="18" charset="-127"/>
                  </a:rPr>
                  <a:t>프로그램 </a:t>
                </a:r>
                <a:r>
                  <a:rPr lang="ko-KR" altLang="en-US" sz="1600" b="1" dirty="0" smtClean="0">
                    <a:latin typeface="HY견명조" pitchFamily="18" charset="-127"/>
                    <a:ea typeface="HY견명조" pitchFamily="18" charset="-127"/>
                  </a:rPr>
                  <a:t>사용하기</a:t>
                </a:r>
                <a:endParaRPr lang="ko-KR" altLang="en-US" sz="1600" b="1" dirty="0">
                  <a:latin typeface="HY견명조" pitchFamily="18" charset="-127"/>
                  <a:ea typeface="HY견명조" pitchFamily="18" charset="-127"/>
                </a:endParaRPr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683827" y="2583882"/>
              <a:ext cx="44614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200" b="1" dirty="0">
                  <a:latin typeface="HY견명조" pitchFamily="18" charset="-127"/>
                  <a:ea typeface="HY견명조" pitchFamily="18" charset="-127"/>
                </a:rPr>
                <a:t>  </a:t>
              </a:r>
              <a:r>
                <a:rPr lang="en-US" altLang="ko-KR" sz="1200" b="1" dirty="0">
                  <a:latin typeface="HY견명조" pitchFamily="18" charset="-127"/>
                  <a:ea typeface="HY견명조" pitchFamily="18" charset="-127"/>
                </a:rPr>
                <a:t>1. </a:t>
              </a:r>
              <a:r>
                <a:rPr lang="ko-KR" altLang="en-US" sz="1200" b="1" dirty="0">
                  <a:latin typeface="HY견명조" pitchFamily="18" charset="-127"/>
                  <a:ea typeface="HY견명조" pitchFamily="18" charset="-127"/>
                </a:rPr>
                <a:t>사용기관 </a:t>
              </a:r>
              <a:r>
                <a:rPr lang="ko-KR" altLang="en-US" sz="1200" b="1" dirty="0" smtClean="0">
                  <a:latin typeface="HY견명조" pitchFamily="18" charset="-127"/>
                  <a:ea typeface="HY견명조" pitchFamily="18" charset="-127"/>
                </a:rPr>
                <a:t>등록</a:t>
              </a:r>
              <a:endParaRPr lang="ko-KR" altLang="en-US" sz="1200" b="1" dirty="0">
                <a:latin typeface="HY견명조" pitchFamily="18" charset="-127"/>
                <a:ea typeface="HY견명조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b="1" dirty="0">
                  <a:latin typeface="HY견명조" pitchFamily="18" charset="-127"/>
                  <a:ea typeface="HY견명조" pitchFamily="18" charset="-127"/>
                </a:rPr>
                <a:t>  2. </a:t>
              </a:r>
              <a:r>
                <a:rPr lang="ko-KR" altLang="en-US" sz="1200" b="1" dirty="0">
                  <a:latin typeface="HY견명조" pitchFamily="18" charset="-127"/>
                  <a:ea typeface="HY견명조" pitchFamily="18" charset="-127"/>
                </a:rPr>
                <a:t>전체메뉴 및 </a:t>
              </a:r>
              <a:r>
                <a:rPr lang="ko-KR" altLang="en-US" sz="1200" b="1" dirty="0" smtClean="0">
                  <a:latin typeface="HY견명조" pitchFamily="18" charset="-127"/>
                  <a:ea typeface="HY견명조" pitchFamily="18" charset="-127"/>
                </a:rPr>
                <a:t>기능</a:t>
              </a:r>
              <a:endParaRPr lang="ko-KR" altLang="en-US" sz="1200" b="1" dirty="0">
                <a:latin typeface="HY견명조" pitchFamily="18" charset="-127"/>
                <a:ea typeface="HY견명조" pitchFamily="18" charset="-127"/>
              </a:endParaRPr>
            </a:p>
          </p:txBody>
        </p:sp>
      </p:grpSp>
      <p:grpSp>
        <p:nvGrpSpPr>
          <p:cNvPr id="40" name="그룹 16"/>
          <p:cNvGrpSpPr/>
          <p:nvPr/>
        </p:nvGrpSpPr>
        <p:grpSpPr>
          <a:xfrm>
            <a:off x="929881" y="3864990"/>
            <a:ext cx="4928011" cy="2102253"/>
            <a:chOff x="505208" y="2218250"/>
            <a:chExt cx="4648167" cy="2102253"/>
          </a:xfrm>
        </p:grpSpPr>
        <p:grpSp>
          <p:nvGrpSpPr>
            <p:cNvPr id="41" name="그룹 17"/>
            <p:cNvGrpSpPr/>
            <p:nvPr/>
          </p:nvGrpSpPr>
          <p:grpSpPr>
            <a:xfrm>
              <a:off x="505208" y="2218250"/>
              <a:ext cx="4648167" cy="404213"/>
              <a:chOff x="505208" y="2218250"/>
              <a:chExt cx="4648167" cy="404213"/>
            </a:xfrm>
          </p:grpSpPr>
          <p:pic>
            <p:nvPicPr>
              <p:cNvPr id="43" name="그림 4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05208" y="2329492"/>
                <a:ext cx="214314" cy="251538"/>
              </a:xfrm>
              <a:prstGeom prst="rect">
                <a:avLst/>
              </a:prstGeom>
            </p:spPr>
          </p:pic>
          <p:sp>
            <p:nvSpPr>
              <p:cNvPr id="44" name="TextBox 43"/>
              <p:cNvSpPr txBox="1"/>
              <p:nvPr/>
            </p:nvSpPr>
            <p:spPr>
              <a:xfrm>
                <a:off x="683827" y="2218250"/>
                <a:ext cx="4469548" cy="404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600" b="1" dirty="0">
                    <a:latin typeface="HY견명조" pitchFamily="18" charset="-127"/>
                    <a:ea typeface="HY견명조" pitchFamily="18" charset="-127"/>
                  </a:rPr>
                  <a:t>Ⅲ. </a:t>
                </a:r>
                <a:r>
                  <a:rPr lang="ko-KR" altLang="en-US" sz="1600" b="1" dirty="0">
                    <a:latin typeface="HY견명조" pitchFamily="18" charset="-127"/>
                    <a:ea typeface="HY견명조" pitchFamily="18" charset="-127"/>
                  </a:rPr>
                  <a:t>프로그램을 이용한 </a:t>
                </a:r>
                <a:r>
                  <a:rPr lang="ko-KR" altLang="en-US" sz="1600" b="1" dirty="0" smtClean="0">
                    <a:latin typeface="HY견명조" pitchFamily="18" charset="-127"/>
                    <a:ea typeface="HY견명조" pitchFamily="18" charset="-127"/>
                  </a:rPr>
                  <a:t>회계관리</a:t>
                </a:r>
                <a:endParaRPr lang="ko-KR" altLang="en-US" sz="1600" b="1" dirty="0">
                  <a:latin typeface="HY견명조" pitchFamily="18" charset="-127"/>
                  <a:ea typeface="HY견명조" pitchFamily="18" charset="-127"/>
                </a:endParaRPr>
              </a:p>
            </p:txBody>
          </p:sp>
        </p:grpSp>
        <p:sp>
          <p:nvSpPr>
            <p:cNvPr id="42" name="TextBox 41"/>
            <p:cNvSpPr txBox="1"/>
            <p:nvPr/>
          </p:nvSpPr>
          <p:spPr>
            <a:xfrm>
              <a:off x="683827" y="2566177"/>
              <a:ext cx="4461457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200" b="1" dirty="0">
                  <a:latin typeface="HY견명조" pitchFamily="18" charset="-127"/>
                  <a:ea typeface="HY견명조" pitchFamily="18" charset="-127"/>
                </a:rPr>
                <a:t>  </a:t>
              </a:r>
              <a:r>
                <a:rPr lang="en-US" altLang="ko-KR" sz="1200" b="1" dirty="0">
                  <a:latin typeface="HY견명조" pitchFamily="18" charset="-127"/>
                  <a:ea typeface="HY견명조" pitchFamily="18" charset="-127"/>
                </a:rPr>
                <a:t>1. </a:t>
              </a:r>
              <a:r>
                <a:rPr lang="ko-KR" altLang="en-US" sz="1200" b="1" dirty="0" err="1">
                  <a:latin typeface="HY견명조" pitchFamily="18" charset="-127"/>
                  <a:ea typeface="HY견명조" pitchFamily="18" charset="-127"/>
                </a:rPr>
                <a:t>수입지출처</a:t>
              </a:r>
              <a:r>
                <a:rPr lang="ko-KR" altLang="en-US" sz="1200" b="1" dirty="0">
                  <a:latin typeface="HY견명조" pitchFamily="18" charset="-127"/>
                  <a:ea typeface="HY견명조" pitchFamily="18" charset="-127"/>
                </a:rPr>
                <a:t> 관리 </a:t>
              </a:r>
              <a:endParaRPr lang="en-US" altLang="ko-KR" sz="1200" b="1" dirty="0" smtClean="0">
                <a:latin typeface="HY견명조" pitchFamily="18" charset="-127"/>
                <a:ea typeface="HY견명조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b="1" dirty="0">
                  <a:latin typeface="HY견명조" pitchFamily="18" charset="-127"/>
                  <a:ea typeface="HY견명조" pitchFamily="18" charset="-127"/>
                </a:rPr>
                <a:t> </a:t>
              </a:r>
              <a:r>
                <a:rPr lang="en-US" altLang="ko-KR" sz="1200" b="1" dirty="0" smtClean="0">
                  <a:latin typeface="HY견명조" pitchFamily="18" charset="-127"/>
                  <a:ea typeface="HY견명조" pitchFamily="18" charset="-127"/>
                </a:rPr>
                <a:t> 2</a:t>
              </a:r>
              <a:r>
                <a:rPr lang="en-US" altLang="ko-KR" sz="1200" b="1" dirty="0">
                  <a:latin typeface="HY견명조" pitchFamily="18" charset="-127"/>
                  <a:ea typeface="HY견명조" pitchFamily="18" charset="-127"/>
                </a:rPr>
                <a:t>. </a:t>
              </a:r>
              <a:r>
                <a:rPr lang="ko-KR" altLang="en-US" sz="1200" b="1" dirty="0">
                  <a:latin typeface="HY견명조" pitchFamily="18" charset="-127"/>
                  <a:ea typeface="HY견명조" pitchFamily="18" charset="-127"/>
                </a:rPr>
                <a:t>수입내역 관리 </a:t>
              </a:r>
              <a:endParaRPr lang="en-US" altLang="ko-KR" sz="1200" b="1" dirty="0" smtClean="0">
                <a:latin typeface="HY견명조" pitchFamily="18" charset="-127"/>
                <a:ea typeface="HY견명조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b="1" dirty="0" smtClean="0">
                  <a:latin typeface="HY견명조" pitchFamily="18" charset="-127"/>
                  <a:ea typeface="HY견명조" pitchFamily="18" charset="-127"/>
                </a:rPr>
                <a:t>  3</a:t>
              </a:r>
              <a:r>
                <a:rPr lang="en-US" altLang="ko-KR" sz="1200" b="1" dirty="0">
                  <a:latin typeface="HY견명조" pitchFamily="18" charset="-127"/>
                  <a:ea typeface="HY견명조" pitchFamily="18" charset="-127"/>
                </a:rPr>
                <a:t>. </a:t>
              </a:r>
              <a:r>
                <a:rPr lang="ko-KR" altLang="en-US" sz="1200" b="1" dirty="0">
                  <a:latin typeface="HY견명조" pitchFamily="18" charset="-127"/>
                  <a:ea typeface="HY견명조" pitchFamily="18" charset="-127"/>
                </a:rPr>
                <a:t>지출내역 관리 </a:t>
              </a:r>
              <a:endParaRPr lang="en-US" altLang="ko-KR" sz="1200" b="1" dirty="0">
                <a:latin typeface="HY견명조" pitchFamily="18" charset="-127"/>
                <a:ea typeface="HY견명조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b="1" dirty="0" smtClean="0">
                  <a:latin typeface="HY견명조" pitchFamily="18" charset="-127"/>
                  <a:ea typeface="HY견명조" pitchFamily="18" charset="-127"/>
                </a:rPr>
                <a:t>  4</a:t>
              </a:r>
              <a:r>
                <a:rPr lang="en-US" altLang="ko-KR" sz="1200" b="1" dirty="0">
                  <a:latin typeface="HY견명조" pitchFamily="18" charset="-127"/>
                  <a:ea typeface="HY견명조" pitchFamily="18" charset="-127"/>
                </a:rPr>
                <a:t>. </a:t>
              </a:r>
              <a:r>
                <a:rPr lang="ko-KR" altLang="en-US" sz="1200" b="1" dirty="0">
                  <a:latin typeface="HY견명조" pitchFamily="18" charset="-127"/>
                  <a:ea typeface="HY견명조" pitchFamily="18" charset="-127"/>
                </a:rPr>
                <a:t>수입지출내역 일괄등록</a:t>
              </a:r>
              <a:r>
                <a:rPr lang="en-US" altLang="ko-KR" sz="1200" b="1" dirty="0">
                  <a:latin typeface="HY견명조" pitchFamily="18" charset="-127"/>
                  <a:ea typeface="HY견명조" pitchFamily="18" charset="-127"/>
                </a:rPr>
                <a:t> </a:t>
              </a:r>
              <a:endParaRPr lang="en-US" altLang="ko-KR" sz="1200" b="1" dirty="0" smtClean="0">
                <a:latin typeface="HY견명조" pitchFamily="18" charset="-127"/>
                <a:ea typeface="HY견명조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b="1" dirty="0">
                  <a:latin typeface="HY견명조" pitchFamily="18" charset="-127"/>
                  <a:ea typeface="HY견명조" pitchFamily="18" charset="-127"/>
                </a:rPr>
                <a:t> </a:t>
              </a:r>
              <a:r>
                <a:rPr lang="en-US" altLang="ko-KR" sz="1200" b="1" dirty="0" smtClean="0">
                  <a:latin typeface="HY견명조" pitchFamily="18" charset="-127"/>
                  <a:ea typeface="HY견명조" pitchFamily="18" charset="-127"/>
                </a:rPr>
                <a:t> 5</a:t>
              </a:r>
              <a:r>
                <a:rPr lang="en-US" altLang="ko-KR" sz="1200" b="1" dirty="0">
                  <a:latin typeface="HY견명조" pitchFamily="18" charset="-127"/>
                  <a:ea typeface="HY견명조" pitchFamily="18" charset="-127"/>
                </a:rPr>
                <a:t>. </a:t>
              </a:r>
              <a:r>
                <a:rPr lang="ko-KR" altLang="en-US" sz="1200" b="1" dirty="0">
                  <a:latin typeface="HY견명조" pitchFamily="18" charset="-127"/>
                  <a:ea typeface="HY견명조" pitchFamily="18" charset="-127"/>
                </a:rPr>
                <a:t>재산내역 관리 </a:t>
              </a:r>
              <a:endParaRPr lang="en-US" altLang="ko-KR" sz="1200" b="1" dirty="0" smtClean="0">
                <a:latin typeface="HY견명조" pitchFamily="18" charset="-127"/>
                <a:ea typeface="HY견명조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b="1" dirty="0" smtClean="0">
                  <a:latin typeface="HY견명조" pitchFamily="18" charset="-127"/>
                  <a:ea typeface="HY견명조" pitchFamily="18" charset="-127"/>
                </a:rPr>
                <a:t>  6</a:t>
              </a:r>
              <a:r>
                <a:rPr lang="en-US" altLang="ko-KR" sz="1200" b="1" dirty="0">
                  <a:latin typeface="HY견명조" pitchFamily="18" charset="-127"/>
                  <a:ea typeface="HY견명조" pitchFamily="18" charset="-127"/>
                </a:rPr>
                <a:t>. </a:t>
              </a:r>
              <a:r>
                <a:rPr lang="ko-KR" altLang="en-US" sz="1200" b="1" dirty="0">
                  <a:latin typeface="HY견명조" pitchFamily="18" charset="-127"/>
                  <a:ea typeface="HY견명조" pitchFamily="18" charset="-127"/>
                </a:rPr>
                <a:t>보고서 및 </a:t>
              </a:r>
              <a:r>
                <a:rPr lang="ko-KR" altLang="en-US" sz="1200" b="1" dirty="0" smtClean="0">
                  <a:latin typeface="HY견명조" pitchFamily="18" charset="-127"/>
                  <a:ea typeface="HY견명조" pitchFamily="18" charset="-127"/>
                </a:rPr>
                <a:t>수입지출부</a:t>
              </a:r>
              <a:endParaRPr lang="en-US" altLang="ko-KR" sz="1200" b="1" dirty="0">
                <a:latin typeface="HY견명조" pitchFamily="18" charset="-127"/>
                <a:ea typeface="HY견명조" pitchFamily="18" charset="-127"/>
              </a:endParaRPr>
            </a:p>
          </p:txBody>
        </p:sp>
      </p:grpSp>
      <p:grpSp>
        <p:nvGrpSpPr>
          <p:cNvPr id="45" name="그룹 28"/>
          <p:cNvGrpSpPr/>
          <p:nvPr/>
        </p:nvGrpSpPr>
        <p:grpSpPr>
          <a:xfrm>
            <a:off x="929881" y="6079568"/>
            <a:ext cx="4928011" cy="1011963"/>
            <a:chOff x="505208" y="2218250"/>
            <a:chExt cx="4648167" cy="1011963"/>
          </a:xfrm>
        </p:grpSpPr>
        <p:grpSp>
          <p:nvGrpSpPr>
            <p:cNvPr id="46" name="그룹 29"/>
            <p:cNvGrpSpPr/>
            <p:nvPr/>
          </p:nvGrpSpPr>
          <p:grpSpPr>
            <a:xfrm>
              <a:off x="505208" y="2218250"/>
              <a:ext cx="4648167" cy="404213"/>
              <a:chOff x="505208" y="2218250"/>
              <a:chExt cx="4648167" cy="404213"/>
            </a:xfrm>
          </p:grpSpPr>
          <p:pic>
            <p:nvPicPr>
              <p:cNvPr id="48" name="그림 4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05208" y="2329492"/>
                <a:ext cx="214314" cy="251538"/>
              </a:xfrm>
              <a:prstGeom prst="rect">
                <a:avLst/>
              </a:prstGeom>
            </p:spPr>
          </p:pic>
          <p:sp>
            <p:nvSpPr>
              <p:cNvPr id="49" name="TextBox 48"/>
              <p:cNvSpPr txBox="1"/>
              <p:nvPr/>
            </p:nvSpPr>
            <p:spPr>
              <a:xfrm>
                <a:off x="683827" y="2218250"/>
                <a:ext cx="4469548" cy="404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600" b="1" dirty="0">
                    <a:latin typeface="HY견명조" pitchFamily="18" charset="-127"/>
                    <a:ea typeface="HY견명조" pitchFamily="18" charset="-127"/>
                  </a:rPr>
                  <a:t>Ⅳ. </a:t>
                </a:r>
                <a:r>
                  <a:rPr lang="ko-KR" altLang="en-US" sz="1600" b="1" dirty="0">
                    <a:latin typeface="HY견명조" pitchFamily="18" charset="-127"/>
                    <a:ea typeface="HY견명조" pitchFamily="18" charset="-127"/>
                  </a:rPr>
                  <a:t>프로그램 자료 백업 및 </a:t>
                </a:r>
                <a:r>
                  <a:rPr lang="ko-KR" altLang="en-US" sz="1600" b="1" dirty="0" smtClean="0">
                    <a:latin typeface="HY견명조" pitchFamily="18" charset="-127"/>
                    <a:ea typeface="HY견명조" pitchFamily="18" charset="-127"/>
                  </a:rPr>
                  <a:t>복원</a:t>
                </a:r>
                <a:endParaRPr lang="ko-KR" altLang="en-US" sz="1600" b="1" dirty="0">
                  <a:latin typeface="HY견명조" pitchFamily="18" charset="-127"/>
                  <a:ea typeface="HY견명조" pitchFamily="18" charset="-127"/>
                </a:endParaRPr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683827" y="2583882"/>
              <a:ext cx="44614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200" b="1" dirty="0">
                  <a:latin typeface="HY견명조" pitchFamily="18" charset="-127"/>
                  <a:ea typeface="HY견명조" pitchFamily="18" charset="-127"/>
                </a:rPr>
                <a:t>  1. </a:t>
              </a:r>
              <a:r>
                <a:rPr lang="ko-KR" altLang="en-US" sz="1200" b="1" dirty="0">
                  <a:latin typeface="HY견명조" pitchFamily="18" charset="-127"/>
                  <a:ea typeface="HY견명조" pitchFamily="18" charset="-127"/>
                </a:rPr>
                <a:t>자료 백업 방법 </a:t>
              </a:r>
              <a:endParaRPr lang="en-US" altLang="ko-KR" sz="1200" b="1" dirty="0" smtClean="0">
                <a:latin typeface="HY견명조" pitchFamily="18" charset="-127"/>
                <a:ea typeface="HY견명조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b="1" dirty="0" smtClean="0">
                  <a:latin typeface="HY견명조" pitchFamily="18" charset="-127"/>
                  <a:ea typeface="HY견명조" pitchFamily="18" charset="-127"/>
                </a:rPr>
                <a:t>  2</a:t>
              </a:r>
              <a:r>
                <a:rPr lang="en-US" altLang="ko-KR" sz="1200" b="1" dirty="0">
                  <a:latin typeface="HY견명조" pitchFamily="18" charset="-127"/>
                  <a:ea typeface="HY견명조" pitchFamily="18" charset="-127"/>
                </a:rPr>
                <a:t>. </a:t>
              </a:r>
              <a:r>
                <a:rPr lang="ko-KR" altLang="en-US" sz="1200" b="1" dirty="0">
                  <a:latin typeface="HY견명조" pitchFamily="18" charset="-127"/>
                  <a:ea typeface="HY견명조" pitchFamily="18" charset="-127"/>
                </a:rPr>
                <a:t>자료 </a:t>
              </a:r>
              <a:r>
                <a:rPr lang="ko-KR" altLang="en-US" sz="1200" b="1" dirty="0" smtClean="0">
                  <a:latin typeface="HY견명조" pitchFamily="18" charset="-127"/>
                  <a:ea typeface="HY견명조" pitchFamily="18" charset="-127"/>
                </a:rPr>
                <a:t>복원 방법</a:t>
              </a:r>
              <a:endParaRPr lang="ko-KR" altLang="en-US" sz="1200" b="1" dirty="0">
                <a:latin typeface="HY견명조" pitchFamily="18" charset="-127"/>
                <a:ea typeface="HY견명조" pitchFamily="18" charset="-127"/>
              </a:endParaRPr>
            </a:p>
          </p:txBody>
        </p:sp>
      </p:grpSp>
      <p:cxnSp>
        <p:nvCxnSpPr>
          <p:cNvPr id="50" name="직선 연결선 49"/>
          <p:cNvCxnSpPr/>
          <p:nvPr/>
        </p:nvCxnSpPr>
        <p:spPr>
          <a:xfrm flipV="1">
            <a:off x="3068960" y="2198325"/>
            <a:ext cx="2448272" cy="5110"/>
          </a:xfrm>
          <a:prstGeom prst="line">
            <a:avLst/>
          </a:prstGeom>
          <a:ln w="15875">
            <a:solidFill>
              <a:schemeClr val="tx2">
                <a:lumMod val="60000"/>
                <a:lumOff val="4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직사각형 50"/>
          <p:cNvSpPr/>
          <p:nvPr/>
        </p:nvSpPr>
        <p:spPr>
          <a:xfrm>
            <a:off x="5539283" y="2038261"/>
            <a:ext cx="3016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b="1" dirty="0" smtClean="0">
                <a:latin typeface="HY견명조" pitchFamily="18" charset="-127"/>
                <a:ea typeface="HY견명조" pitchFamily="18" charset="-127"/>
              </a:rPr>
              <a:t>2</a:t>
            </a:r>
            <a:endParaRPr lang="ko-KR" altLang="en-US" sz="1400" dirty="0"/>
          </a:p>
        </p:txBody>
      </p:sp>
      <p:cxnSp>
        <p:nvCxnSpPr>
          <p:cNvPr id="52" name="직선 연결선 51"/>
          <p:cNvCxnSpPr/>
          <p:nvPr/>
        </p:nvCxnSpPr>
        <p:spPr>
          <a:xfrm flipV="1">
            <a:off x="3068960" y="2555776"/>
            <a:ext cx="2448272" cy="5110"/>
          </a:xfrm>
          <a:prstGeom prst="line">
            <a:avLst/>
          </a:prstGeom>
          <a:ln w="15875">
            <a:solidFill>
              <a:schemeClr val="accent1">
                <a:lumMod val="40000"/>
                <a:lumOff val="6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직사각형 52"/>
          <p:cNvSpPr/>
          <p:nvPr/>
        </p:nvSpPr>
        <p:spPr>
          <a:xfrm>
            <a:off x="5557954" y="2392015"/>
            <a:ext cx="3016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b="1" dirty="0" smtClean="0">
                <a:latin typeface="HY견명조" pitchFamily="18" charset="-127"/>
                <a:ea typeface="HY견명조" pitchFamily="18" charset="-127"/>
              </a:rPr>
              <a:t>3</a:t>
            </a:r>
            <a:endParaRPr lang="ko-KR" altLang="en-US" sz="1400" dirty="0"/>
          </a:p>
        </p:txBody>
      </p:sp>
      <p:cxnSp>
        <p:nvCxnSpPr>
          <p:cNvPr id="54" name="직선 연결선 53"/>
          <p:cNvCxnSpPr/>
          <p:nvPr/>
        </p:nvCxnSpPr>
        <p:spPr>
          <a:xfrm flipV="1">
            <a:off x="3356992" y="2978044"/>
            <a:ext cx="2182291" cy="9780"/>
          </a:xfrm>
          <a:prstGeom prst="line">
            <a:avLst/>
          </a:prstGeom>
          <a:ln w="15875">
            <a:solidFill>
              <a:schemeClr val="tx2">
                <a:lumMod val="60000"/>
                <a:lumOff val="4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직사각형 54"/>
          <p:cNvSpPr/>
          <p:nvPr/>
        </p:nvSpPr>
        <p:spPr>
          <a:xfrm>
            <a:off x="5557954" y="2843808"/>
            <a:ext cx="3016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b="1" dirty="0" smtClean="0">
                <a:latin typeface="HY견명조" pitchFamily="18" charset="-127"/>
                <a:ea typeface="HY견명조" pitchFamily="18" charset="-127"/>
              </a:rPr>
              <a:t>6</a:t>
            </a:r>
            <a:endParaRPr lang="ko-KR" altLang="en-US" sz="1400" dirty="0"/>
          </a:p>
        </p:txBody>
      </p:sp>
      <p:cxnSp>
        <p:nvCxnSpPr>
          <p:cNvPr id="56" name="직선 연결선 55"/>
          <p:cNvCxnSpPr/>
          <p:nvPr/>
        </p:nvCxnSpPr>
        <p:spPr>
          <a:xfrm flipV="1">
            <a:off x="3068960" y="3342754"/>
            <a:ext cx="2448272" cy="5110"/>
          </a:xfrm>
          <a:prstGeom prst="line">
            <a:avLst/>
          </a:prstGeom>
          <a:ln w="15875">
            <a:solidFill>
              <a:schemeClr val="accent1">
                <a:lumMod val="40000"/>
                <a:lumOff val="6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직사각형 56"/>
          <p:cNvSpPr/>
          <p:nvPr/>
        </p:nvSpPr>
        <p:spPr>
          <a:xfrm>
            <a:off x="5557954" y="3153326"/>
            <a:ext cx="3016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b="1" dirty="0" smtClean="0">
                <a:latin typeface="HY견명조" pitchFamily="18" charset="-127"/>
                <a:ea typeface="HY견명조" pitchFamily="18" charset="-127"/>
              </a:rPr>
              <a:t>7</a:t>
            </a:r>
            <a:endParaRPr lang="ko-KR" altLang="en-US" sz="1400" dirty="0"/>
          </a:p>
        </p:txBody>
      </p:sp>
      <p:cxnSp>
        <p:nvCxnSpPr>
          <p:cNvPr id="58" name="직선 연결선 57"/>
          <p:cNvCxnSpPr/>
          <p:nvPr/>
        </p:nvCxnSpPr>
        <p:spPr>
          <a:xfrm flipV="1">
            <a:off x="3140968" y="3630786"/>
            <a:ext cx="2448272" cy="5110"/>
          </a:xfrm>
          <a:prstGeom prst="line">
            <a:avLst/>
          </a:prstGeom>
          <a:ln w="15875">
            <a:solidFill>
              <a:schemeClr val="accent1">
                <a:lumMod val="40000"/>
                <a:lumOff val="6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직사각형 58"/>
          <p:cNvSpPr/>
          <p:nvPr/>
        </p:nvSpPr>
        <p:spPr>
          <a:xfrm>
            <a:off x="5575586" y="3472135"/>
            <a:ext cx="3016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b="1" dirty="0" smtClean="0">
                <a:latin typeface="HY견명조" pitchFamily="18" charset="-127"/>
                <a:ea typeface="HY견명조" pitchFamily="18" charset="-127"/>
              </a:rPr>
              <a:t>9</a:t>
            </a:r>
            <a:endParaRPr lang="ko-KR" altLang="en-US" sz="1400" dirty="0"/>
          </a:p>
        </p:txBody>
      </p:sp>
      <p:cxnSp>
        <p:nvCxnSpPr>
          <p:cNvPr id="60" name="직선 연결선 59"/>
          <p:cNvCxnSpPr/>
          <p:nvPr/>
        </p:nvCxnSpPr>
        <p:spPr>
          <a:xfrm>
            <a:off x="4271045" y="4139952"/>
            <a:ext cx="1259531" cy="0"/>
          </a:xfrm>
          <a:prstGeom prst="line">
            <a:avLst/>
          </a:prstGeom>
          <a:ln w="15875">
            <a:solidFill>
              <a:schemeClr val="tx2">
                <a:lumMod val="60000"/>
                <a:lumOff val="4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/>
          <p:cNvSpPr/>
          <p:nvPr/>
        </p:nvSpPr>
        <p:spPr>
          <a:xfrm>
            <a:off x="5517232" y="3976191"/>
            <a:ext cx="4187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b="1" dirty="0" smtClean="0">
                <a:latin typeface="HY견명조" pitchFamily="18" charset="-127"/>
                <a:ea typeface="HY견명조" pitchFamily="18" charset="-127"/>
              </a:rPr>
              <a:t>10</a:t>
            </a:r>
            <a:endParaRPr lang="ko-KR" altLang="en-US" sz="1400" dirty="0"/>
          </a:p>
        </p:txBody>
      </p:sp>
      <p:cxnSp>
        <p:nvCxnSpPr>
          <p:cNvPr id="62" name="직선 연결선 61"/>
          <p:cNvCxnSpPr/>
          <p:nvPr/>
        </p:nvCxnSpPr>
        <p:spPr>
          <a:xfrm flipV="1">
            <a:off x="2852936" y="4422874"/>
            <a:ext cx="2664296" cy="5110"/>
          </a:xfrm>
          <a:prstGeom prst="line">
            <a:avLst/>
          </a:prstGeom>
          <a:ln w="15875">
            <a:solidFill>
              <a:schemeClr val="accent1">
                <a:lumMod val="40000"/>
                <a:lumOff val="6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 flipV="1">
            <a:off x="2852936" y="4710906"/>
            <a:ext cx="2664296" cy="5110"/>
          </a:xfrm>
          <a:prstGeom prst="line">
            <a:avLst/>
          </a:prstGeom>
          <a:ln w="15875">
            <a:solidFill>
              <a:schemeClr val="accent1">
                <a:lumMod val="40000"/>
                <a:lumOff val="6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>
            <a:endCxn id="70" idx="1"/>
          </p:cNvCxnSpPr>
          <p:nvPr/>
        </p:nvCxnSpPr>
        <p:spPr>
          <a:xfrm flipV="1">
            <a:off x="2852936" y="4922168"/>
            <a:ext cx="2664296" cy="14982"/>
          </a:xfrm>
          <a:prstGeom prst="line">
            <a:avLst/>
          </a:prstGeom>
          <a:ln w="15875">
            <a:solidFill>
              <a:schemeClr val="accent1">
                <a:lumMod val="40000"/>
                <a:lumOff val="6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>
            <a:endCxn id="72" idx="1"/>
          </p:cNvCxnSpPr>
          <p:nvPr/>
        </p:nvCxnSpPr>
        <p:spPr>
          <a:xfrm>
            <a:off x="2852936" y="5513214"/>
            <a:ext cx="2664296" cy="4763"/>
          </a:xfrm>
          <a:prstGeom prst="line">
            <a:avLst/>
          </a:prstGeom>
          <a:ln w="15875">
            <a:solidFill>
              <a:schemeClr val="accent1">
                <a:lumMod val="40000"/>
                <a:lumOff val="6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 flipV="1">
            <a:off x="3079985" y="5786263"/>
            <a:ext cx="2437247" cy="14983"/>
          </a:xfrm>
          <a:prstGeom prst="line">
            <a:avLst/>
          </a:prstGeom>
          <a:ln w="15875">
            <a:solidFill>
              <a:schemeClr val="accent1">
                <a:lumMod val="40000"/>
                <a:lumOff val="6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 flipV="1">
            <a:off x="3241854" y="5210199"/>
            <a:ext cx="2275378" cy="14984"/>
          </a:xfrm>
          <a:prstGeom prst="line">
            <a:avLst/>
          </a:prstGeom>
          <a:ln w="15875">
            <a:solidFill>
              <a:schemeClr val="accent1">
                <a:lumMod val="40000"/>
                <a:lumOff val="6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직사각형 67"/>
          <p:cNvSpPr/>
          <p:nvPr/>
        </p:nvSpPr>
        <p:spPr>
          <a:xfrm>
            <a:off x="5517232" y="4211960"/>
            <a:ext cx="4187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b="1" dirty="0" smtClean="0">
                <a:latin typeface="HY견명조" pitchFamily="18" charset="-127"/>
                <a:ea typeface="HY견명조" pitchFamily="18" charset="-127"/>
              </a:rPr>
              <a:t>11</a:t>
            </a:r>
            <a:endParaRPr lang="ko-KR" altLang="en-US" sz="1400" dirty="0"/>
          </a:p>
        </p:txBody>
      </p:sp>
      <p:sp>
        <p:nvSpPr>
          <p:cNvPr id="69" name="직사각형 68"/>
          <p:cNvSpPr/>
          <p:nvPr/>
        </p:nvSpPr>
        <p:spPr>
          <a:xfrm>
            <a:off x="5517232" y="4499992"/>
            <a:ext cx="4187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b="1" dirty="0" smtClean="0">
                <a:latin typeface="HY견명조" pitchFamily="18" charset="-127"/>
                <a:ea typeface="HY견명조" pitchFamily="18" charset="-127"/>
              </a:rPr>
              <a:t>16</a:t>
            </a:r>
            <a:endParaRPr lang="ko-KR" altLang="en-US" sz="1400" dirty="0"/>
          </a:p>
        </p:txBody>
      </p:sp>
      <p:sp>
        <p:nvSpPr>
          <p:cNvPr id="70" name="직사각형 69"/>
          <p:cNvSpPr/>
          <p:nvPr/>
        </p:nvSpPr>
        <p:spPr>
          <a:xfrm>
            <a:off x="5517232" y="4768279"/>
            <a:ext cx="4187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b="1" dirty="0" smtClean="0">
                <a:latin typeface="HY견명조" pitchFamily="18" charset="-127"/>
                <a:ea typeface="HY견명조" pitchFamily="18" charset="-127"/>
              </a:rPr>
              <a:t>24</a:t>
            </a:r>
            <a:endParaRPr lang="ko-KR" altLang="en-US" sz="1400" dirty="0"/>
          </a:p>
        </p:txBody>
      </p:sp>
      <p:sp>
        <p:nvSpPr>
          <p:cNvPr id="71" name="직사각형 70"/>
          <p:cNvSpPr/>
          <p:nvPr/>
        </p:nvSpPr>
        <p:spPr>
          <a:xfrm>
            <a:off x="5517232" y="5056311"/>
            <a:ext cx="4187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b="1" dirty="0" smtClean="0">
                <a:latin typeface="HY견명조" pitchFamily="18" charset="-127"/>
                <a:ea typeface="HY견명조" pitchFamily="18" charset="-127"/>
              </a:rPr>
              <a:t>32</a:t>
            </a:r>
            <a:endParaRPr lang="ko-KR" altLang="en-US" sz="1400" dirty="0"/>
          </a:p>
        </p:txBody>
      </p:sp>
      <p:sp>
        <p:nvSpPr>
          <p:cNvPr id="72" name="직사각형 71"/>
          <p:cNvSpPr/>
          <p:nvPr/>
        </p:nvSpPr>
        <p:spPr>
          <a:xfrm>
            <a:off x="5517232" y="5364088"/>
            <a:ext cx="4187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b="1" dirty="0" smtClean="0">
                <a:latin typeface="HY견명조" pitchFamily="18" charset="-127"/>
                <a:ea typeface="HY견명조" pitchFamily="18" charset="-127"/>
              </a:rPr>
              <a:t>35</a:t>
            </a:r>
            <a:endParaRPr lang="ko-KR" altLang="en-US" sz="1400" dirty="0"/>
          </a:p>
        </p:txBody>
      </p:sp>
      <p:sp>
        <p:nvSpPr>
          <p:cNvPr id="73" name="직사각형 72"/>
          <p:cNvSpPr/>
          <p:nvPr/>
        </p:nvSpPr>
        <p:spPr>
          <a:xfrm>
            <a:off x="5530576" y="5632375"/>
            <a:ext cx="4187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b="1" dirty="0" smtClean="0">
                <a:latin typeface="HY견명조" pitchFamily="18" charset="-127"/>
                <a:ea typeface="HY견명조" pitchFamily="18" charset="-127"/>
              </a:rPr>
              <a:t>38</a:t>
            </a:r>
            <a:endParaRPr lang="ko-KR" altLang="en-US" sz="1400" dirty="0"/>
          </a:p>
        </p:txBody>
      </p:sp>
      <p:cxnSp>
        <p:nvCxnSpPr>
          <p:cNvPr id="74" name="직선 연결선 73"/>
          <p:cNvCxnSpPr/>
          <p:nvPr/>
        </p:nvCxnSpPr>
        <p:spPr>
          <a:xfrm flipV="1">
            <a:off x="4199037" y="6316579"/>
            <a:ext cx="1318195" cy="9780"/>
          </a:xfrm>
          <a:prstGeom prst="line">
            <a:avLst/>
          </a:prstGeom>
          <a:ln w="15875">
            <a:solidFill>
              <a:schemeClr val="tx2">
                <a:lumMod val="60000"/>
                <a:lumOff val="4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직사각형 74"/>
          <p:cNvSpPr/>
          <p:nvPr/>
        </p:nvSpPr>
        <p:spPr>
          <a:xfrm>
            <a:off x="5530576" y="6156176"/>
            <a:ext cx="4187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b="1" dirty="0" smtClean="0">
                <a:latin typeface="HY견명조" pitchFamily="18" charset="-127"/>
                <a:ea typeface="HY견명조" pitchFamily="18" charset="-127"/>
              </a:rPr>
              <a:t>44</a:t>
            </a:r>
            <a:endParaRPr lang="ko-KR" altLang="en-US" sz="1400" dirty="0"/>
          </a:p>
        </p:txBody>
      </p:sp>
      <p:cxnSp>
        <p:nvCxnSpPr>
          <p:cNvPr id="76" name="직선 연결선 75"/>
          <p:cNvCxnSpPr/>
          <p:nvPr/>
        </p:nvCxnSpPr>
        <p:spPr>
          <a:xfrm flipV="1">
            <a:off x="2780928" y="6660232"/>
            <a:ext cx="2736304" cy="5110"/>
          </a:xfrm>
          <a:prstGeom prst="line">
            <a:avLst/>
          </a:prstGeom>
          <a:ln w="15875">
            <a:solidFill>
              <a:schemeClr val="accent1">
                <a:lumMod val="40000"/>
                <a:lumOff val="6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 flipV="1">
            <a:off x="2780928" y="6943154"/>
            <a:ext cx="2736304" cy="5110"/>
          </a:xfrm>
          <a:prstGeom prst="line">
            <a:avLst/>
          </a:prstGeom>
          <a:ln w="15875">
            <a:solidFill>
              <a:schemeClr val="accent1">
                <a:lumMod val="40000"/>
                <a:lumOff val="6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직사각형 77"/>
          <p:cNvSpPr/>
          <p:nvPr/>
        </p:nvSpPr>
        <p:spPr>
          <a:xfrm>
            <a:off x="5517232" y="6516216"/>
            <a:ext cx="4187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b="1" dirty="0" smtClean="0">
                <a:latin typeface="HY견명조" pitchFamily="18" charset="-127"/>
                <a:ea typeface="HY견명조" pitchFamily="18" charset="-127"/>
              </a:rPr>
              <a:t>45</a:t>
            </a:r>
            <a:endParaRPr lang="ko-KR" altLang="en-US" sz="1400" dirty="0"/>
          </a:p>
        </p:txBody>
      </p:sp>
      <p:sp>
        <p:nvSpPr>
          <p:cNvPr id="79" name="직사각형 78"/>
          <p:cNvSpPr/>
          <p:nvPr/>
        </p:nvSpPr>
        <p:spPr>
          <a:xfrm>
            <a:off x="5530576" y="6784503"/>
            <a:ext cx="4187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b="1" dirty="0" smtClean="0">
                <a:latin typeface="HY견명조" pitchFamily="18" charset="-127"/>
                <a:ea typeface="HY견명조" pitchFamily="18" charset="-127"/>
              </a:rPr>
              <a:t>47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8670" y="2651434"/>
            <a:ext cx="5759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프로그램 사용시 유의사항</a:t>
            </a:r>
          </a:p>
        </p:txBody>
      </p:sp>
      <p:sp>
        <p:nvSpPr>
          <p:cNvPr id="17" name="Rectangle 22"/>
          <p:cNvSpPr>
            <a:spLocks noChangeArrowheads="1"/>
          </p:cNvSpPr>
          <p:nvPr/>
        </p:nvSpPr>
        <p:spPr bwMode="gray">
          <a:xfrm>
            <a:off x="598016" y="3474972"/>
            <a:ext cx="5759942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0" lang="ko-KR" altLang="en-US" sz="1200" dirty="0">
                <a:latin typeface="HY견명조" pitchFamily="18" charset="-127"/>
                <a:ea typeface="HY견명조" pitchFamily="18" charset="-127"/>
              </a:rPr>
              <a:t> 본 프로그램은</a:t>
            </a:r>
            <a:r>
              <a:rPr kumimoji="0" lang="en-US" altLang="ko-KR" sz="1200" dirty="0">
                <a:latin typeface="HY견명조" pitchFamily="18" charset="-127"/>
                <a:ea typeface="HY견명조" pitchFamily="18" charset="-127"/>
              </a:rPr>
              <a:t> </a:t>
            </a:r>
            <a:r>
              <a:rPr kumimoji="0" lang="ko-KR" altLang="en-US" sz="1200" dirty="0">
                <a:latin typeface="HY견명조" pitchFamily="18" charset="-127"/>
                <a:ea typeface="HY견명조" pitchFamily="18" charset="-127"/>
              </a:rPr>
              <a:t>입력한 자료들이 인터넷을 통해 별도의 서버에 저장되지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않습니다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프로그램 내 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[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종료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버튼을 통한 종료 시 자동백업 되지만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, [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로그아웃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/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로그인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</a:t>
            </a:r>
            <a:endParaRPr lang="en-US" altLang="ko-KR" sz="1200" dirty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버튼을 통한 종료 시 자동백업 되지 않으므로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자료관리에 유의하시기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바랍니다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kumimoji="0" lang="en-US" altLang="ko-KR" sz="12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18" name="Rectangle 22"/>
          <p:cNvSpPr>
            <a:spLocks noChangeArrowheads="1"/>
          </p:cNvSpPr>
          <p:nvPr/>
        </p:nvSpPr>
        <p:spPr bwMode="gray">
          <a:xfrm>
            <a:off x="625910" y="4332227"/>
            <a:ext cx="6017800" cy="3139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※ </a:t>
            </a:r>
            <a:r>
              <a:rPr kumimoji="0" lang="ko-KR" altLang="en-US" sz="1200" dirty="0">
                <a:latin typeface="HY견명조" pitchFamily="18" charset="-127"/>
                <a:ea typeface="HY견명조" pitchFamily="18" charset="-127"/>
              </a:rPr>
              <a:t>자세한 백업방법은「</a:t>
            </a:r>
            <a:r>
              <a:rPr kumimoji="0" lang="en-US" altLang="ko-KR" sz="1200" dirty="0">
                <a:latin typeface="HY견명조" pitchFamily="18" charset="-127"/>
                <a:ea typeface="HY견명조" pitchFamily="18" charset="-127"/>
              </a:rPr>
              <a:t>Ⅳ.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프로그램 자료백업 및 복구」를 참고바랍니다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kumimoji="0" lang="en-US" altLang="ko-KR" sz="1200" dirty="0">
              <a:latin typeface="HY견명조" pitchFamily="18" charset="-127"/>
              <a:ea typeface="HY견명조" pitchFamily="18" charset="-127"/>
            </a:endParaRPr>
          </a:p>
        </p:txBody>
      </p:sp>
      <p:cxnSp>
        <p:nvCxnSpPr>
          <p:cNvPr id="19" name="직선 연결선 18"/>
          <p:cNvCxnSpPr>
            <a:cxnSpLocks/>
          </p:cNvCxnSpPr>
          <p:nvPr/>
        </p:nvCxnSpPr>
        <p:spPr>
          <a:xfrm flipV="1">
            <a:off x="1979059" y="2989988"/>
            <a:ext cx="2719161" cy="1694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슬라이드 번호 개체 틀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43139" y="5004039"/>
            <a:ext cx="5666181" cy="100812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 w="127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3350" h="25400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10800" rIns="36000" bIns="46800" rtlCol="0" anchor="ctr"/>
          <a:lstStyle/>
          <a:p>
            <a:pPr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l"/>
            </a:pPr>
            <a:r>
              <a:rPr lang="ko-KR" altLang="en-US" sz="12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프로그램을 설치하는 경우 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「</a:t>
            </a:r>
            <a:r>
              <a:rPr lang="en-US" altLang="ko-KR" sz="12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Ⅰ</a:t>
            </a:r>
            <a:r>
              <a:rPr lang="en-US" altLang="ko-KR" sz="12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.1</a:t>
            </a:r>
            <a:r>
              <a:rPr lang="en-US" altLang="ko-KR" sz="12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r>
              <a:rPr lang="ko-KR" altLang="en-US" sz="12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2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r>
              <a:rPr lang="ko-KR" altLang="en-US" sz="12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설치방법</a:t>
            </a:r>
            <a:r>
              <a:rPr lang="en-US" altLang="ko-KR" sz="12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」으로 </a:t>
            </a:r>
            <a:r>
              <a:rPr lang="ko-KR" altLang="en-US" sz="12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이동</a:t>
            </a:r>
          </a:p>
          <a:p>
            <a:pPr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l"/>
            </a:pPr>
            <a:r>
              <a:rPr lang="ko-KR" altLang="en-US" sz="12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기존 프로그램에 새로이 사용자를 추가하려는 경우 「 </a:t>
            </a:r>
            <a:r>
              <a:rPr lang="en-US" altLang="ko-KR" sz="12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Ⅱ.</a:t>
            </a:r>
            <a:r>
              <a:rPr lang="en-US" altLang="ko-KR" sz="12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1.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사용기관</a:t>
            </a:r>
            <a:r>
              <a:rPr lang="en-US" altLang="ko-KR" sz="12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등록 」 </a:t>
            </a:r>
            <a:endParaRPr lang="en-US" altLang="ko-KR" sz="12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Clr>
                <a:schemeClr val="accent1"/>
              </a:buClr>
            </a:pPr>
            <a:r>
              <a:rPr lang="en-US" altLang="ko-KR" sz="12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으로 이동하여 </a:t>
            </a:r>
            <a:r>
              <a:rPr lang="ko-KR" altLang="en-US" sz="12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사용기관 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등록</a:t>
            </a:r>
            <a:endParaRPr lang="en-US" altLang="ko-KR" sz="1200" dirty="0">
              <a:solidFill>
                <a:srgbClr val="9900CC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5" descr="eterstertrt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80" y="2857488"/>
            <a:ext cx="5679321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직사각형 8"/>
          <p:cNvSpPr/>
          <p:nvPr/>
        </p:nvSpPr>
        <p:spPr>
          <a:xfrm>
            <a:off x="785794" y="3500430"/>
            <a:ext cx="5036379" cy="1510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80000"/>
              </a:lnSpc>
            </a:pPr>
            <a:r>
              <a:rPr lang="en-US" altLang="ko-KR" sz="28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Ⅰ</a:t>
            </a:r>
            <a:r>
              <a:rPr lang="en-US" altLang="ko-KR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회계관리 프로그램</a:t>
            </a:r>
            <a:endParaRPr lang="en-US" altLang="ko-KR" sz="28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>
              <a:lnSpc>
                <a:spcPct val="180000"/>
              </a:lnSpc>
            </a:pPr>
            <a:r>
              <a:rPr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2800" b="1" dirty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설   치</a:t>
            </a:r>
          </a:p>
        </p:txBody>
      </p:sp>
      <p:pic>
        <p:nvPicPr>
          <p:cNvPr id="10" name="Picture 2" descr="C:\Users\uers\Desktop\ci59_img7.gif"/>
          <p:cNvPicPr>
            <a:picLocks noChangeAspect="1" noChangeArrowheads="1"/>
          </p:cNvPicPr>
          <p:nvPr/>
        </p:nvPicPr>
        <p:blipFill>
          <a:blip r:embed="rId4" cstate="print"/>
          <a:srcRect b="25069"/>
          <a:stretch>
            <a:fillRect/>
          </a:stretch>
        </p:blipFill>
        <p:spPr bwMode="auto">
          <a:xfrm>
            <a:off x="2214554" y="1928794"/>
            <a:ext cx="2643206" cy="914750"/>
          </a:xfrm>
          <a:prstGeom prst="rect">
            <a:avLst/>
          </a:prstGeom>
          <a:noFill/>
        </p:spPr>
      </p:pic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/>
              <a:t>2</a:t>
            </a:r>
            <a:endParaRPr lang="ko-KR" alt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0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0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89" y="6450625"/>
            <a:ext cx="5697698" cy="200980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4" name="그림 3"/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09"/>
          <a:stretch/>
        </p:blipFill>
        <p:spPr>
          <a:xfrm>
            <a:off x="620688" y="3843401"/>
            <a:ext cx="5697698" cy="2131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50508" y="732643"/>
            <a:ext cx="34785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다운로드 및 설치방법</a:t>
            </a:r>
            <a:endParaRPr lang="ko-KR" altLang="en-US" sz="1600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569173" y="1873006"/>
            <a:ext cx="5684569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(1)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중앙선관위 홈페이지</a:t>
            </a: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(www.nec.go.kr)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접속</a:t>
            </a: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,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상단의 </a:t>
            </a:r>
            <a:r>
              <a:rPr lang="ko-KR" altLang="en-US" sz="1300" dirty="0" smtClean="0">
                <a:latin typeface="HY견명조" pitchFamily="18" charset="-127"/>
                <a:ea typeface="HY견명조" pitchFamily="18" charset="-127"/>
              </a:rPr>
              <a:t>자료공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간</a:t>
            </a:r>
            <a:r>
              <a:rPr lang="ko-KR" altLang="en-US" sz="1300" dirty="0" smtClean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클릭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569173" y="3116031"/>
            <a:ext cx="5840060" cy="6924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(2) </a:t>
            </a:r>
            <a:r>
              <a:rPr lang="en-US" altLang="ko-KR" sz="1300" dirty="0" smtClean="0">
                <a:latin typeface="HY견명조" pitchFamily="18" charset="-127"/>
                <a:ea typeface="HY견명조" pitchFamily="18" charset="-127"/>
              </a:rPr>
              <a:t>[</a:t>
            </a:r>
            <a:r>
              <a:rPr lang="ko-KR" altLang="en-US" sz="1300" dirty="0" smtClean="0">
                <a:latin typeface="HY견명조" pitchFamily="18" charset="-127"/>
                <a:ea typeface="HY견명조" pitchFamily="18" charset="-127"/>
              </a:rPr>
              <a:t>자료공간</a:t>
            </a:r>
            <a:r>
              <a:rPr lang="en-US" altLang="ko-KR" sz="1300" dirty="0" smtClean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300" dirty="0" smtClean="0">
                <a:latin typeface="HY견명조" pitchFamily="18" charset="-127"/>
                <a:ea typeface="HY견명조" pitchFamily="18" charset="-127"/>
              </a:rPr>
              <a:t> 화면의 </a:t>
            </a:r>
            <a:r>
              <a:rPr lang="ko-KR" altLang="en-US" sz="1300" dirty="0" err="1" smtClean="0">
                <a:latin typeface="HY견명조" pitchFamily="18" charset="-127"/>
                <a:ea typeface="HY견명조" pitchFamily="18" charset="-127"/>
              </a:rPr>
              <a:t>검색란에</a:t>
            </a:r>
            <a:r>
              <a:rPr lang="ko-KR" altLang="en-US" sz="1300" dirty="0" smtClean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en-US" altLang="ko-KR" sz="1300" dirty="0" smtClean="0">
                <a:latin typeface="HY견명조" pitchFamily="18" charset="-127"/>
                <a:ea typeface="HY견명조" pitchFamily="18" charset="-127"/>
              </a:rPr>
              <a:t>[</a:t>
            </a:r>
            <a:r>
              <a:rPr lang="ko-KR" altLang="en-US" sz="1300" dirty="0" smtClean="0">
                <a:latin typeface="HY견명조" pitchFamily="18" charset="-127"/>
                <a:ea typeface="HY견명조" pitchFamily="18" charset="-127"/>
              </a:rPr>
              <a:t>정치자금회계관리</a:t>
            </a:r>
            <a:r>
              <a:rPr lang="en-US" altLang="ko-KR" sz="1300" dirty="0" smtClean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300" dirty="0" smtClean="0">
                <a:latin typeface="HY견명조" pitchFamily="18" charset="-127"/>
                <a:ea typeface="HY견명조" pitchFamily="18" charset="-127"/>
              </a:rPr>
              <a:t> 검색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후</a:t>
            </a: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 [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신규 사용자 </a:t>
            </a:r>
            <a:endParaRPr lang="en-US" altLang="ko-KR" sz="1300" dirty="0" smtClean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en-US" altLang="ko-KR" sz="1300" dirty="0" smtClean="0">
                <a:latin typeface="HY견명조" pitchFamily="18" charset="-127"/>
                <a:ea typeface="HY견명조" pitchFamily="18" charset="-127"/>
              </a:rPr>
              <a:t>     </a:t>
            </a:r>
            <a:r>
              <a:rPr lang="ko-KR" altLang="en-US" sz="1300" dirty="0" smtClean="0">
                <a:latin typeface="HY견명조" pitchFamily="18" charset="-127"/>
                <a:ea typeface="HY견명조" pitchFamily="18" charset="-127"/>
              </a:rPr>
              <a:t>설치용</a:t>
            </a: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] </a:t>
            </a:r>
            <a:r>
              <a:rPr lang="ko-KR" altLang="en-US" sz="1300" dirty="0" smtClean="0">
                <a:latin typeface="HY견명조" pitchFamily="18" charset="-127"/>
                <a:ea typeface="HY견명조" pitchFamily="18" charset="-127"/>
              </a:rPr>
              <a:t>정치자금회계관리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프로그램 게시글 선택</a:t>
            </a:r>
          </a:p>
        </p:txBody>
      </p:sp>
      <p:cxnSp>
        <p:nvCxnSpPr>
          <p:cNvPr id="23" name="직선 연결선 22"/>
          <p:cNvCxnSpPr/>
          <p:nvPr/>
        </p:nvCxnSpPr>
        <p:spPr>
          <a:xfrm>
            <a:off x="565823" y="1085825"/>
            <a:ext cx="2750751" cy="1131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액자 24"/>
          <p:cNvSpPr/>
          <p:nvPr/>
        </p:nvSpPr>
        <p:spPr>
          <a:xfrm>
            <a:off x="544710" y="1333351"/>
            <a:ext cx="1526968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다운로드 방법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569173" y="6094773"/>
            <a:ext cx="4499950" cy="3524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(3)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해당 </a:t>
            </a:r>
            <a:r>
              <a:rPr lang="ko-KR" altLang="en-US" sz="1300" dirty="0" err="1">
                <a:latin typeface="HY견명조" pitchFamily="18" charset="-127"/>
                <a:ea typeface="HY견명조" pitchFamily="18" charset="-127"/>
              </a:rPr>
              <a:t>게시글의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 등록일 아래 클립</a:t>
            </a: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(      )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아이콘 클릭</a:t>
            </a:r>
          </a:p>
        </p:txBody>
      </p:sp>
      <p:sp>
        <p:nvSpPr>
          <p:cNvPr id="49" name="모서리가 둥근 직사각형 48"/>
          <p:cNvSpPr/>
          <p:nvPr/>
        </p:nvSpPr>
        <p:spPr>
          <a:xfrm>
            <a:off x="1122852" y="7032972"/>
            <a:ext cx="185342" cy="184274"/>
          </a:xfrm>
          <a:prstGeom prst="roundRect">
            <a:avLst>
              <a:gd name="adj" fmla="val 6958"/>
            </a:avLst>
          </a:prstGeom>
          <a:noFill/>
          <a:ln w="317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0" name="Picture 3"/>
          <p:cNvPicPr>
            <a:picLocks noChangeAspect="1" noChangeArrowheads="1"/>
          </p:cNvPicPr>
          <p:nvPr/>
        </p:nvPicPr>
        <p:blipFill>
          <a:blip r:embed="rId4" cstate="print"/>
          <a:srcRect t="5722" r="5712" b="8564"/>
          <a:stretch>
            <a:fillRect/>
          </a:stretch>
        </p:blipFill>
        <p:spPr bwMode="auto">
          <a:xfrm>
            <a:off x="3429000" y="6131285"/>
            <a:ext cx="31433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2" name="모서리가 둥근 직사각형 41"/>
          <p:cNvSpPr/>
          <p:nvPr/>
        </p:nvSpPr>
        <p:spPr>
          <a:xfrm>
            <a:off x="4447498" y="3923928"/>
            <a:ext cx="1141742" cy="149228"/>
          </a:xfrm>
          <a:prstGeom prst="roundRect">
            <a:avLst/>
          </a:prstGeom>
          <a:noFill/>
          <a:ln w="222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모서리가 둥근 직사각형 21"/>
          <p:cNvSpPr/>
          <p:nvPr/>
        </p:nvSpPr>
        <p:spPr>
          <a:xfrm>
            <a:off x="730795" y="4538092"/>
            <a:ext cx="2756433" cy="168278"/>
          </a:xfrm>
          <a:prstGeom prst="roundRect">
            <a:avLst/>
          </a:prstGeom>
          <a:noFill/>
          <a:ln w="222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/>
          <p:cNvSpPr txBox="1"/>
          <p:nvPr/>
        </p:nvSpPr>
        <p:spPr>
          <a:xfrm>
            <a:off x="5589240" y="3664509"/>
            <a:ext cx="248911" cy="284819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4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540129" y="4466084"/>
            <a:ext cx="248911" cy="284819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400" b="1" dirty="0">
                <a:solidFill>
                  <a:srgbClr val="C00000"/>
                </a:solidFill>
                <a:latin typeface="+mn-ea"/>
              </a:rPr>
              <a:t>②</a:t>
            </a:r>
          </a:p>
        </p:txBody>
      </p:sp>
      <p:sp>
        <p:nvSpPr>
          <p:cNvPr id="21" name="슬라이드 번호 개체 틀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/>
              <a:t>3</a:t>
            </a:r>
            <a:endParaRPr lang="ko-KR" altLang="en-US" sz="10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88" y="2329220"/>
            <a:ext cx="5665832" cy="44258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0" name="타원 19"/>
          <p:cNvSpPr/>
          <p:nvPr/>
        </p:nvSpPr>
        <p:spPr>
          <a:xfrm>
            <a:off x="4401936" y="2505034"/>
            <a:ext cx="816631" cy="253191"/>
          </a:xfrm>
          <a:prstGeom prst="ellipse">
            <a:avLst/>
          </a:prstGeom>
          <a:noFill/>
          <a:ln w="349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FFB13F76-6887-44B7-B715-8DA7BC1F19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711" y="1862744"/>
            <a:ext cx="5528578" cy="33299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24" name="타원 23"/>
          <p:cNvSpPr/>
          <p:nvPr/>
        </p:nvSpPr>
        <p:spPr>
          <a:xfrm>
            <a:off x="5339308" y="1945804"/>
            <a:ext cx="229680" cy="219962"/>
          </a:xfrm>
          <a:prstGeom prst="ellipse">
            <a:avLst/>
          </a:prstGeom>
          <a:noFill/>
          <a:ln w="349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569173" y="2509540"/>
            <a:ext cx="5830442" cy="3524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(5)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새로 열린 팝업에서 </a:t>
            </a: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[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다른 이름으로 저장</a:t>
            </a: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을 클릭하여 바탕화면에 저장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569173" y="3689966"/>
            <a:ext cx="5147563" cy="3157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(6) PFund2_Install_ver2.5.1_20200504.ZIP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압축파일 생성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569173" y="4357686"/>
            <a:ext cx="4774064" cy="3524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(7)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압축파일을 </a:t>
            </a: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[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압축풀기</a:t>
            </a: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하면 아래와 같은 설치아이콘 생성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569173" y="1147762"/>
            <a:ext cx="5513048" cy="5757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(4)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화면 하단에 저장을 위한 작은 화면이 표출되면</a:t>
            </a: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,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저장</a:t>
            </a: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(S)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옆의 작은</a:t>
            </a:r>
            <a:endParaRPr lang="en-US" altLang="ko-KR" sz="1300" dirty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     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삼각형을 클릭</a:t>
            </a:r>
          </a:p>
        </p:txBody>
      </p:sp>
      <p:sp>
        <p:nvSpPr>
          <p:cNvPr id="14" name="슬라이드 번호 개체 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/>
              <a:t>4</a:t>
            </a:r>
            <a:endParaRPr lang="ko-KR" altLang="en-US" sz="1000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4993D94E-2F19-4DC1-951E-E253B12A15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711" y="3002682"/>
            <a:ext cx="5528578" cy="35784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7E9A7CF9-4C15-41E4-A3F4-AD1BA71438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232" y="2931498"/>
            <a:ext cx="1059070" cy="35921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879D6A8B-CBFF-4E26-8B00-773BF17FDD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02" y="4753884"/>
            <a:ext cx="846382" cy="11862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70" y="7364204"/>
            <a:ext cx="857256" cy="9286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5" name="직사각형 24"/>
          <p:cNvSpPr/>
          <p:nvPr/>
        </p:nvSpPr>
        <p:spPr>
          <a:xfrm>
            <a:off x="678033" y="1571604"/>
            <a:ext cx="3230372" cy="3524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(1)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압축해제 후 생성된 아이콘 더블클릭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678033" y="2214546"/>
            <a:ext cx="4750018" cy="3524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(2)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아래 설치화면에서 계속하여 </a:t>
            </a: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&lt;next&gt;, &lt;install&gt;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클릭</a:t>
            </a:r>
          </a:p>
        </p:txBody>
      </p:sp>
      <p:grpSp>
        <p:nvGrpSpPr>
          <p:cNvPr id="40" name="그룹 39"/>
          <p:cNvGrpSpPr/>
          <p:nvPr/>
        </p:nvGrpSpPr>
        <p:grpSpPr>
          <a:xfrm>
            <a:off x="3607621" y="2630240"/>
            <a:ext cx="2409826" cy="1873728"/>
            <a:chOff x="3607621" y="2630240"/>
            <a:chExt cx="2409826" cy="1873728"/>
          </a:xfrm>
        </p:grpSpPr>
        <p:pic>
          <p:nvPicPr>
            <p:cNvPr id="24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07621" y="2630240"/>
              <a:ext cx="2409826" cy="185261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8" name="타원 27"/>
            <p:cNvSpPr/>
            <p:nvPr/>
          </p:nvSpPr>
          <p:spPr>
            <a:xfrm>
              <a:off x="5044180" y="4250472"/>
              <a:ext cx="612414" cy="253496"/>
            </a:xfrm>
            <a:prstGeom prst="ellipse">
              <a:avLst/>
            </a:prstGeom>
            <a:noFill/>
            <a:ln w="349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928670" y="2635200"/>
            <a:ext cx="2412922" cy="1861940"/>
            <a:chOff x="928670" y="2635200"/>
            <a:chExt cx="2412922" cy="1861940"/>
          </a:xfrm>
        </p:grpSpPr>
        <p:pic>
          <p:nvPicPr>
            <p:cNvPr id="23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28670" y="2635200"/>
              <a:ext cx="2412922" cy="186194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9" name="타원 28"/>
            <p:cNvSpPr/>
            <p:nvPr/>
          </p:nvSpPr>
          <p:spPr>
            <a:xfrm>
              <a:off x="2379202" y="4242302"/>
              <a:ext cx="612414" cy="253496"/>
            </a:xfrm>
            <a:prstGeom prst="ellipse">
              <a:avLst/>
            </a:prstGeom>
            <a:noFill/>
            <a:ln w="349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2" name="직사각형 31"/>
          <p:cNvSpPr/>
          <p:nvPr/>
        </p:nvSpPr>
        <p:spPr>
          <a:xfrm>
            <a:off x="678033" y="6980478"/>
            <a:ext cx="4009431" cy="3524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(3)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설치가 완료되면 아래와 같은 실행 아이콘 생성</a:t>
            </a:r>
          </a:p>
        </p:txBody>
      </p:sp>
      <p:grpSp>
        <p:nvGrpSpPr>
          <p:cNvPr id="41" name="그룹 40"/>
          <p:cNvGrpSpPr/>
          <p:nvPr/>
        </p:nvGrpSpPr>
        <p:grpSpPr>
          <a:xfrm>
            <a:off x="928670" y="4730526"/>
            <a:ext cx="2414588" cy="1857790"/>
            <a:chOff x="928670" y="4610780"/>
            <a:chExt cx="2414588" cy="1857790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28670" y="4610780"/>
              <a:ext cx="2414588" cy="1852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6" name="타원 35"/>
            <p:cNvSpPr/>
            <p:nvPr/>
          </p:nvSpPr>
          <p:spPr>
            <a:xfrm>
              <a:off x="2379202" y="6215074"/>
              <a:ext cx="612414" cy="253496"/>
            </a:xfrm>
            <a:prstGeom prst="ellipse">
              <a:avLst/>
            </a:prstGeom>
            <a:noFill/>
            <a:ln w="349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04534" y="4724404"/>
            <a:ext cx="2422770" cy="1872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3" name="타원 42"/>
          <p:cNvSpPr/>
          <p:nvPr/>
        </p:nvSpPr>
        <p:spPr>
          <a:xfrm>
            <a:off x="5080830" y="6345702"/>
            <a:ext cx="612414" cy="253496"/>
          </a:xfrm>
          <a:prstGeom prst="ellipse">
            <a:avLst/>
          </a:prstGeom>
          <a:noFill/>
          <a:ln w="349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액자 19"/>
          <p:cNvSpPr/>
          <p:nvPr/>
        </p:nvSpPr>
        <p:spPr>
          <a:xfrm>
            <a:off x="544710" y="1009625"/>
            <a:ext cx="1169778" cy="381129"/>
          </a:xfrm>
          <a:prstGeom prst="frame">
            <a:avLst>
              <a:gd name="adj1" fmla="val 1442"/>
            </a:avLst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설치방법</a:t>
            </a:r>
          </a:p>
        </p:txBody>
      </p:sp>
      <p:sp>
        <p:nvSpPr>
          <p:cNvPr id="21" name="슬라이드 번호 개체 틀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/>
              <a:t>5</a:t>
            </a:r>
            <a:endParaRPr lang="ko-KR" altLang="en-US" sz="1000" dirty="0"/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xmlns="" id="{81EC1F47-29A6-4A48-9A85-68246572CF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402" y="1357239"/>
            <a:ext cx="633710" cy="888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5" descr="eterstertrt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80" y="2857488"/>
            <a:ext cx="5679321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직사각형 8"/>
          <p:cNvSpPr/>
          <p:nvPr/>
        </p:nvSpPr>
        <p:spPr>
          <a:xfrm>
            <a:off x="785794" y="3500430"/>
            <a:ext cx="5036379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80000"/>
              </a:lnSpc>
            </a:pPr>
            <a:r>
              <a:rPr lang="en-US" altLang="ko-KR" sz="28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Ⅱ</a:t>
            </a:r>
            <a:r>
              <a:rPr lang="en-US" altLang="ko-KR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회계관리 프로그램</a:t>
            </a:r>
            <a:endParaRPr lang="en-US" altLang="ko-KR" sz="28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>
              <a:lnSpc>
                <a:spcPct val="180000"/>
              </a:lnSpc>
            </a:pPr>
            <a:r>
              <a:rPr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2800" b="1" dirty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사  용  하  기</a:t>
            </a:r>
          </a:p>
        </p:txBody>
      </p:sp>
      <p:pic>
        <p:nvPicPr>
          <p:cNvPr id="10" name="Picture 2" descr="C:\Users\uers\Desktop\ci59_img7.gif"/>
          <p:cNvPicPr>
            <a:picLocks noChangeAspect="1" noChangeArrowheads="1"/>
          </p:cNvPicPr>
          <p:nvPr/>
        </p:nvPicPr>
        <p:blipFill>
          <a:blip r:embed="rId3" cstate="print"/>
          <a:srcRect b="25069"/>
          <a:stretch>
            <a:fillRect/>
          </a:stretch>
        </p:blipFill>
        <p:spPr bwMode="auto">
          <a:xfrm>
            <a:off x="2107397" y="1928794"/>
            <a:ext cx="2643206" cy="914750"/>
          </a:xfrm>
          <a:prstGeom prst="rect">
            <a:avLst/>
          </a:prstGeom>
          <a:noFill/>
        </p:spPr>
      </p:pic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/>
              <a:t>6</a:t>
            </a:r>
            <a:endParaRPr lang="ko-KR" alt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0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0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66" y="5496647"/>
            <a:ext cx="5809431" cy="311156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6" name="직사각형 25"/>
          <p:cNvSpPr/>
          <p:nvPr/>
        </p:nvSpPr>
        <p:spPr>
          <a:xfrm>
            <a:off x="538142" y="1276327"/>
            <a:ext cx="4608954" cy="2985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가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사용기관을 등록하여야만 본 프로그램의 사용이 가능합니다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538142" y="1619233"/>
            <a:ext cx="5891254" cy="29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나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바탕화면의        아이콘을 </a:t>
            </a:r>
            <a:r>
              <a:rPr lang="ko-KR" altLang="en-US" sz="1200" dirty="0" err="1">
                <a:latin typeface="HY견명조" pitchFamily="18" charset="-127"/>
                <a:ea typeface="HY견명조" pitchFamily="18" charset="-127"/>
              </a:rPr>
              <a:t>더블클릭하면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아래의 화면이 나타납니다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 l="8415" t="4323" r="10679" b="28261"/>
          <a:stretch>
            <a:fillRect/>
          </a:stretch>
        </p:blipFill>
        <p:spPr bwMode="auto">
          <a:xfrm>
            <a:off x="1725374" y="1648350"/>
            <a:ext cx="285751" cy="26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2" name="그룹 31"/>
          <p:cNvGrpSpPr/>
          <p:nvPr/>
        </p:nvGrpSpPr>
        <p:grpSpPr>
          <a:xfrm>
            <a:off x="565823" y="2060381"/>
            <a:ext cx="5577821" cy="2196431"/>
            <a:chOff x="642918" y="2071670"/>
            <a:chExt cx="5500726" cy="2528905"/>
          </a:xfrm>
        </p:grpSpPr>
        <p:grpSp>
          <p:nvGrpSpPr>
            <p:cNvPr id="29" name="그룹 28"/>
            <p:cNvGrpSpPr/>
            <p:nvPr/>
          </p:nvGrpSpPr>
          <p:grpSpPr>
            <a:xfrm>
              <a:off x="642918" y="2071670"/>
              <a:ext cx="5500726" cy="2500330"/>
              <a:chOff x="642918" y="3000364"/>
              <a:chExt cx="5500726" cy="2500330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t="23748" b="9531"/>
              <a:stretch>
                <a:fillRect/>
              </a:stretch>
            </p:blipFill>
            <p:spPr bwMode="auto">
              <a:xfrm>
                <a:off x="642918" y="3000364"/>
                <a:ext cx="5500726" cy="2500330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21" name="Picture 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9283" t="48805" r="9536" b="47355"/>
              <a:stretch>
                <a:fillRect/>
              </a:stretch>
            </p:blipFill>
            <p:spPr bwMode="auto">
              <a:xfrm>
                <a:off x="1130324" y="3759898"/>
                <a:ext cx="4465554" cy="143910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24" name="Picture 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9283" t="48805" r="9536" b="47355"/>
              <a:stretch>
                <a:fillRect/>
              </a:stretch>
            </p:blipFill>
            <p:spPr bwMode="auto">
              <a:xfrm>
                <a:off x="2782863" y="4762566"/>
                <a:ext cx="1308723" cy="120690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  <a:effectLst/>
            </p:spPr>
          </p:pic>
        </p:grpSp>
        <p:sp>
          <p:nvSpPr>
            <p:cNvPr id="30" name="모서리가 둥근 직사각형 29"/>
            <p:cNvSpPr/>
            <p:nvPr/>
          </p:nvSpPr>
          <p:spPr>
            <a:xfrm>
              <a:off x="2095500" y="4286248"/>
              <a:ext cx="1033463" cy="314327"/>
            </a:xfrm>
            <a:prstGeom prst="round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450508" y="732984"/>
            <a:ext cx="2264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사용기관 등록 </a:t>
            </a:r>
            <a:r>
              <a:rPr lang="en-US" altLang="ko-KR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(1)</a:t>
            </a:r>
            <a:endParaRPr lang="ko-KR" altLang="en-US" sz="1600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0" name="직선 연결선 59"/>
          <p:cNvCxnSpPr/>
          <p:nvPr/>
        </p:nvCxnSpPr>
        <p:spPr>
          <a:xfrm>
            <a:off x="565823" y="1085825"/>
            <a:ext cx="2142378" cy="2626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직사각형 36"/>
          <p:cNvSpPr/>
          <p:nvPr/>
        </p:nvSpPr>
        <p:spPr>
          <a:xfrm>
            <a:off x="538142" y="4427984"/>
            <a:ext cx="6059210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[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사용기관등록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탭을 클릭하여 해당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정당선거사무소 관련사항을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입력합니다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     [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신규입력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부터 순서대로 클릭하여 작성하며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,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[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저장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후 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[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종료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를 클릭합니다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 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사용자 인증 화면에 </a:t>
            </a:r>
            <a:r>
              <a:rPr lang="ko-KR" altLang="en-US" sz="1200" dirty="0" err="1">
                <a:latin typeface="HY견명조" pitchFamily="18" charset="-127"/>
                <a:ea typeface="HY견명조" pitchFamily="18" charset="-127"/>
              </a:rPr>
              <a:t>사용기관명이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표출되면 비밀번호를 입력한 후 로그인 합니다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6014988" y="6426101"/>
            <a:ext cx="357190" cy="318287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2" name="직선 화살표 연결선 41"/>
          <p:cNvCxnSpPr/>
          <p:nvPr/>
        </p:nvCxnSpPr>
        <p:spPr>
          <a:xfrm flipH="1">
            <a:off x="5545807" y="6588224"/>
            <a:ext cx="360040" cy="27135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슬라이드 번호 개체 틀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/>
              <a:t>7</a:t>
            </a:r>
            <a:endParaRPr lang="ko-KR" altLang="en-US" sz="1000" dirty="0"/>
          </a:p>
        </p:txBody>
      </p:sp>
      <p:grpSp>
        <p:nvGrpSpPr>
          <p:cNvPr id="56" name="그룹 55"/>
          <p:cNvGrpSpPr/>
          <p:nvPr/>
        </p:nvGrpSpPr>
        <p:grpSpPr>
          <a:xfrm>
            <a:off x="617920" y="5220072"/>
            <a:ext cx="5631759" cy="3326123"/>
            <a:chOff x="617920" y="5262229"/>
            <a:chExt cx="5631759" cy="3326123"/>
          </a:xfrm>
        </p:grpSpPr>
        <p:grpSp>
          <p:nvGrpSpPr>
            <p:cNvPr id="53" name="그룹 52"/>
            <p:cNvGrpSpPr/>
            <p:nvPr/>
          </p:nvGrpSpPr>
          <p:grpSpPr>
            <a:xfrm>
              <a:off x="617920" y="5262229"/>
              <a:ext cx="5631759" cy="3326123"/>
              <a:chOff x="617920" y="5262229"/>
              <a:chExt cx="5631759" cy="3326123"/>
            </a:xfrm>
          </p:grpSpPr>
          <p:pic>
            <p:nvPicPr>
              <p:cNvPr id="36" name="Picture 4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2748" t="27879" r="58426" b="66636"/>
              <a:stretch>
                <a:fillRect/>
              </a:stretch>
            </p:blipFill>
            <p:spPr bwMode="auto">
              <a:xfrm>
                <a:off x="617920" y="6000760"/>
                <a:ext cx="2330606" cy="180921"/>
              </a:xfrm>
              <a:prstGeom prst="rect">
                <a:avLst/>
              </a:prstGeom>
              <a:ln>
                <a:noFill/>
              </a:ln>
              <a:effectLst/>
            </p:spPr>
          </p:pic>
          <p:sp>
            <p:nvSpPr>
              <p:cNvPr id="49" name="TextBox 48"/>
              <p:cNvSpPr txBox="1"/>
              <p:nvPr/>
            </p:nvSpPr>
            <p:spPr>
              <a:xfrm>
                <a:off x="4346204" y="5805743"/>
                <a:ext cx="248911" cy="284819"/>
              </a:xfrm>
              <a:prstGeom prst="rect">
                <a:avLst/>
              </a:prstGeom>
              <a:noFill/>
            </p:spPr>
            <p:txBody>
              <a:bodyPr wrap="none" lIns="34352" tIns="34352" rIns="34352" bIns="34352" rtlCol="0" anchor="ctr" anchorCtr="1">
                <a:spAutoFit/>
              </a:bodyPr>
              <a:lstStyle/>
              <a:p>
                <a:r>
                  <a:rPr lang="ko-KR" altLang="en-US" sz="1400" b="1" dirty="0">
                    <a:solidFill>
                      <a:srgbClr val="C00000"/>
                    </a:solidFill>
                    <a:latin typeface="+mn-ea"/>
                  </a:rPr>
                  <a:t>②</a:t>
                </a: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4818807" y="5967493"/>
                <a:ext cx="248911" cy="284819"/>
              </a:xfrm>
              <a:prstGeom prst="rect">
                <a:avLst/>
              </a:prstGeom>
              <a:noFill/>
            </p:spPr>
            <p:txBody>
              <a:bodyPr wrap="none" lIns="34352" tIns="34352" rIns="34352" bIns="34352" rtlCol="0" anchor="ctr" anchorCtr="1">
                <a:spAutoFit/>
              </a:bodyPr>
              <a:lstStyle/>
              <a:p>
                <a:r>
                  <a:rPr lang="ko-KR" altLang="en-US" sz="1400" b="1" dirty="0">
                    <a:solidFill>
                      <a:srgbClr val="C00000"/>
                    </a:solidFill>
                    <a:latin typeface="+mn-ea"/>
                  </a:rPr>
                  <a:t>③</a:t>
                </a: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4252918" y="6116895"/>
                <a:ext cx="248911" cy="284819"/>
              </a:xfrm>
              <a:prstGeom prst="rect">
                <a:avLst/>
              </a:prstGeom>
              <a:noFill/>
            </p:spPr>
            <p:txBody>
              <a:bodyPr wrap="none" lIns="34352" tIns="34352" rIns="34352" bIns="34352" rtlCol="0" anchor="ctr" anchorCtr="1">
                <a:spAutoFit/>
              </a:bodyPr>
              <a:lstStyle/>
              <a:p>
                <a:r>
                  <a:rPr lang="ko-KR" altLang="en-US" sz="1400" b="1" dirty="0">
                    <a:solidFill>
                      <a:srgbClr val="C00000"/>
                    </a:solidFill>
                    <a:latin typeface="+mn-ea"/>
                  </a:rPr>
                  <a:t>④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5678504" y="6271519"/>
                <a:ext cx="248911" cy="284819"/>
              </a:xfrm>
              <a:prstGeom prst="rect">
                <a:avLst/>
              </a:prstGeom>
              <a:noFill/>
            </p:spPr>
            <p:txBody>
              <a:bodyPr wrap="none" lIns="34352" tIns="34352" rIns="34352" bIns="34352" rtlCol="0" anchor="ctr" anchorCtr="1">
                <a:spAutoFit/>
              </a:bodyPr>
              <a:lstStyle/>
              <a:p>
                <a:r>
                  <a:rPr lang="ko-KR" altLang="en-US" sz="1400" b="1" dirty="0">
                    <a:solidFill>
                      <a:srgbClr val="C00000"/>
                    </a:solidFill>
                    <a:latin typeface="+mn-ea"/>
                  </a:rPr>
                  <a:t>⑤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4527558" y="6979549"/>
                <a:ext cx="248911" cy="284819"/>
              </a:xfrm>
              <a:prstGeom prst="rect">
                <a:avLst/>
              </a:prstGeom>
              <a:noFill/>
            </p:spPr>
            <p:txBody>
              <a:bodyPr wrap="none" lIns="34352" tIns="34352" rIns="34352" bIns="34352" rtlCol="0" anchor="ctr" anchorCtr="1">
                <a:spAutoFit/>
              </a:bodyPr>
              <a:lstStyle/>
              <a:p>
                <a:r>
                  <a:rPr lang="ko-KR" altLang="en-US" sz="1400" b="1" dirty="0">
                    <a:solidFill>
                      <a:srgbClr val="C00000"/>
                    </a:solidFill>
                    <a:latin typeface="+mn-ea"/>
                  </a:rPr>
                  <a:t>⑥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5608336" y="7757429"/>
                <a:ext cx="248911" cy="284819"/>
              </a:xfrm>
              <a:prstGeom prst="rect">
                <a:avLst/>
              </a:prstGeom>
              <a:noFill/>
            </p:spPr>
            <p:txBody>
              <a:bodyPr wrap="none" lIns="34352" tIns="34352" rIns="34352" bIns="34352" rtlCol="0" anchor="ctr" anchorCtr="1">
                <a:spAutoFit/>
              </a:bodyPr>
              <a:lstStyle/>
              <a:p>
                <a:r>
                  <a:rPr lang="ko-KR" altLang="en-US" sz="1400" b="1" dirty="0">
                    <a:solidFill>
                      <a:srgbClr val="C00000"/>
                    </a:solidFill>
                    <a:latin typeface="+mn-ea"/>
                  </a:rPr>
                  <a:t>⑦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5137162" y="8303533"/>
                <a:ext cx="248911" cy="284819"/>
              </a:xfrm>
              <a:prstGeom prst="rect">
                <a:avLst/>
              </a:prstGeom>
              <a:noFill/>
            </p:spPr>
            <p:txBody>
              <a:bodyPr wrap="none" lIns="34352" tIns="34352" rIns="34352" bIns="34352" rtlCol="0" anchor="ctr" anchorCtr="1">
                <a:spAutoFit/>
              </a:bodyPr>
              <a:lstStyle/>
              <a:p>
                <a:r>
                  <a:rPr lang="ko-KR" altLang="en-US" sz="1400" b="1" dirty="0">
                    <a:solidFill>
                      <a:srgbClr val="C00000"/>
                    </a:solidFill>
                    <a:latin typeface="+mn-ea"/>
                  </a:rPr>
                  <a:t>⑧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4714884" y="5262229"/>
                <a:ext cx="248911" cy="284819"/>
              </a:xfrm>
              <a:prstGeom prst="rect">
                <a:avLst/>
              </a:prstGeom>
              <a:noFill/>
            </p:spPr>
            <p:txBody>
              <a:bodyPr wrap="none" lIns="34352" tIns="34352" rIns="34352" bIns="34352" rtlCol="0" anchor="ctr" anchorCtr="1">
                <a:spAutoFit/>
              </a:bodyPr>
              <a:lstStyle/>
              <a:p>
                <a:r>
                  <a:rPr lang="ko-KR" altLang="en-US" sz="1400" b="1" dirty="0">
                    <a:solidFill>
                      <a:srgbClr val="C00000"/>
                    </a:solidFill>
                    <a:latin typeface="+mn-ea"/>
                  </a:rPr>
                  <a:t>⑨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6000768" y="5262229"/>
                <a:ext cx="248911" cy="284819"/>
              </a:xfrm>
              <a:prstGeom prst="rect">
                <a:avLst/>
              </a:prstGeom>
              <a:noFill/>
            </p:spPr>
            <p:txBody>
              <a:bodyPr wrap="none" lIns="34352" tIns="34352" rIns="34352" bIns="34352" rtlCol="0" anchor="ctr" anchorCtr="1">
                <a:spAutoFit/>
              </a:bodyPr>
              <a:lstStyle/>
              <a:p>
                <a:r>
                  <a:rPr lang="ko-KR" altLang="en-US" sz="1400" b="1" dirty="0">
                    <a:solidFill>
                      <a:srgbClr val="C00000"/>
                    </a:solidFill>
                    <a:latin typeface="+mn-ea"/>
                  </a:rPr>
                  <a:t>⑩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4040192" y="5262229"/>
                <a:ext cx="248911" cy="284819"/>
              </a:xfrm>
              <a:prstGeom prst="rect">
                <a:avLst/>
              </a:prstGeom>
              <a:noFill/>
            </p:spPr>
            <p:txBody>
              <a:bodyPr wrap="none" lIns="34352" tIns="34352" rIns="34352" bIns="34352" rtlCol="0" anchor="ctr" anchorCtr="1">
                <a:spAutoFit/>
              </a:bodyPr>
              <a:lstStyle/>
              <a:p>
                <a:r>
                  <a:rPr lang="ko-KR" altLang="en-US" sz="1400" b="1" dirty="0">
                    <a:solidFill>
                      <a:srgbClr val="C00000"/>
                    </a:solidFill>
                    <a:latin typeface="+mn-ea"/>
                  </a:rPr>
                  <a:t>①</a:t>
                </a:r>
              </a:p>
            </p:txBody>
          </p:sp>
        </p:grpSp>
        <p:sp>
          <p:nvSpPr>
            <p:cNvPr id="54" name="모서리가 둥근 직사각형 53"/>
            <p:cNvSpPr/>
            <p:nvPr/>
          </p:nvSpPr>
          <p:spPr>
            <a:xfrm>
              <a:off x="3032122" y="7280294"/>
              <a:ext cx="3071834" cy="928694"/>
            </a:xfrm>
            <a:prstGeom prst="roundRect">
              <a:avLst>
                <a:gd name="adj" fmla="val 8462"/>
              </a:avLst>
            </a:prstGeom>
            <a:noFill/>
            <a:ln w="222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1" name="모서리가 둥근 직사각형 40"/>
          <p:cNvSpPr/>
          <p:nvPr/>
        </p:nvSpPr>
        <p:spPr>
          <a:xfrm>
            <a:off x="3789040" y="6433207"/>
            <a:ext cx="1673107" cy="363762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950" b="1" dirty="0">
                <a:solidFill>
                  <a:schemeClr val="tx1"/>
                </a:solidFill>
                <a:latin typeface="+mn-ea"/>
              </a:rPr>
              <a:t>인터넷에 연결된 컴퓨터의 </a:t>
            </a:r>
            <a:endParaRPr lang="en-US" altLang="ko-KR" sz="950" b="1" dirty="0" smtClean="0">
              <a:solidFill>
                <a:schemeClr val="tx1"/>
              </a:solidFill>
              <a:latin typeface="+mn-ea"/>
            </a:endParaRPr>
          </a:p>
          <a:p>
            <a:r>
              <a:rPr lang="ko-KR" altLang="en-US" sz="950" b="1" dirty="0" smtClean="0">
                <a:solidFill>
                  <a:schemeClr val="tx1"/>
                </a:solidFill>
                <a:latin typeface="+mn-ea"/>
              </a:rPr>
              <a:t>경우 </a:t>
            </a:r>
            <a:r>
              <a:rPr lang="ko-KR" altLang="en-US" sz="950" b="1" dirty="0">
                <a:solidFill>
                  <a:schemeClr val="tx1"/>
                </a:solidFill>
                <a:latin typeface="+mn-ea"/>
              </a:rPr>
              <a:t>우편번호 검색 가능</a:t>
            </a:r>
          </a:p>
        </p:txBody>
      </p:sp>
      <p:sp>
        <p:nvSpPr>
          <p:cNvPr id="43" name="모서리가 둥근 직사각형 42"/>
          <p:cNvSpPr/>
          <p:nvPr/>
        </p:nvSpPr>
        <p:spPr>
          <a:xfrm>
            <a:off x="3778184" y="7587562"/>
            <a:ext cx="1693869" cy="437270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ko-KR" altLang="en-US" sz="950" b="1" dirty="0" err="1">
                <a:solidFill>
                  <a:schemeClr val="tx1"/>
                </a:solidFill>
                <a:latin typeface="+mn-ea"/>
              </a:rPr>
              <a:t>로그인을</a:t>
            </a:r>
            <a:r>
              <a:rPr lang="ko-KR" altLang="en-US" sz="950" b="1" dirty="0">
                <a:solidFill>
                  <a:schemeClr val="tx1"/>
                </a:solidFill>
                <a:latin typeface="+mn-ea"/>
              </a:rPr>
              <a:t> 위해 반드시 기재</a:t>
            </a:r>
            <a:endParaRPr lang="en-US" altLang="ko-KR" sz="950" b="1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950" b="1" dirty="0">
                <a:solidFill>
                  <a:schemeClr val="tx1"/>
                </a:solidFill>
                <a:latin typeface="+mn-ea"/>
              </a:rPr>
              <a:t>해야 한</a:t>
            </a:r>
            <a:r>
              <a:rPr lang="ko-KR" altLang="en-US" sz="950" b="1" dirty="0" smtClean="0">
                <a:solidFill>
                  <a:schemeClr val="tx1"/>
                </a:solidFill>
                <a:latin typeface="+mn-ea"/>
              </a:rPr>
              <a:t>다</a:t>
            </a:r>
            <a:endParaRPr lang="ko-KR" altLang="en-US" sz="95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514169" y="5954865"/>
            <a:ext cx="2502713" cy="2591037"/>
          </a:xfrm>
          <a:prstGeom prst="roundRect">
            <a:avLst>
              <a:gd name="adj" fmla="val 5484"/>
            </a:avLst>
          </a:prstGeom>
          <a:solidFill>
            <a:schemeClr val="bg1"/>
          </a:solidFill>
          <a:ln w="12700">
            <a:solidFill>
              <a:srgbClr val="7030A0"/>
            </a:solidFill>
            <a:prstDash val="sys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>
            <a:noAutofit/>
          </a:bodyPr>
          <a:lstStyle/>
          <a:p>
            <a:pPr>
              <a:lnSpc>
                <a:spcPct val="5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     [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필수 기재사항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]</a:t>
            </a:r>
          </a:p>
          <a:p>
            <a:pPr>
              <a:lnSpc>
                <a:spcPct val="50000"/>
              </a:lnSpc>
            </a:pPr>
            <a:endParaRPr lang="en-US" altLang="ko-KR" sz="11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② 정당선거사무소 선택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③ 정당선거사무소명 기재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④ 정당선거사무소장 생년월일 기재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⑤ 회계책임자 성명 기재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⑥ 관할위원회명 기재</a:t>
            </a:r>
            <a:endParaRPr lang="en-US" altLang="ko-KR" sz="1100" b="1" u="sng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⑦ 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ID,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비밀번호 등 입력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100" spc="-80" dirty="0">
                <a:solidFill>
                  <a:schemeClr val="tx1"/>
                </a:solidFill>
                <a:latin typeface="+mn-ea"/>
              </a:rPr>
              <a:t>⑧ 이전 회계기간 </a:t>
            </a:r>
            <a:r>
              <a:rPr lang="en-US" altLang="ko-KR" sz="1100" spc="-80" dirty="0">
                <a:solidFill>
                  <a:schemeClr val="tx1"/>
                </a:solidFill>
                <a:latin typeface="+mn-ea"/>
              </a:rPr>
              <a:t>: </a:t>
            </a:r>
            <a:r>
              <a:rPr lang="ko-KR" altLang="en-US" sz="1100" b="1" u="sng" spc="-80" dirty="0">
                <a:solidFill>
                  <a:schemeClr val="tx1"/>
                </a:solidFill>
                <a:latin typeface="+mn-ea"/>
              </a:rPr>
              <a:t>별도 수정 불요</a:t>
            </a:r>
            <a:endParaRPr lang="en-US" altLang="ko-KR" sz="1100" spc="-8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    당해 회계기간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  -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앞부분 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: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선관위 등록일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  -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뒷부분 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: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선거일 후 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20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일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   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해산한 경우 해산일 후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20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일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1394" y="721757"/>
            <a:ext cx="24675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사용기관 등록 </a:t>
            </a:r>
            <a:r>
              <a:rPr lang="en-US" altLang="ko-KR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(2)</a:t>
            </a:r>
            <a:endParaRPr lang="ko-KR" altLang="en-US" sz="1600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576242" y="1813385"/>
            <a:ext cx="4961615" cy="3323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◎ 백업파일만 가지고 있는 경우 프로그램을 다시 설치하여야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합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니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grpSp>
        <p:nvGrpSpPr>
          <p:cNvPr id="2" name="그룹 31"/>
          <p:cNvGrpSpPr/>
          <p:nvPr/>
        </p:nvGrpSpPr>
        <p:grpSpPr>
          <a:xfrm>
            <a:off x="749195" y="5929322"/>
            <a:ext cx="5454312" cy="2507566"/>
            <a:chOff x="642918" y="2071670"/>
            <a:chExt cx="5500726" cy="2528905"/>
          </a:xfrm>
        </p:grpSpPr>
        <p:grpSp>
          <p:nvGrpSpPr>
            <p:cNvPr id="3" name="그룹 28"/>
            <p:cNvGrpSpPr/>
            <p:nvPr/>
          </p:nvGrpSpPr>
          <p:grpSpPr>
            <a:xfrm>
              <a:off x="642918" y="2071670"/>
              <a:ext cx="5500726" cy="2500330"/>
              <a:chOff x="642918" y="3000364"/>
              <a:chExt cx="5500726" cy="2500330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t="23748" b="9531"/>
              <a:stretch>
                <a:fillRect/>
              </a:stretch>
            </p:blipFill>
            <p:spPr bwMode="auto">
              <a:xfrm>
                <a:off x="642918" y="3000364"/>
                <a:ext cx="5500726" cy="2500330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21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9283" t="48805" r="9536" b="47355"/>
              <a:stretch>
                <a:fillRect/>
              </a:stretch>
            </p:blipFill>
            <p:spPr bwMode="auto">
              <a:xfrm>
                <a:off x="1130324" y="3759898"/>
                <a:ext cx="4465554" cy="1439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24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9283" t="48805" r="9536" b="47355"/>
              <a:stretch>
                <a:fillRect/>
              </a:stretch>
            </p:blipFill>
            <p:spPr bwMode="auto">
              <a:xfrm>
                <a:off x="2782863" y="4762566"/>
                <a:ext cx="1308723" cy="1206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30" name="모서리가 둥근 직사각형 29"/>
            <p:cNvSpPr/>
            <p:nvPr/>
          </p:nvSpPr>
          <p:spPr>
            <a:xfrm>
              <a:off x="2095500" y="4286248"/>
              <a:ext cx="1033463" cy="314327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32" name="직선 연결선 31"/>
          <p:cNvCxnSpPr/>
          <p:nvPr/>
        </p:nvCxnSpPr>
        <p:spPr>
          <a:xfrm>
            <a:off x="565823" y="1085825"/>
            <a:ext cx="2047983" cy="2626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액자 32"/>
          <p:cNvSpPr/>
          <p:nvPr/>
        </p:nvSpPr>
        <p:spPr>
          <a:xfrm>
            <a:off x="544710" y="1333351"/>
            <a:ext cx="3384356" cy="381129"/>
          </a:xfrm>
          <a:prstGeom prst="frame">
            <a:avLst>
              <a:gd name="adj1" fmla="val 1442"/>
            </a:avLst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기존의 백업파일이 있는 사용자의 경우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571481" y="2143108"/>
            <a:ext cx="5929354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◎ 프로그램을 실행하면 아래 그림과 같이 사용자 인증을 하여야 하므로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, [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사용기관</a:t>
            </a:r>
            <a:endParaRPr lang="en-US" altLang="ko-KR" sz="1200" dirty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  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등록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을 클릭한 후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,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가상의 인물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·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기관</a:t>
            </a:r>
            <a:r>
              <a:rPr lang="en-US" altLang="ko-KR" sz="1200" dirty="0" smtClean="0">
                <a:latin typeface="HY견명조" pitchFamily="18" charset="-127"/>
                <a:ea typeface="HY견명조" pitchFamily="18" charset="-127"/>
              </a:rPr>
              <a:t>(</a:t>
            </a:r>
            <a:r>
              <a:rPr lang="ko-KR" altLang="en-US" sz="1200" dirty="0" err="1">
                <a:latin typeface="HY견명조" pitchFamily="18" charset="-127"/>
                <a:ea typeface="HY견명조" pitchFamily="18" charset="-127"/>
              </a:rPr>
              <a:t>인적사항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등 임의 작성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)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로 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[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사용기관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등록</a:t>
            </a:r>
            <a:r>
              <a:rPr lang="en-US" altLang="ko-KR" sz="1200" dirty="0" smtClean="0">
                <a:latin typeface="HY견명조" pitchFamily="18" charset="-127"/>
                <a:ea typeface="HY견명조" pitchFamily="18" charset="-127"/>
              </a:rPr>
              <a:t>]</a:t>
            </a:r>
          </a:p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en-US" altLang="ko-KR" sz="1200" dirty="0" smtClean="0">
                <a:latin typeface="HY견명조" pitchFamily="18" charset="-127"/>
                <a:ea typeface="HY견명조" pitchFamily="18" charset="-127"/>
              </a:rPr>
              <a:t>  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하여</a:t>
            </a:r>
            <a:r>
              <a:rPr lang="en-US" altLang="ko-KR" sz="1200" dirty="0" smtClean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sz="1200" dirty="0" err="1" smtClean="0">
                <a:latin typeface="HY견명조" pitchFamily="18" charset="-127"/>
                <a:ea typeface="HY견명조" pitchFamily="18" charset="-127"/>
              </a:rPr>
              <a:t>로그인을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 합니다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571480" y="2986075"/>
            <a:ext cx="4204997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◎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「</a:t>
            </a:r>
            <a:r>
              <a:rPr lang="en-US" altLang="ko-KR" sz="1200" dirty="0" smtClean="0">
                <a:latin typeface="HY견명조" pitchFamily="18" charset="-127"/>
                <a:ea typeface="HY견명조" pitchFamily="18" charset="-127"/>
              </a:rPr>
              <a:t>Ⅳ.2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자료복원방법」을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참고하여 자료를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복원합니다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30000"/>
              </a:lnSpc>
            </a:pP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571480" y="3314690"/>
            <a:ext cx="5622052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◎ 복구가 완료되면 기존의 사용기관과 사용자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ID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가 표출되며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,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기존의 비밀번호</a:t>
            </a:r>
            <a:endParaRPr lang="en-US" altLang="ko-KR" sz="1200" dirty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  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입력 후 사용이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가능합니다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76242" y="4587568"/>
            <a:ext cx="5924592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◎ 프로그램이 설치되어 있는 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(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예비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)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후보자 또는 후원회 사무소 컴퓨터에서 정당</a:t>
            </a:r>
            <a:endParaRPr lang="en-US" altLang="ko-KR" sz="1200" dirty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  </a:t>
            </a:r>
            <a:r>
              <a:rPr lang="en-US" altLang="ko-KR" sz="1200" dirty="0" smtClean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선거사무소를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추가로 등록하고자 하는 경우에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사용합니다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39" name="액자 38"/>
          <p:cNvSpPr/>
          <p:nvPr/>
        </p:nvSpPr>
        <p:spPr>
          <a:xfrm>
            <a:off x="544710" y="4107534"/>
            <a:ext cx="5670372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사용기관이 등록된 컴퓨터에서 다른 사용기관을 추가하고자 하는 경우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576242" y="5212635"/>
            <a:ext cx="5924592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◎ 아래의 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[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사용기관 등록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을 클릭한 후 앞페이지를 참고하여 사용기관을 등록</a:t>
            </a:r>
            <a:endParaRPr lang="en-US" altLang="ko-KR" sz="1200" dirty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  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합니다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이 때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,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반드시 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[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신규입력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을 먼저 클릭한 후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기재해야 합니다</a:t>
            </a:r>
            <a:r>
              <a:rPr lang="en-US" altLang="ko-KR" sz="1200" dirty="0" smtClean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19" name="슬라이드 번호 개체 틀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/>
              <a:t>8</a:t>
            </a:r>
            <a:endParaRPr lang="ko-KR" alt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04" y="1659727"/>
            <a:ext cx="1353320" cy="701672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7" name="TextBox 56"/>
          <p:cNvSpPr txBox="1"/>
          <p:nvPr/>
        </p:nvSpPr>
        <p:spPr>
          <a:xfrm>
            <a:off x="461394" y="721757"/>
            <a:ext cx="2035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전체메뉴 및 </a:t>
            </a:r>
            <a:r>
              <a:rPr lang="ko-KR" altLang="en-US" sz="1600" b="1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기능</a:t>
            </a:r>
            <a:endParaRPr lang="ko-KR" altLang="en-US" sz="1600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0" name="직선 연결선 59"/>
          <p:cNvCxnSpPr>
            <a:cxnSpLocks/>
          </p:cNvCxnSpPr>
          <p:nvPr/>
        </p:nvCxnSpPr>
        <p:spPr>
          <a:xfrm>
            <a:off x="565823" y="1085825"/>
            <a:ext cx="1930931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직사각형 36"/>
          <p:cNvSpPr/>
          <p:nvPr/>
        </p:nvSpPr>
        <p:spPr>
          <a:xfrm>
            <a:off x="538142" y="1276327"/>
            <a:ext cx="5697394" cy="3524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전체메뉴는 아래와 같으며 주로 사용하는 메뉴의 기능은 다음과 </a:t>
            </a:r>
            <a:r>
              <a:rPr lang="ko-KR" altLang="en-US" sz="1300" dirty="0" smtClean="0">
                <a:latin typeface="HY견명조" pitchFamily="18" charset="-127"/>
                <a:ea typeface="HY견명조" pitchFamily="18" charset="-127"/>
              </a:rPr>
              <a:t>같습니다</a:t>
            </a: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3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28" name="슬라이드 번호 개체 틀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/>
              <a:t>9</a:t>
            </a:r>
            <a:endParaRPr lang="ko-KR" altLang="en-US" sz="1000" dirty="0"/>
          </a:p>
        </p:txBody>
      </p:sp>
      <p:cxnSp>
        <p:nvCxnSpPr>
          <p:cNvPr id="33" name="직선 화살표 연결선 32"/>
          <p:cNvCxnSpPr/>
          <p:nvPr/>
        </p:nvCxnSpPr>
        <p:spPr>
          <a:xfrm>
            <a:off x="2094321" y="2322179"/>
            <a:ext cx="785818" cy="1588"/>
          </a:xfrm>
          <a:prstGeom prst="straightConnector1">
            <a:avLst/>
          </a:prstGeom>
          <a:ln w="15875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모서리가 둥근 직사각형 35"/>
          <p:cNvSpPr/>
          <p:nvPr/>
        </p:nvSpPr>
        <p:spPr>
          <a:xfrm>
            <a:off x="2936337" y="2164699"/>
            <a:ext cx="3038476" cy="266716"/>
          </a:xfrm>
          <a:prstGeom prst="roundRect">
            <a:avLst>
              <a:gd name="adj" fmla="val 5484"/>
            </a:avLst>
          </a:prstGeom>
          <a:noFill/>
          <a:ln w="12700">
            <a:solidFill>
              <a:srgbClr val="7030A0"/>
            </a:solidFill>
            <a:prstDash val="sys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20000"/>
              </a:lnSpc>
            </a:pP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작성중인 자료를 수시로 백업 또는 복구</a:t>
            </a:r>
            <a:endParaRPr lang="en-US" altLang="ko-KR" sz="11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2936337" y="3402483"/>
            <a:ext cx="3038476" cy="266716"/>
          </a:xfrm>
          <a:prstGeom prst="roundRect">
            <a:avLst>
              <a:gd name="adj" fmla="val 5484"/>
            </a:avLst>
          </a:prstGeom>
          <a:noFill/>
          <a:ln w="12700">
            <a:solidFill>
              <a:srgbClr val="7030A0"/>
            </a:solidFill>
            <a:prstDash val="sys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20000"/>
              </a:lnSpc>
            </a:pP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등록된 사용기관의 확인 또는 수정</a:t>
            </a:r>
            <a:endParaRPr lang="en-US" altLang="ko-KR" sz="1100" dirty="0" smtClean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41" name="꺾인 연결선 40"/>
          <p:cNvCxnSpPr/>
          <p:nvPr/>
        </p:nvCxnSpPr>
        <p:spPr>
          <a:xfrm flipV="1">
            <a:off x="2098773" y="3527681"/>
            <a:ext cx="782320" cy="163829"/>
          </a:xfrm>
          <a:prstGeom prst="bentConnector3">
            <a:avLst>
              <a:gd name="adj1" fmla="val 32143"/>
            </a:avLst>
          </a:prstGeom>
          <a:ln w="15875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/>
          <p:cNvCxnSpPr/>
          <p:nvPr/>
        </p:nvCxnSpPr>
        <p:spPr>
          <a:xfrm>
            <a:off x="2094321" y="3936490"/>
            <a:ext cx="785818" cy="1588"/>
          </a:xfrm>
          <a:prstGeom prst="straightConnector1">
            <a:avLst/>
          </a:prstGeom>
          <a:ln w="15875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모서리가 둥근 직사각형 50"/>
          <p:cNvSpPr/>
          <p:nvPr/>
        </p:nvSpPr>
        <p:spPr>
          <a:xfrm>
            <a:off x="2936337" y="3809077"/>
            <a:ext cx="3038476" cy="266716"/>
          </a:xfrm>
          <a:prstGeom prst="roundRect">
            <a:avLst>
              <a:gd name="adj" fmla="val 5484"/>
            </a:avLst>
          </a:prstGeom>
          <a:noFill/>
          <a:ln w="12700">
            <a:solidFill>
              <a:srgbClr val="7030A0"/>
            </a:solidFill>
            <a:prstDash val="sys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20000"/>
              </a:lnSpc>
            </a:pPr>
            <a:r>
              <a:rPr lang="ko-KR" altLang="en-US" sz="1100" dirty="0" err="1" smtClean="0">
                <a:solidFill>
                  <a:schemeClr val="tx1"/>
                </a:solidFill>
                <a:latin typeface="+mn-ea"/>
              </a:rPr>
              <a:t>수입ㆍ지출처의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 신규입력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수정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삭제</a:t>
            </a:r>
            <a:endParaRPr lang="en-US" altLang="ko-KR" sz="11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2936337" y="4193292"/>
            <a:ext cx="3038476" cy="266716"/>
          </a:xfrm>
          <a:prstGeom prst="roundRect">
            <a:avLst>
              <a:gd name="adj" fmla="val 5484"/>
            </a:avLst>
          </a:prstGeom>
          <a:noFill/>
          <a:ln w="12700">
            <a:solidFill>
              <a:srgbClr val="7030A0"/>
            </a:solidFill>
            <a:prstDash val="sys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20000"/>
              </a:lnSpc>
            </a:pP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기존에 보유자료가 있는 경우 일괄등록</a:t>
            </a:r>
            <a:endParaRPr lang="en-US" altLang="ko-KR" sz="1100" dirty="0" smtClean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53" name="꺾인 연결선 52"/>
          <p:cNvCxnSpPr/>
          <p:nvPr/>
        </p:nvCxnSpPr>
        <p:spPr>
          <a:xfrm>
            <a:off x="2088613" y="4208532"/>
            <a:ext cx="807720" cy="129540"/>
          </a:xfrm>
          <a:prstGeom prst="bentConnector3">
            <a:avLst>
              <a:gd name="adj1" fmla="val 33962"/>
            </a:avLst>
          </a:prstGeom>
          <a:ln w="15875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모서리가 둥근 직사각형 53"/>
          <p:cNvSpPr/>
          <p:nvPr/>
        </p:nvSpPr>
        <p:spPr>
          <a:xfrm>
            <a:off x="2936337" y="4638270"/>
            <a:ext cx="3038476" cy="266716"/>
          </a:xfrm>
          <a:prstGeom prst="roundRect">
            <a:avLst>
              <a:gd name="adj" fmla="val 5484"/>
            </a:avLst>
          </a:prstGeom>
          <a:noFill/>
          <a:ln w="12700">
            <a:solidFill>
              <a:srgbClr val="7030A0"/>
            </a:solidFill>
            <a:prstDash val="sys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20000"/>
              </a:lnSpc>
            </a:pP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가장 빈번하게 사용되는 기능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100" dirty="0" err="1" smtClean="0">
                <a:solidFill>
                  <a:schemeClr val="tx1"/>
                </a:solidFill>
                <a:latin typeface="+mn-ea"/>
              </a:rPr>
              <a:t>수입ㆍ지출기재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)</a:t>
            </a:r>
          </a:p>
        </p:txBody>
      </p:sp>
      <p:sp>
        <p:nvSpPr>
          <p:cNvPr id="55" name="오른쪽 화살표 54"/>
          <p:cNvSpPr/>
          <p:nvPr/>
        </p:nvSpPr>
        <p:spPr>
          <a:xfrm>
            <a:off x="2096225" y="4650656"/>
            <a:ext cx="801058" cy="260034"/>
          </a:xfrm>
          <a:prstGeom prst="rightArrow">
            <a:avLst/>
          </a:prstGeom>
          <a:noFill/>
          <a:ln w="127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모서리가 둥근 직사각형 55"/>
          <p:cNvSpPr/>
          <p:nvPr/>
        </p:nvSpPr>
        <p:spPr>
          <a:xfrm>
            <a:off x="744168" y="4513495"/>
            <a:ext cx="1341064" cy="456948"/>
          </a:xfrm>
          <a:prstGeom prst="roundRect">
            <a:avLst/>
          </a:prstGeom>
          <a:noFill/>
          <a:ln w="254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모서리가 둥근 직사각형 57"/>
          <p:cNvSpPr/>
          <p:nvPr/>
        </p:nvSpPr>
        <p:spPr>
          <a:xfrm>
            <a:off x="2936337" y="7400581"/>
            <a:ext cx="3038476" cy="266716"/>
          </a:xfrm>
          <a:prstGeom prst="roundRect">
            <a:avLst>
              <a:gd name="adj" fmla="val 5484"/>
            </a:avLst>
          </a:prstGeom>
          <a:noFill/>
          <a:ln w="12700">
            <a:solidFill>
              <a:srgbClr val="7030A0"/>
            </a:solidFill>
            <a:prstDash val="sys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20000"/>
              </a:lnSpc>
            </a:pPr>
            <a:r>
              <a:rPr lang="ko-KR" altLang="en-US" sz="1100" dirty="0" err="1" smtClean="0">
                <a:solidFill>
                  <a:schemeClr val="tx1"/>
                </a:solidFill>
                <a:latin typeface="+mn-ea"/>
              </a:rPr>
              <a:t>회계보고시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 필요서류의 출력</a:t>
            </a:r>
            <a:endParaRPr lang="en-US" altLang="ko-KR" sz="11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9" name="오른쪽 화살표 58"/>
          <p:cNvSpPr/>
          <p:nvPr/>
        </p:nvSpPr>
        <p:spPr>
          <a:xfrm>
            <a:off x="2115275" y="7405347"/>
            <a:ext cx="801058" cy="260034"/>
          </a:xfrm>
          <a:prstGeom prst="rightArrow">
            <a:avLst/>
          </a:prstGeom>
          <a:noFill/>
          <a:ln w="127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모서리가 둥근 직사각형 60"/>
          <p:cNvSpPr/>
          <p:nvPr/>
        </p:nvSpPr>
        <p:spPr>
          <a:xfrm>
            <a:off x="741429" y="6804248"/>
            <a:ext cx="1376596" cy="1368152"/>
          </a:xfrm>
          <a:prstGeom prst="roundRect">
            <a:avLst>
              <a:gd name="adj" fmla="val 11825"/>
            </a:avLst>
          </a:prstGeom>
          <a:noFill/>
          <a:ln w="254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2" name="직선 화살표 연결선 61"/>
          <p:cNvCxnSpPr/>
          <p:nvPr/>
        </p:nvCxnSpPr>
        <p:spPr>
          <a:xfrm>
            <a:off x="2094321" y="6466932"/>
            <a:ext cx="785818" cy="1588"/>
          </a:xfrm>
          <a:prstGeom prst="straightConnector1">
            <a:avLst/>
          </a:prstGeom>
          <a:ln w="15875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모서리가 둥근 직사각형 62"/>
          <p:cNvSpPr/>
          <p:nvPr/>
        </p:nvSpPr>
        <p:spPr>
          <a:xfrm>
            <a:off x="2936337" y="6328502"/>
            <a:ext cx="3038476" cy="266716"/>
          </a:xfrm>
          <a:prstGeom prst="roundRect">
            <a:avLst>
              <a:gd name="adj" fmla="val 5484"/>
            </a:avLst>
          </a:prstGeom>
          <a:noFill/>
          <a:ln w="12700">
            <a:solidFill>
              <a:srgbClr val="7030A0"/>
            </a:solidFill>
            <a:prstDash val="sys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20000"/>
              </a:lnSpc>
            </a:pP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정당선거사무소 재산의 신규입력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수정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삭제</a:t>
            </a:r>
            <a:endParaRPr lang="en-US" altLang="ko-KR" sz="1100" dirty="0" smtClean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64" name="직선 화살표 연결선 63"/>
          <p:cNvCxnSpPr/>
          <p:nvPr/>
        </p:nvCxnSpPr>
        <p:spPr>
          <a:xfrm>
            <a:off x="2103748" y="2541257"/>
            <a:ext cx="785818" cy="1588"/>
          </a:xfrm>
          <a:prstGeom prst="straightConnector1">
            <a:avLst/>
          </a:prstGeom>
          <a:ln w="15875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모서리가 둥근 직사각형 65"/>
          <p:cNvSpPr/>
          <p:nvPr/>
        </p:nvSpPr>
        <p:spPr>
          <a:xfrm>
            <a:off x="2945764" y="2459977"/>
            <a:ext cx="3038476" cy="266716"/>
          </a:xfrm>
          <a:prstGeom prst="roundRect">
            <a:avLst>
              <a:gd name="adj" fmla="val 5484"/>
            </a:avLst>
          </a:prstGeom>
          <a:noFill/>
          <a:ln w="12700">
            <a:solidFill>
              <a:srgbClr val="7030A0"/>
            </a:solidFill>
            <a:prstDash val="sys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20000"/>
              </a:lnSpc>
            </a:pP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기존 입력자료 일괄 삭제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복구 불가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5" descr="eterstertrt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80" y="2857488"/>
            <a:ext cx="5679321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직사각형 8"/>
          <p:cNvSpPr/>
          <p:nvPr/>
        </p:nvSpPr>
        <p:spPr>
          <a:xfrm>
            <a:off x="785794" y="3500430"/>
            <a:ext cx="5036379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80000"/>
              </a:lnSpc>
            </a:pPr>
            <a:r>
              <a:rPr lang="en-US" altLang="ko-KR" sz="28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Ⅲ</a:t>
            </a:r>
            <a:r>
              <a:rPr lang="en-US" altLang="ko-KR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프로그램을 이용한</a:t>
            </a:r>
            <a:endParaRPr lang="en-US" altLang="ko-KR" sz="28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>
              <a:lnSpc>
                <a:spcPct val="180000"/>
              </a:lnSpc>
            </a:pPr>
            <a:r>
              <a:rPr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2800" b="1" dirty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회  계  관  리</a:t>
            </a:r>
          </a:p>
        </p:txBody>
      </p:sp>
      <p:pic>
        <p:nvPicPr>
          <p:cNvPr id="10" name="Picture 2" descr="C:\Users\uers\Desktop\ci59_img7.gif"/>
          <p:cNvPicPr>
            <a:picLocks noChangeAspect="1" noChangeArrowheads="1"/>
          </p:cNvPicPr>
          <p:nvPr/>
        </p:nvPicPr>
        <p:blipFill>
          <a:blip r:embed="rId3" cstate="print"/>
          <a:srcRect b="25069"/>
          <a:stretch>
            <a:fillRect/>
          </a:stretch>
        </p:blipFill>
        <p:spPr bwMode="auto">
          <a:xfrm>
            <a:off x="2107397" y="1928794"/>
            <a:ext cx="2643206" cy="914750"/>
          </a:xfrm>
          <a:prstGeom prst="rect">
            <a:avLst/>
          </a:prstGeom>
          <a:noFill/>
        </p:spPr>
      </p:pic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10</a:t>
            </a:r>
            <a:endParaRPr lang="ko-KR" alt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0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0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모서리가 둥근 직사각형 22"/>
          <p:cNvSpPr/>
          <p:nvPr/>
        </p:nvSpPr>
        <p:spPr>
          <a:xfrm>
            <a:off x="716344" y="2236498"/>
            <a:ext cx="5592976" cy="2191486"/>
          </a:xfrm>
          <a:prstGeom prst="roundRect">
            <a:avLst>
              <a:gd name="adj" fmla="val 9605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>
              <a:lnSpc>
                <a:spcPct val="150000"/>
              </a:lnSpc>
            </a:pPr>
            <a:r>
              <a:rPr lang="ko-KR" altLang="en-US" sz="1200" b="1" dirty="0">
                <a:solidFill>
                  <a:schemeClr val="accent5">
                    <a:lumMod val="75000"/>
                  </a:schemeClr>
                </a:solidFill>
              </a:rPr>
              <a:t>★ 이 화면에서 </a:t>
            </a:r>
            <a:r>
              <a:rPr lang="ko-KR" altLang="en-US" sz="1200" b="1" dirty="0" err="1">
                <a:solidFill>
                  <a:schemeClr val="accent5">
                    <a:lumMod val="75000"/>
                  </a:schemeClr>
                </a:solidFill>
              </a:rPr>
              <a:t>수입ㆍ지출처를</a:t>
            </a:r>
            <a:r>
              <a:rPr lang="ko-KR" altLang="en-US" sz="1200" b="1" dirty="0">
                <a:solidFill>
                  <a:schemeClr val="accent5">
                    <a:lumMod val="75000"/>
                  </a:schemeClr>
                </a:solidFill>
              </a:rPr>
              <a:t> 새로 등록하고 </a:t>
            </a:r>
            <a:r>
              <a:rPr lang="ko-KR" altLang="en-US" sz="1200" b="1" dirty="0" err="1">
                <a:solidFill>
                  <a:schemeClr val="accent5">
                    <a:lumMod val="75000"/>
                  </a:schemeClr>
                </a:solidFill>
              </a:rPr>
              <a:t>수입ㆍ지출</a:t>
            </a:r>
            <a:r>
              <a:rPr lang="ko-KR" altLang="en-US" sz="1200" b="1" dirty="0">
                <a:solidFill>
                  <a:schemeClr val="accent5">
                    <a:lumMod val="75000"/>
                  </a:schemeClr>
                </a:solidFill>
              </a:rPr>
              <a:t> 상대방의 이력</a:t>
            </a:r>
            <a:endParaRPr lang="en-US" altLang="ko-KR" sz="1200" b="1" dirty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</a:rPr>
              <a:t>    (</a:t>
            </a:r>
            <a:r>
              <a:rPr lang="ko-KR" altLang="en-US" sz="1200" b="1" dirty="0">
                <a:solidFill>
                  <a:schemeClr val="accent5">
                    <a:lumMod val="75000"/>
                  </a:schemeClr>
                </a:solidFill>
              </a:rPr>
              <a:t>주소</a:t>
            </a:r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sz="1200" b="1" dirty="0">
                <a:solidFill>
                  <a:schemeClr val="accent5">
                    <a:lumMod val="75000"/>
                  </a:schemeClr>
                </a:solidFill>
              </a:rPr>
              <a:t>전화번호 변경 등</a:t>
            </a:r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</a:rPr>
              <a:t>)</a:t>
            </a:r>
            <a:r>
              <a:rPr lang="ko-KR" altLang="en-US" sz="1200" b="1" dirty="0">
                <a:solidFill>
                  <a:schemeClr val="accent5">
                    <a:lumMod val="75000"/>
                  </a:schemeClr>
                </a:solidFill>
              </a:rPr>
              <a:t>을 관리할 수 </a:t>
            </a:r>
            <a:r>
              <a:rPr lang="ko-KR" altLang="en-US" sz="1200" b="1" dirty="0" smtClean="0">
                <a:solidFill>
                  <a:schemeClr val="accent5">
                    <a:lumMod val="75000"/>
                  </a:schemeClr>
                </a:solidFill>
              </a:rPr>
              <a:t>있습니다</a:t>
            </a:r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b="1" dirty="0">
                <a:solidFill>
                  <a:schemeClr val="accent5">
                    <a:lumMod val="75000"/>
                  </a:schemeClr>
                </a:solidFill>
              </a:rPr>
              <a:t>★ </a:t>
            </a:r>
            <a:r>
              <a:rPr lang="ko-KR" altLang="en-US" sz="1200" b="1" dirty="0" smtClean="0">
                <a:solidFill>
                  <a:schemeClr val="accent5">
                    <a:lumMod val="75000"/>
                  </a:schemeClr>
                </a:solidFill>
              </a:rPr>
              <a:t>일종의 주소록기능과 유사하며</a:t>
            </a:r>
            <a:r>
              <a:rPr lang="en-US" altLang="ko-KR" sz="1200" b="1" dirty="0" smtClean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sz="1200" b="1" dirty="0" err="1" smtClean="0">
                <a:solidFill>
                  <a:schemeClr val="accent5">
                    <a:lumMod val="75000"/>
                  </a:schemeClr>
                </a:solidFill>
              </a:rPr>
              <a:t>수입ㆍ지출</a:t>
            </a:r>
            <a:r>
              <a:rPr lang="ko-KR" altLang="en-US" sz="1200" b="1" dirty="0" smtClean="0">
                <a:solidFill>
                  <a:schemeClr val="accent5">
                    <a:lumMod val="75000"/>
                  </a:schemeClr>
                </a:solidFill>
              </a:rPr>
              <a:t> 내역 작성시 필수 기재사항</a:t>
            </a:r>
            <a:endParaRPr lang="en-US" altLang="ko-KR" sz="12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altLang="ko-KR" sz="1200" b="1" dirty="0" smtClean="0">
                <a:solidFill>
                  <a:schemeClr val="accent5">
                    <a:lumMod val="75000"/>
                  </a:schemeClr>
                </a:solidFill>
              </a:rPr>
              <a:t>   </a:t>
            </a:r>
            <a:r>
              <a:rPr lang="ko-KR" altLang="en-US" sz="1200" b="1" dirty="0" smtClean="0">
                <a:solidFill>
                  <a:schemeClr val="accent5">
                    <a:lumMod val="75000"/>
                  </a:schemeClr>
                </a:solidFill>
              </a:rPr>
              <a:t>입니다</a:t>
            </a:r>
            <a:r>
              <a:rPr lang="en-US" altLang="ko-KR" sz="12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ko-KR" altLang="en-US" sz="1200" b="1" spc="50" dirty="0" smtClean="0">
                <a:solidFill>
                  <a:schemeClr val="accent5">
                    <a:lumMod val="75000"/>
                  </a:schemeClr>
                </a:solidFill>
              </a:rPr>
              <a:t>거래상대방을 </a:t>
            </a:r>
            <a:r>
              <a:rPr lang="ko-KR" altLang="en-US" sz="1200" b="1" spc="50" dirty="0" err="1">
                <a:solidFill>
                  <a:schemeClr val="accent5">
                    <a:lumMod val="75000"/>
                  </a:schemeClr>
                </a:solidFill>
              </a:rPr>
              <a:t>수입ㆍ지출처로</a:t>
            </a:r>
            <a:r>
              <a:rPr lang="ko-KR" altLang="en-US" sz="1200" b="1" spc="50" dirty="0">
                <a:solidFill>
                  <a:schemeClr val="accent5">
                    <a:lumMod val="75000"/>
                  </a:schemeClr>
                </a:solidFill>
              </a:rPr>
              <a:t> 한번만 등록하면 </a:t>
            </a:r>
            <a:r>
              <a:rPr lang="ko-KR" altLang="en-US" sz="1200" b="1" spc="50" dirty="0" err="1">
                <a:solidFill>
                  <a:schemeClr val="accent5">
                    <a:lumMod val="75000"/>
                  </a:schemeClr>
                </a:solidFill>
              </a:rPr>
              <a:t>수입ㆍ지출내역</a:t>
            </a:r>
            <a:endParaRPr lang="en-US" altLang="ko-KR" sz="1200" b="1" spc="50" dirty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b="1" spc="50" dirty="0">
                <a:solidFill>
                  <a:schemeClr val="accent5">
                    <a:lumMod val="75000"/>
                  </a:schemeClr>
                </a:solidFill>
              </a:rPr>
              <a:t>   </a:t>
            </a:r>
            <a:r>
              <a:rPr lang="ko-KR" altLang="en-US" sz="1200" b="1" spc="50" dirty="0">
                <a:solidFill>
                  <a:schemeClr val="accent5">
                    <a:lumMod val="75000"/>
                  </a:schemeClr>
                </a:solidFill>
              </a:rPr>
              <a:t> 작성시 간편</a:t>
            </a:r>
            <a:r>
              <a:rPr lang="ko-KR" altLang="en-US" sz="1200" b="1" dirty="0">
                <a:solidFill>
                  <a:schemeClr val="accent5">
                    <a:lumMod val="75000"/>
                  </a:schemeClr>
                </a:solidFill>
              </a:rPr>
              <a:t>하게 불러내어 작성할 수 </a:t>
            </a:r>
            <a:r>
              <a:rPr lang="ko-KR" altLang="en-US" sz="1200" b="1" dirty="0" smtClean="0">
                <a:solidFill>
                  <a:schemeClr val="accent5">
                    <a:lumMod val="75000"/>
                  </a:schemeClr>
                </a:solidFill>
              </a:rPr>
              <a:t>있습니다</a:t>
            </a:r>
            <a:r>
              <a:rPr lang="en-US" altLang="ko-KR" sz="1200" b="1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  <a:endParaRPr lang="en-US" altLang="ko-KR" sz="1200" b="1" dirty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accent5">
                    <a:lumMod val="75000"/>
                  </a:schemeClr>
                </a:solidFill>
              </a:rPr>
              <a:t>★ </a:t>
            </a:r>
            <a:r>
              <a:rPr lang="ko-KR" altLang="en-US" sz="1200" b="1" dirty="0" err="1">
                <a:solidFill>
                  <a:schemeClr val="accent5">
                    <a:lumMod val="75000"/>
                  </a:schemeClr>
                </a:solidFill>
              </a:rPr>
              <a:t>수입ㆍ지출처의</a:t>
            </a:r>
            <a:r>
              <a:rPr lang="ko-KR" altLang="en-US" sz="1200" b="1" dirty="0">
                <a:solidFill>
                  <a:schemeClr val="accent5">
                    <a:lumMod val="75000"/>
                  </a:schemeClr>
                </a:solidFill>
              </a:rPr>
              <a:t> 경우</a:t>
            </a:r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sz="1200" b="1" dirty="0">
                <a:solidFill>
                  <a:schemeClr val="accent5">
                    <a:lumMod val="75000"/>
                  </a:schemeClr>
                </a:solidFill>
              </a:rPr>
              <a:t>수입내역 및 지출내역 관리 화면에서 </a:t>
            </a:r>
            <a:r>
              <a:rPr lang="ko-KR" altLang="en-US" sz="1200" b="1" dirty="0" err="1">
                <a:solidFill>
                  <a:schemeClr val="accent5">
                    <a:lumMod val="75000"/>
                  </a:schemeClr>
                </a:solidFill>
              </a:rPr>
              <a:t>수입ㆍ지출</a:t>
            </a:r>
            <a:endParaRPr lang="en-US" altLang="ko-KR" sz="1200" b="1" dirty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</a:rPr>
              <a:t>    </a:t>
            </a:r>
            <a:r>
              <a:rPr lang="ko-KR" altLang="en-US" sz="1200" b="1" dirty="0">
                <a:solidFill>
                  <a:schemeClr val="accent5">
                    <a:lumMod val="75000"/>
                  </a:schemeClr>
                </a:solidFill>
              </a:rPr>
              <a:t>내역 입력시마다 별도로 등록할 수 </a:t>
            </a:r>
            <a:r>
              <a:rPr lang="ko-KR" altLang="en-US" sz="1200" b="1" dirty="0" smtClean="0">
                <a:solidFill>
                  <a:schemeClr val="accent5">
                    <a:lumMod val="75000"/>
                  </a:schemeClr>
                </a:solidFill>
              </a:rPr>
              <a:t>있습니다</a:t>
            </a:r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</a:rPr>
              <a:t>.</a:t>
            </a:r>
            <a:r>
              <a:rPr lang="ko-KR" altLang="en-US" sz="1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ko-KR" altLang="en-US" sz="1200" b="1" dirty="0" err="1">
                <a:solidFill>
                  <a:schemeClr val="accent5">
                    <a:lumMod val="75000"/>
                  </a:schemeClr>
                </a:solidFill>
              </a:rPr>
              <a:t>수입ㆍ지출내역</a:t>
            </a:r>
            <a:r>
              <a:rPr lang="ko-KR" altLang="en-US" sz="1200" b="1" dirty="0">
                <a:solidFill>
                  <a:schemeClr val="accent5">
                    <a:lumMod val="75000"/>
                  </a:schemeClr>
                </a:solidFill>
              </a:rPr>
              <a:t> 관리 참조</a:t>
            </a:r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24" name="액자 23"/>
          <p:cNvSpPr/>
          <p:nvPr/>
        </p:nvSpPr>
        <p:spPr>
          <a:xfrm>
            <a:off x="544709" y="1361704"/>
            <a:ext cx="1959951" cy="381129"/>
          </a:xfrm>
          <a:prstGeom prst="frame">
            <a:avLst>
              <a:gd name="adj1" fmla="val 144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가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수입ㆍ지출처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등록</a:t>
            </a:r>
          </a:p>
        </p:txBody>
      </p:sp>
      <p:grpSp>
        <p:nvGrpSpPr>
          <p:cNvPr id="3" name="그룹 15"/>
          <p:cNvGrpSpPr/>
          <p:nvPr/>
        </p:nvGrpSpPr>
        <p:grpSpPr>
          <a:xfrm>
            <a:off x="461659" y="736650"/>
            <a:ext cx="2692740" cy="374205"/>
            <a:chOff x="461659" y="736650"/>
            <a:chExt cx="2692740" cy="374205"/>
          </a:xfrm>
        </p:grpSpPr>
        <p:cxnSp>
          <p:nvCxnSpPr>
            <p:cNvPr id="22" name="직선 연결선 21"/>
            <p:cNvCxnSpPr/>
            <p:nvPr/>
          </p:nvCxnSpPr>
          <p:spPr>
            <a:xfrm flipV="1">
              <a:off x="563318" y="1108362"/>
              <a:ext cx="2082962" cy="2493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461659" y="736650"/>
              <a:ext cx="26927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1. </a:t>
              </a:r>
              <a:r>
                <a:rPr lang="ko-KR" altLang="en-US" sz="1600" b="1" dirty="0" err="1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수입ㆍ지출처</a:t>
              </a:r>
              <a:r>
                <a:rPr lang="ko-KR" altLang="en-US" sz="1600" b="1" dirty="0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 관리</a:t>
              </a:r>
              <a:endParaRPr lang="ko-KR" altLang="en-US" sz="1600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4" name="그룹 31"/>
          <p:cNvGrpSpPr/>
          <p:nvPr/>
        </p:nvGrpSpPr>
        <p:grpSpPr>
          <a:xfrm>
            <a:off x="443979" y="4807440"/>
            <a:ext cx="3575248" cy="2148496"/>
            <a:chOff x="377626" y="1619718"/>
            <a:chExt cx="3575248" cy="2148496"/>
          </a:xfrm>
        </p:grpSpPr>
        <p:sp>
          <p:nvSpPr>
            <p:cNvPr id="27" name="타원 26"/>
            <p:cNvSpPr/>
            <p:nvPr/>
          </p:nvSpPr>
          <p:spPr>
            <a:xfrm>
              <a:off x="742931" y="3514718"/>
              <a:ext cx="612414" cy="253496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2938457" y="2143108"/>
              <a:ext cx="1014417" cy="1152542"/>
            </a:xfrm>
            <a:prstGeom prst="roundRect">
              <a:avLst>
                <a:gd name="adj" fmla="val 11033"/>
              </a:avLst>
            </a:prstGeom>
            <a:noFill/>
            <a:ln w="349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77626" y="3372308"/>
              <a:ext cx="248911" cy="284819"/>
            </a:xfrm>
            <a:prstGeom prst="rect">
              <a:avLst/>
            </a:prstGeom>
            <a:noFill/>
          </p:spPr>
          <p:txBody>
            <a:bodyPr wrap="none" lIns="34352" tIns="34352" rIns="34352" bIns="34352" rtlCol="0" anchor="ctr" anchorCtr="1">
              <a:spAutoFit/>
            </a:bodyPr>
            <a:lstStyle/>
            <a:p>
              <a:r>
                <a:rPr lang="ko-KR" altLang="en-US" sz="1400" b="1" dirty="0">
                  <a:solidFill>
                    <a:srgbClr val="C00000"/>
                  </a:solidFill>
                  <a:latin typeface="+mn-ea"/>
                </a:rPr>
                <a:t>①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319152" y="1619718"/>
              <a:ext cx="248911" cy="284819"/>
            </a:xfrm>
            <a:prstGeom prst="rect">
              <a:avLst/>
            </a:prstGeom>
            <a:noFill/>
          </p:spPr>
          <p:txBody>
            <a:bodyPr wrap="none" lIns="34352" tIns="34352" rIns="34352" bIns="34352" rtlCol="0" anchor="ctr" anchorCtr="1">
              <a:spAutoFit/>
            </a:bodyPr>
            <a:lstStyle/>
            <a:p>
              <a:r>
                <a:rPr lang="ko-KR" altLang="en-US" sz="1400" b="1" dirty="0">
                  <a:solidFill>
                    <a:srgbClr val="C00000"/>
                  </a:solidFill>
                  <a:latin typeface="+mn-ea"/>
                </a:rPr>
                <a:t>②</a:t>
              </a: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675576" y="1871926"/>
            <a:ext cx="1721795" cy="304635"/>
            <a:chOff x="704830" y="3707397"/>
            <a:chExt cx="1721795" cy="304635"/>
          </a:xfrm>
        </p:grpSpPr>
        <p:sp>
          <p:nvSpPr>
            <p:cNvPr id="18" name="직사각형 17"/>
            <p:cNvSpPr/>
            <p:nvPr/>
          </p:nvSpPr>
          <p:spPr>
            <a:xfrm>
              <a:off x="805668" y="3707397"/>
              <a:ext cx="1620957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해당화면의 주요기능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19" name="타원 18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675576" y="4596791"/>
            <a:ext cx="3671046" cy="332399"/>
            <a:chOff x="704830" y="3707397"/>
            <a:chExt cx="3671046" cy="332399"/>
          </a:xfrm>
        </p:grpSpPr>
        <p:sp>
          <p:nvSpPr>
            <p:cNvPr id="26" name="직사각형 25"/>
            <p:cNvSpPr/>
            <p:nvPr/>
          </p:nvSpPr>
          <p:spPr>
            <a:xfrm>
              <a:off x="805668" y="3707397"/>
              <a:ext cx="3570208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아래의 ① 또는 ②</a:t>
              </a:r>
              <a:r>
                <a:rPr lang="ko-KR" altLang="en-US" sz="1200" dirty="0" err="1">
                  <a:latin typeface="HY울릉도M" pitchFamily="18" charset="-127"/>
                  <a:ea typeface="HY울릉도M" pitchFamily="18" charset="-127"/>
                </a:rPr>
                <a:t>를</a:t>
              </a: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 클릭하여 해당화면으로 이동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32" name="타원 31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31" name="슬라이드 번호 개체 틀 30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/>
              <a:t>  </a:t>
            </a:r>
            <a:r>
              <a:rPr lang="en-US" altLang="ko-KR" dirty="0" smtClean="0"/>
              <a:t>11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F026910A-98D3-4124-BE4A-EE036F6007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60" y="5046937"/>
            <a:ext cx="5645202" cy="266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51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980035"/>
              </p:ext>
            </p:extLst>
          </p:nvPr>
        </p:nvGraphicFramePr>
        <p:xfrm>
          <a:off x="612966" y="4883203"/>
          <a:ext cx="5602778" cy="1574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6616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6280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highlight>
                            <a:srgbClr val="FFFFFF"/>
                          </a:highlight>
                          <a:latin typeface="+mn-ea"/>
                          <a:ea typeface="+mn-ea"/>
                        </a:rPr>
                        <a:t>① </a:t>
                      </a:r>
                      <a:r>
                        <a:rPr kumimoji="1" lang="ko-KR" altLang="en-US" sz="1100" b="1" kern="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ea"/>
                          <a:ea typeface="+mn-ea"/>
                        </a:rPr>
                        <a:t>신규입력</a:t>
                      </a: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메뉴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접속시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기본적으로 신규자료 입력 기능 제공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u="none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1100" b="1" u="none" kern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* </a:t>
                      </a:r>
                      <a:r>
                        <a:rPr kumimoji="1" lang="ko-KR" altLang="en-US" sz="1100" b="1" u="none" kern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기존 내역이 선택되어 있을 때 새로운 자료를 입력하려면 ①</a:t>
                      </a:r>
                      <a:r>
                        <a:rPr kumimoji="1" lang="ko-KR" altLang="en-US" sz="1100" b="1" u="none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신규입력   </a:t>
                      </a:r>
                      <a:endParaRPr kumimoji="1" lang="en-US" altLang="ko-KR" sz="1100" b="1" u="none" kern="0" baseline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u="none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  </a:t>
                      </a:r>
                      <a:r>
                        <a:rPr kumimoji="1" lang="ko-KR" altLang="en-US" sz="1100" b="1" u="none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버튼을 클릭하여 입력</a:t>
                      </a:r>
                      <a:endParaRPr kumimoji="1" lang="en-US" altLang="ko-KR" sz="1100" b="0" u="none" kern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67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②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내용입력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0" dirty="0" err="1">
                          <a:latin typeface="+mn-ea"/>
                          <a:ea typeface="+mn-ea"/>
                        </a:rPr>
                        <a:t>수입ㆍ지출처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 기재사항을 차례대로 선택 및 </a:t>
                      </a:r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입력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19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③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저      장    </a:t>
                      </a: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kern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수입ㆍ지출처를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저장하면 조회화면과 같이 </a:t>
                      </a:r>
                      <a:r>
                        <a:rPr kumimoji="1" lang="ko-KR" altLang="en-US" sz="1100" b="0" kern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수입ㆍ지출처로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등록됨</a:t>
                      </a:r>
                      <a:r>
                        <a:rPr kumimoji="1" lang="en-US" altLang="ko-KR" sz="1100" b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kumimoji="1" lang="en-US" altLang="ko-KR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pSp>
        <p:nvGrpSpPr>
          <p:cNvPr id="4" name="그룹 22"/>
          <p:cNvGrpSpPr/>
          <p:nvPr/>
        </p:nvGrpSpPr>
        <p:grpSpPr>
          <a:xfrm>
            <a:off x="755514" y="7213050"/>
            <a:ext cx="5514657" cy="1272337"/>
            <a:chOff x="548680" y="4590948"/>
            <a:chExt cx="5760640" cy="1965705"/>
          </a:xfrm>
        </p:grpSpPr>
        <p:pic>
          <p:nvPicPr>
            <p:cNvPr id="27" name="Picture 56" descr="1"/>
            <p:cNvPicPr preferRelativeResize="0"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80" y="4590948"/>
              <a:ext cx="5760640" cy="196570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extBox 27"/>
            <p:cNvSpPr txBox="1"/>
            <p:nvPr/>
          </p:nvSpPr>
          <p:spPr>
            <a:xfrm>
              <a:off x="548680" y="4685696"/>
              <a:ext cx="5544616" cy="18544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ko-KR" altLang="en-US" sz="1200" b="1" dirty="0">
                  <a:latin typeface="+mn-ea"/>
                </a:rPr>
                <a:t>√ 조회 </a:t>
              </a:r>
              <a:r>
                <a:rPr lang="en-US" altLang="ko-KR" sz="1200" b="1" dirty="0">
                  <a:latin typeface="+mn-ea"/>
                </a:rPr>
                <a:t>: </a:t>
              </a:r>
              <a:r>
                <a:rPr lang="ko-KR" altLang="en-US" sz="1200" b="1" dirty="0" err="1">
                  <a:latin typeface="+mn-ea"/>
                </a:rPr>
                <a:t>제목줄</a:t>
              </a:r>
              <a:r>
                <a:rPr lang="ko-KR" altLang="en-US" sz="1200" b="1" dirty="0">
                  <a:latin typeface="+mn-ea"/>
                </a:rPr>
                <a:t> 항목별 클릭을 통해 오름차순</a:t>
              </a:r>
              <a:r>
                <a:rPr lang="en-US" altLang="ko-KR" sz="1200" b="1" dirty="0">
                  <a:latin typeface="+mn-ea"/>
                </a:rPr>
                <a:t>/</a:t>
              </a:r>
              <a:r>
                <a:rPr lang="ko-KR" altLang="en-US" sz="1200" b="1" dirty="0">
                  <a:latin typeface="+mn-ea"/>
                </a:rPr>
                <a:t>내림차순으로 정렬조회 가능 </a:t>
              </a:r>
              <a:endParaRPr lang="en-US" altLang="ko-KR" sz="1200" b="1" dirty="0">
                <a:latin typeface="+mn-ea"/>
              </a:endParaRPr>
            </a:p>
            <a:p>
              <a:pPr algn="just">
                <a:lnSpc>
                  <a:spcPct val="120000"/>
                </a:lnSpc>
              </a:pPr>
              <a:r>
                <a:rPr lang="ko-KR" altLang="en-US" sz="1200" b="1" dirty="0">
                  <a:latin typeface="+mn-ea"/>
                </a:rPr>
                <a:t>√ 삭제 </a:t>
              </a:r>
              <a:r>
                <a:rPr lang="en-US" altLang="ko-KR" sz="1200" b="1" dirty="0">
                  <a:latin typeface="+mn-ea"/>
                </a:rPr>
                <a:t>: </a:t>
              </a:r>
              <a:r>
                <a:rPr lang="ko-KR" altLang="en-US" sz="1200" b="1" dirty="0">
                  <a:latin typeface="+mn-ea"/>
                </a:rPr>
                <a:t>조회화면에서 선택된 </a:t>
              </a:r>
              <a:r>
                <a:rPr lang="ko-KR" altLang="en-US" sz="1200" b="1" dirty="0" err="1">
                  <a:latin typeface="+mn-ea"/>
                </a:rPr>
                <a:t>수입ㆍ지출처</a:t>
              </a:r>
              <a:r>
                <a:rPr lang="ko-KR" altLang="en-US" sz="1200" b="1" dirty="0">
                  <a:latin typeface="+mn-ea"/>
                </a:rPr>
                <a:t> 항목 삭제</a:t>
              </a:r>
              <a:endParaRPr lang="en-US" altLang="ko-KR" sz="1200" b="1" dirty="0">
                <a:latin typeface="+mn-ea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ko-KR" sz="1200" b="1" dirty="0">
                  <a:latin typeface="+mn-ea"/>
                </a:rPr>
                <a:t>  </a:t>
              </a:r>
              <a:r>
                <a:rPr lang="en-US" altLang="ko-KR" sz="1200" b="1" dirty="0">
                  <a:solidFill>
                    <a:srgbClr val="FF0000"/>
                  </a:solidFill>
                  <a:latin typeface="+mn-ea"/>
                </a:rPr>
                <a:t>* </a:t>
              </a:r>
              <a:r>
                <a:rPr lang="ko-KR" altLang="en-US" sz="1200" b="1" dirty="0">
                  <a:solidFill>
                    <a:srgbClr val="FF0000"/>
                  </a:solidFill>
                  <a:latin typeface="+mn-ea"/>
                </a:rPr>
                <a:t>단</a:t>
              </a:r>
              <a:r>
                <a:rPr lang="en-US" altLang="ko-KR" sz="1200" b="1" dirty="0">
                  <a:solidFill>
                    <a:srgbClr val="FF0000"/>
                  </a:solidFill>
                  <a:latin typeface="+mn-ea"/>
                </a:rPr>
                <a:t>, </a:t>
              </a:r>
              <a:r>
                <a:rPr lang="ko-KR" altLang="en-US" sz="1200" b="1" dirty="0">
                  <a:solidFill>
                    <a:srgbClr val="FF0000"/>
                  </a:solidFill>
                  <a:latin typeface="+mn-ea"/>
                </a:rPr>
                <a:t>수입 또는 지출내역이 등록되어 있는 </a:t>
              </a:r>
              <a:r>
                <a:rPr lang="ko-KR" altLang="en-US" sz="1200" b="1" dirty="0" err="1">
                  <a:solidFill>
                    <a:srgbClr val="FF0000"/>
                  </a:solidFill>
                  <a:latin typeface="+mn-ea"/>
                </a:rPr>
                <a:t>수입ㆍ지출처는</a:t>
              </a:r>
              <a:r>
                <a:rPr lang="ko-KR" altLang="en-US" sz="1200" b="1" dirty="0">
                  <a:solidFill>
                    <a:srgbClr val="FF0000"/>
                  </a:solidFill>
                  <a:latin typeface="+mn-ea"/>
                </a:rPr>
                <a:t> 삭제 불가</a:t>
              </a:r>
              <a:r>
                <a:rPr lang="en-US" altLang="ko-KR" sz="1200" b="1" dirty="0">
                  <a:solidFill>
                    <a:srgbClr val="FF0000"/>
                  </a:solidFill>
                  <a:latin typeface="+mn-ea"/>
                </a:rPr>
                <a:t> </a:t>
              </a:r>
              <a:r>
                <a:rPr lang="en-US" altLang="ko-KR" sz="1200" b="1" dirty="0">
                  <a:latin typeface="+mn-ea"/>
                </a:rPr>
                <a:t>  </a:t>
              </a:r>
            </a:p>
            <a:p>
              <a:pPr algn="just">
                <a:lnSpc>
                  <a:spcPct val="120000"/>
                </a:lnSpc>
              </a:pPr>
              <a:r>
                <a:rPr lang="ko-KR" altLang="en-US" sz="1200" b="1" dirty="0">
                  <a:latin typeface="+mn-ea"/>
                </a:rPr>
                <a:t>√ 엑셀 </a:t>
              </a:r>
              <a:r>
                <a:rPr lang="en-US" altLang="ko-KR" sz="1200" b="1" dirty="0">
                  <a:latin typeface="+mn-ea"/>
                </a:rPr>
                <a:t>:  </a:t>
              </a:r>
              <a:r>
                <a:rPr lang="ko-KR" altLang="en-US" sz="1200" b="1" dirty="0" err="1">
                  <a:latin typeface="+mn-ea"/>
                </a:rPr>
                <a:t>수입ㆍ지출처</a:t>
              </a:r>
              <a:r>
                <a:rPr lang="ko-KR" altLang="en-US" sz="1200" b="1" dirty="0">
                  <a:latin typeface="+mn-ea"/>
                </a:rPr>
                <a:t> 내역을 엑셀 파일로 다운로드 가능</a:t>
              </a:r>
              <a:endParaRPr lang="en-US" altLang="ko-KR" sz="1200" b="1" dirty="0">
                <a:latin typeface="+mn-ea"/>
              </a:endParaRPr>
            </a:p>
            <a:p>
              <a:pPr algn="just">
                <a:lnSpc>
                  <a:spcPct val="120000"/>
                </a:lnSpc>
              </a:pPr>
              <a:r>
                <a:rPr lang="ko-KR" altLang="en-US" sz="1200" b="1" dirty="0">
                  <a:latin typeface="+mn-ea"/>
                </a:rPr>
                <a:t>√ 종료 </a:t>
              </a:r>
              <a:r>
                <a:rPr lang="en-US" altLang="ko-KR" sz="1200" b="1" dirty="0">
                  <a:latin typeface="+mn-ea"/>
                </a:rPr>
                <a:t>:  </a:t>
              </a:r>
              <a:r>
                <a:rPr lang="ko-KR" altLang="en-US" sz="1200" b="1" dirty="0">
                  <a:latin typeface="+mn-ea"/>
                </a:rPr>
                <a:t>최초의 메인 화면으로 </a:t>
              </a:r>
              <a:r>
                <a:rPr lang="ko-KR" altLang="en-US" sz="1200" b="1" dirty="0" smtClean="0">
                  <a:latin typeface="+mn-ea"/>
                </a:rPr>
                <a:t>전환</a:t>
              </a:r>
              <a:endParaRPr lang="en-US" altLang="ko-KR" sz="1200" b="1" dirty="0">
                <a:latin typeface="+mn-ea"/>
              </a:endParaRPr>
            </a:p>
          </p:txBody>
        </p:sp>
      </p:grp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 cstate="print"/>
          <a:srcRect l="1985" t="3438" b="28481"/>
          <a:stretch>
            <a:fillRect/>
          </a:stretch>
        </p:blipFill>
        <p:spPr bwMode="auto">
          <a:xfrm>
            <a:off x="685800" y="1212140"/>
            <a:ext cx="5644580" cy="29241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0" name="TextBox 29"/>
          <p:cNvSpPr txBox="1"/>
          <p:nvPr/>
        </p:nvSpPr>
        <p:spPr>
          <a:xfrm>
            <a:off x="4000504" y="1035026"/>
            <a:ext cx="248911" cy="284819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4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797743" y="1917854"/>
            <a:ext cx="248911" cy="284819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400" b="1" dirty="0">
                <a:solidFill>
                  <a:srgbClr val="C00000"/>
                </a:solidFill>
                <a:latin typeface="+mn-ea"/>
              </a:rPr>
              <a:t>②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477992" y="1033796"/>
            <a:ext cx="248911" cy="284819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400" b="1" dirty="0">
                <a:solidFill>
                  <a:srgbClr val="C00000"/>
                </a:solidFill>
                <a:latin typeface="+mn-ea"/>
              </a:rPr>
              <a:t>③</a:t>
            </a:r>
          </a:p>
        </p:txBody>
      </p:sp>
      <p:sp>
        <p:nvSpPr>
          <p:cNvPr id="33" name="모서리가 둥근 직사각형 32"/>
          <p:cNvSpPr/>
          <p:nvPr/>
        </p:nvSpPr>
        <p:spPr>
          <a:xfrm>
            <a:off x="3638550" y="1436661"/>
            <a:ext cx="2719408" cy="1342329"/>
          </a:xfrm>
          <a:prstGeom prst="roundRect">
            <a:avLst>
              <a:gd name="adj" fmla="val 11033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모서리가 둥근 직사각형 33"/>
          <p:cNvSpPr/>
          <p:nvPr/>
        </p:nvSpPr>
        <p:spPr>
          <a:xfrm>
            <a:off x="4543434" y="2374978"/>
            <a:ext cx="357190" cy="318287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5" name="직선 화살표 연결선 34"/>
          <p:cNvCxnSpPr>
            <a:stCxn id="34" idx="1"/>
          </p:cNvCxnSpPr>
          <p:nvPr/>
        </p:nvCxnSpPr>
        <p:spPr>
          <a:xfrm flipH="1">
            <a:off x="3258695" y="2534122"/>
            <a:ext cx="1284739" cy="4591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그룹 22"/>
          <p:cNvGrpSpPr/>
          <p:nvPr/>
        </p:nvGrpSpPr>
        <p:grpSpPr>
          <a:xfrm>
            <a:off x="675576" y="4505492"/>
            <a:ext cx="1875683" cy="332399"/>
            <a:chOff x="704830" y="3707397"/>
            <a:chExt cx="1875683" cy="332399"/>
          </a:xfrm>
        </p:grpSpPr>
        <p:sp>
          <p:nvSpPr>
            <p:cNvPr id="24" name="직사각형 23"/>
            <p:cNvSpPr/>
            <p:nvPr/>
          </p:nvSpPr>
          <p:spPr>
            <a:xfrm>
              <a:off x="805668" y="3707397"/>
              <a:ext cx="1774845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 err="1">
                  <a:latin typeface="HY울릉도M" pitchFamily="18" charset="-127"/>
                  <a:ea typeface="HY울릉도M" pitchFamily="18" charset="-127"/>
                </a:rPr>
                <a:t>수입ㆍ지출처</a:t>
              </a: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 등록순서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36" name="타원 35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675576" y="804325"/>
            <a:ext cx="1875683" cy="332399"/>
            <a:chOff x="704830" y="3707397"/>
            <a:chExt cx="1875683" cy="332399"/>
          </a:xfrm>
        </p:grpSpPr>
        <p:sp>
          <p:nvSpPr>
            <p:cNvPr id="39" name="직사각형 38"/>
            <p:cNvSpPr/>
            <p:nvPr/>
          </p:nvSpPr>
          <p:spPr>
            <a:xfrm>
              <a:off x="805668" y="3707397"/>
              <a:ext cx="1774845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 err="1">
                  <a:latin typeface="HY울릉도M" pitchFamily="18" charset="-127"/>
                  <a:ea typeface="HY울릉도M" pitchFamily="18" charset="-127"/>
                </a:rPr>
                <a:t>수입ㆍ지출처</a:t>
              </a: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 등록화면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40" name="타원 39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675576" y="6834204"/>
            <a:ext cx="952353" cy="304635"/>
            <a:chOff x="704830" y="3707397"/>
            <a:chExt cx="952353" cy="304635"/>
          </a:xfrm>
        </p:grpSpPr>
        <p:sp>
          <p:nvSpPr>
            <p:cNvPr id="49" name="직사각형 48"/>
            <p:cNvSpPr/>
            <p:nvPr/>
          </p:nvSpPr>
          <p:spPr>
            <a:xfrm>
              <a:off x="805668" y="3707397"/>
              <a:ext cx="851515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기타 기능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50" name="타원 49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25" name="직사각형 24"/>
          <p:cNvSpPr/>
          <p:nvPr/>
        </p:nvSpPr>
        <p:spPr>
          <a:xfrm>
            <a:off x="5610439" y="974382"/>
            <a:ext cx="271263" cy="365103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r>
              <a:rPr lang="ko-KR" altLang="en-US" sz="1200" b="1" dirty="0">
                <a:solidFill>
                  <a:srgbClr val="0000FF"/>
                </a:solidFill>
                <a:latin typeface="돋움"/>
                <a:ea typeface="돋움"/>
              </a:rPr>
              <a:t>√</a:t>
            </a:r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 </a:t>
            </a:r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4857760" y="974382"/>
            <a:ext cx="271263" cy="365103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r>
              <a:rPr lang="ko-KR" altLang="en-US" sz="1200" b="1" dirty="0">
                <a:solidFill>
                  <a:srgbClr val="0000FF"/>
                </a:solidFill>
                <a:latin typeface="돋움"/>
                <a:ea typeface="돋움"/>
              </a:rPr>
              <a:t>√</a:t>
            </a:r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 </a:t>
            </a:r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6000768" y="974382"/>
            <a:ext cx="271263" cy="365103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r>
              <a:rPr lang="ko-KR" altLang="en-US" sz="1200" b="1" dirty="0">
                <a:solidFill>
                  <a:srgbClr val="0000FF"/>
                </a:solidFill>
                <a:latin typeface="돋움"/>
                <a:ea typeface="돋움"/>
              </a:rPr>
              <a:t>√</a:t>
            </a:r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 </a:t>
            </a:r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42" name="슬라이드 번호 개체 틀 41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12</a:t>
            </a:r>
            <a:endParaRPr lang="ko-KR" altLang="en-US" dirty="0"/>
          </a:p>
        </p:txBody>
      </p:sp>
      <p:grpSp>
        <p:nvGrpSpPr>
          <p:cNvPr id="2" name="그룹 1"/>
          <p:cNvGrpSpPr/>
          <p:nvPr/>
        </p:nvGrpSpPr>
        <p:grpSpPr>
          <a:xfrm>
            <a:off x="3834984" y="1278566"/>
            <a:ext cx="2464108" cy="2398552"/>
            <a:chOff x="3834984" y="1278566"/>
            <a:chExt cx="2464108" cy="2398552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xmlns="" id="{F86AF22E-FEC4-4F74-9BFF-84AB9165F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4984" y="1278566"/>
              <a:ext cx="497048" cy="143217"/>
            </a:xfrm>
            <a:prstGeom prst="rect">
              <a:avLst/>
            </a:prstGeom>
          </p:spPr>
        </p:pic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xmlns="" id="{994B0E9B-4547-4CF8-A687-16CCFBAF5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9199" y="3469329"/>
              <a:ext cx="1069893" cy="207789"/>
            </a:xfrm>
            <a:prstGeom prst="rect">
              <a:avLst/>
            </a:prstGeom>
          </p:spPr>
        </p:pic>
      </p:grpSp>
      <p:sp>
        <p:nvSpPr>
          <p:cNvPr id="43" name="직사각형 42"/>
          <p:cNvSpPr/>
          <p:nvPr/>
        </p:nvSpPr>
        <p:spPr>
          <a:xfrm>
            <a:off x="586780" y="1324020"/>
            <a:ext cx="271263" cy="365103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r>
              <a:rPr lang="ko-KR" altLang="en-US" sz="1200" b="1" dirty="0">
                <a:solidFill>
                  <a:srgbClr val="0000FF"/>
                </a:solidFill>
                <a:latin typeface="돋움"/>
                <a:ea typeface="돋움"/>
              </a:rPr>
              <a:t>√</a:t>
            </a:r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 </a:t>
            </a:r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810529" y="1483276"/>
            <a:ext cx="2835641" cy="180889"/>
          </a:xfrm>
          <a:prstGeom prst="roundRect">
            <a:avLst>
              <a:gd name="adj" fmla="val 6404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692696" y="2865749"/>
            <a:ext cx="2864094" cy="554123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pPr algn="r"/>
            <a:r>
              <a:rPr lang="ko-KR" altLang="en-US" sz="1050" b="1" dirty="0">
                <a:solidFill>
                  <a:srgbClr val="C00000"/>
                </a:solidFill>
                <a:latin typeface="+mn-ea"/>
              </a:rPr>
              <a:t>인터넷에 연결된 컴퓨터의 경우 </a:t>
            </a:r>
            <a:endParaRPr lang="en-US" altLang="ko-KR" sz="1050" b="1" dirty="0" smtClean="0">
              <a:solidFill>
                <a:srgbClr val="C00000"/>
              </a:solidFill>
              <a:latin typeface="+mn-ea"/>
            </a:endParaRPr>
          </a:p>
          <a:p>
            <a:pPr algn="r"/>
            <a:r>
              <a:rPr lang="ko-KR" altLang="en-US" sz="1050" b="1" dirty="0" smtClean="0">
                <a:solidFill>
                  <a:srgbClr val="C00000"/>
                </a:solidFill>
                <a:latin typeface="+mn-ea"/>
              </a:rPr>
              <a:t>해당 </a:t>
            </a:r>
            <a:r>
              <a:rPr lang="ko-KR" altLang="en-US" sz="1050" b="1" dirty="0">
                <a:solidFill>
                  <a:srgbClr val="C00000"/>
                </a:solidFill>
                <a:latin typeface="+mn-ea"/>
              </a:rPr>
              <a:t>아이콘을 클릭하여 쉽게 </a:t>
            </a:r>
            <a:endParaRPr lang="en-US" altLang="ko-KR" sz="1050" b="1" dirty="0" smtClean="0">
              <a:solidFill>
                <a:srgbClr val="C00000"/>
              </a:solidFill>
              <a:latin typeface="+mn-ea"/>
            </a:endParaRPr>
          </a:p>
          <a:p>
            <a:pPr algn="r"/>
            <a:r>
              <a:rPr lang="ko-KR" altLang="en-US" sz="1050" b="1" dirty="0" smtClean="0">
                <a:solidFill>
                  <a:srgbClr val="C00000"/>
                </a:solidFill>
                <a:latin typeface="+mn-ea"/>
              </a:rPr>
              <a:t>우편번호 </a:t>
            </a:r>
            <a:r>
              <a:rPr lang="ko-KR" altLang="en-US" sz="1050" b="1" dirty="0">
                <a:solidFill>
                  <a:srgbClr val="C00000"/>
                </a:solidFill>
                <a:latin typeface="+mn-ea"/>
              </a:rPr>
              <a:t>검색 가능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3212976" y="2884456"/>
            <a:ext cx="45719" cy="5354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951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그룹 60"/>
          <p:cNvGrpSpPr/>
          <p:nvPr/>
        </p:nvGrpSpPr>
        <p:grpSpPr>
          <a:xfrm>
            <a:off x="636266" y="2800488"/>
            <a:ext cx="5644580" cy="2615181"/>
            <a:chOff x="664740" y="2799956"/>
            <a:chExt cx="5644580" cy="2615181"/>
          </a:xfrm>
        </p:grpSpPr>
        <p:grpSp>
          <p:nvGrpSpPr>
            <p:cNvPr id="62" name="그룹 61"/>
            <p:cNvGrpSpPr/>
            <p:nvPr/>
          </p:nvGrpSpPr>
          <p:grpSpPr>
            <a:xfrm>
              <a:off x="664740" y="2799956"/>
              <a:ext cx="5644580" cy="2615181"/>
              <a:chOff x="685800" y="1212140"/>
              <a:chExt cx="5644580" cy="2924173"/>
            </a:xfrm>
          </p:grpSpPr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1985" t="3438" b="28481"/>
              <a:stretch>
                <a:fillRect/>
              </a:stretch>
            </p:blipFill>
            <p:spPr bwMode="auto">
              <a:xfrm>
                <a:off x="685800" y="1212140"/>
                <a:ext cx="5644580" cy="2924173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6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7622" y="1278000"/>
                <a:ext cx="522367" cy="153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6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8708" y="3448800"/>
                <a:ext cx="1090612" cy="200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63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7986" y="3051125"/>
              <a:ext cx="2637187" cy="2315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8" name="Picture 56" descr="1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93" y="7157102"/>
            <a:ext cx="5414981" cy="136684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56" descr="1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93" y="5852170"/>
            <a:ext cx="5414981" cy="8647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액자 25"/>
          <p:cNvSpPr/>
          <p:nvPr/>
        </p:nvSpPr>
        <p:spPr>
          <a:xfrm>
            <a:off x="548680" y="928662"/>
            <a:ext cx="2023064" cy="381129"/>
          </a:xfrm>
          <a:prstGeom prst="frame">
            <a:avLst>
              <a:gd name="adj1" fmla="val 144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나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수입ㆍ지출처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수정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6417" y="1547664"/>
            <a:ext cx="7920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 </a:t>
            </a:r>
            <a:r>
              <a:rPr lang="en-US" altLang="ko-KR" sz="1100" b="1" dirty="0"/>
              <a:t>POINT</a:t>
            </a:r>
            <a:endParaRPr lang="ko-KR" altLang="en-US" sz="11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832740" y="5895589"/>
            <a:ext cx="5439310" cy="85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en-US" altLang="ko-KR" sz="1100" dirty="0"/>
              <a:t>1. </a:t>
            </a:r>
            <a:r>
              <a:rPr lang="ko-KR" altLang="en-US" sz="1100" dirty="0"/>
              <a:t>조회 화면에서 수정하고자 하는 </a:t>
            </a:r>
            <a:r>
              <a:rPr lang="ko-KR" altLang="en-US" sz="1100" dirty="0" err="1"/>
              <a:t>수입ㆍ지출처를</a:t>
            </a:r>
            <a:r>
              <a:rPr lang="ko-KR" altLang="en-US" sz="1100" dirty="0"/>
              <a:t> 선택</a:t>
            </a:r>
            <a:r>
              <a:rPr lang="en-US" altLang="ko-KR" sz="1100" dirty="0"/>
              <a:t>(</a:t>
            </a:r>
            <a:r>
              <a:rPr lang="ko-KR" altLang="en-US" sz="1100" dirty="0"/>
              <a:t>파란색으로 변함</a:t>
            </a:r>
            <a:r>
              <a:rPr lang="en-US" altLang="ko-KR" sz="1100" dirty="0"/>
              <a:t>)</a:t>
            </a:r>
            <a:r>
              <a:rPr lang="ko-KR" altLang="en-US" sz="1100" dirty="0"/>
              <a:t>한다</a:t>
            </a:r>
            <a:r>
              <a:rPr lang="en-US" altLang="ko-KR" sz="1100" dirty="0"/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/>
              <a:t>2. </a:t>
            </a:r>
            <a:r>
              <a:rPr lang="ko-KR" altLang="en-US" sz="1100" dirty="0">
                <a:solidFill>
                  <a:srgbClr val="FF0000"/>
                </a:solidFill>
              </a:rPr>
              <a:t>① 항목</a:t>
            </a:r>
            <a:r>
              <a:rPr lang="ko-KR" altLang="en-US" sz="1100" dirty="0"/>
              <a:t>에서 수정사항을 입력하고 </a:t>
            </a:r>
            <a:r>
              <a:rPr lang="ko-KR" altLang="en-US" sz="1100" dirty="0">
                <a:solidFill>
                  <a:srgbClr val="FF0000"/>
                </a:solidFill>
              </a:rPr>
              <a:t>② </a:t>
            </a:r>
            <a:r>
              <a:rPr lang="en-US" altLang="ko-KR" sz="1100" dirty="0">
                <a:solidFill>
                  <a:srgbClr val="FF0000"/>
                </a:solidFill>
              </a:rPr>
              <a:t>[</a:t>
            </a:r>
            <a:r>
              <a:rPr lang="ko-KR" altLang="en-US" sz="1100" dirty="0">
                <a:solidFill>
                  <a:srgbClr val="FF0000"/>
                </a:solidFill>
              </a:rPr>
              <a:t>저장</a:t>
            </a:r>
            <a:r>
              <a:rPr lang="en-US" altLang="ko-KR" sz="1100" dirty="0">
                <a:solidFill>
                  <a:srgbClr val="FF0000"/>
                </a:solidFill>
              </a:rPr>
              <a:t>]</a:t>
            </a:r>
            <a:r>
              <a:rPr lang="ko-KR" altLang="en-US" sz="1100" dirty="0"/>
              <a:t>을 누르면 </a:t>
            </a:r>
            <a:r>
              <a:rPr lang="ko-KR" altLang="en-US" sz="1100" dirty="0">
                <a:solidFill>
                  <a:srgbClr val="FF0000"/>
                </a:solidFill>
              </a:rPr>
              <a:t>③ 수정확인 </a:t>
            </a:r>
            <a:r>
              <a:rPr lang="ko-KR" altLang="en-US" sz="1100" dirty="0"/>
              <a:t>메시지에 따라</a:t>
            </a:r>
            <a:endParaRPr lang="en-US" altLang="ko-KR" sz="1100" dirty="0"/>
          </a:p>
          <a:p>
            <a:pPr marL="228600" indent="-228600">
              <a:lnSpc>
                <a:spcPct val="150000"/>
              </a:lnSpc>
            </a:pPr>
            <a:r>
              <a:rPr lang="ko-KR" altLang="en-US" sz="1100" dirty="0"/>
              <a:t>   수정을 완료한다</a:t>
            </a:r>
            <a:r>
              <a:rPr lang="en-US" altLang="ko-KR" sz="1100" dirty="0"/>
              <a:t>.</a:t>
            </a:r>
            <a:r>
              <a:rPr lang="ko-KR" altLang="en-US" sz="1100" dirty="0"/>
              <a:t> </a:t>
            </a:r>
            <a:endParaRPr lang="en-US" altLang="ko-KR" sz="1100" dirty="0"/>
          </a:p>
        </p:txBody>
      </p:sp>
      <p:sp>
        <p:nvSpPr>
          <p:cNvPr id="46" name="TextBox 45"/>
          <p:cNvSpPr txBox="1"/>
          <p:nvPr/>
        </p:nvSpPr>
        <p:spPr>
          <a:xfrm>
            <a:off x="821854" y="7170529"/>
            <a:ext cx="5688632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/>
              <a:t>1. </a:t>
            </a:r>
            <a:r>
              <a:rPr lang="ko-KR" altLang="en-US" sz="1100" dirty="0"/>
              <a:t>위 조회 화면에서 수정하고자 하는 </a:t>
            </a:r>
            <a:r>
              <a:rPr lang="ko-KR" altLang="en-US" sz="1100" dirty="0" err="1"/>
              <a:t>수입ㆍ지출처를</a:t>
            </a:r>
            <a:r>
              <a:rPr lang="ko-KR" altLang="en-US" sz="1100" dirty="0"/>
              <a:t> 선택</a:t>
            </a:r>
            <a:r>
              <a:rPr lang="en-US" altLang="ko-KR" sz="1100" dirty="0"/>
              <a:t>(</a:t>
            </a:r>
            <a:r>
              <a:rPr lang="ko-KR" altLang="en-US" sz="1100" dirty="0"/>
              <a:t>파란색으로 변함</a:t>
            </a:r>
            <a:r>
              <a:rPr lang="en-US" altLang="ko-KR" sz="1100" dirty="0"/>
              <a:t>)</a:t>
            </a:r>
            <a:r>
              <a:rPr lang="ko-KR" altLang="en-US" sz="1100" dirty="0"/>
              <a:t>한다</a:t>
            </a:r>
            <a:r>
              <a:rPr lang="en-US" altLang="ko-KR" sz="1100" dirty="0"/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/>
              <a:t>2. </a:t>
            </a:r>
            <a:r>
              <a:rPr lang="ko-KR" altLang="en-US" sz="1100" dirty="0">
                <a:solidFill>
                  <a:srgbClr val="FF0000"/>
                </a:solidFill>
              </a:rPr>
              <a:t>④ </a:t>
            </a:r>
            <a:r>
              <a:rPr lang="en-US" altLang="ko-KR" sz="1100" dirty="0">
                <a:solidFill>
                  <a:srgbClr val="FF0000"/>
                </a:solidFill>
              </a:rPr>
              <a:t>[</a:t>
            </a:r>
            <a:r>
              <a:rPr lang="ko-KR" altLang="en-US" sz="1100" dirty="0">
                <a:solidFill>
                  <a:srgbClr val="FF0000"/>
                </a:solidFill>
              </a:rPr>
              <a:t>수정</a:t>
            </a:r>
            <a:r>
              <a:rPr lang="en-US" altLang="ko-KR" sz="1100" dirty="0">
                <a:solidFill>
                  <a:srgbClr val="FF0000"/>
                </a:solidFill>
              </a:rPr>
              <a:t>]</a:t>
            </a:r>
            <a:r>
              <a:rPr lang="ko-KR" altLang="en-US" sz="1100" dirty="0"/>
              <a:t>을 클릭한다</a:t>
            </a:r>
            <a:r>
              <a:rPr lang="en-US" altLang="ko-KR" sz="1100" dirty="0"/>
              <a:t>. 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/>
              <a:t>3. </a:t>
            </a:r>
            <a:r>
              <a:rPr lang="ko-KR" altLang="en-US" sz="1100" dirty="0"/>
              <a:t>① 항목에서 수정사항</a:t>
            </a:r>
            <a:r>
              <a:rPr lang="en-US" altLang="ko-KR" sz="1000" dirty="0"/>
              <a:t>(</a:t>
            </a:r>
            <a:r>
              <a:rPr lang="ko-KR" altLang="en-US" sz="1000" dirty="0"/>
              <a:t>주소</a:t>
            </a:r>
            <a:r>
              <a:rPr lang="en-US" altLang="ko-KR" sz="1000" dirty="0"/>
              <a:t>, </a:t>
            </a:r>
            <a:r>
              <a:rPr lang="ko-KR" altLang="en-US" sz="1000" dirty="0"/>
              <a:t>전화번호</a:t>
            </a:r>
            <a:r>
              <a:rPr lang="en-US" altLang="ko-KR" sz="1000" dirty="0"/>
              <a:t>)</a:t>
            </a:r>
            <a:r>
              <a:rPr lang="ko-KR" altLang="en-US" sz="1100" dirty="0"/>
              <a:t>을 입력하고 </a:t>
            </a:r>
            <a:r>
              <a:rPr lang="ko-KR" altLang="en-US" sz="1100" dirty="0">
                <a:solidFill>
                  <a:srgbClr val="FF0000"/>
                </a:solidFill>
              </a:rPr>
              <a:t>② </a:t>
            </a:r>
            <a:r>
              <a:rPr lang="en-US" altLang="ko-KR" sz="1100" dirty="0">
                <a:solidFill>
                  <a:srgbClr val="FF0000"/>
                </a:solidFill>
              </a:rPr>
              <a:t>[</a:t>
            </a:r>
            <a:r>
              <a:rPr lang="ko-KR" altLang="en-US" sz="1100" dirty="0">
                <a:solidFill>
                  <a:srgbClr val="FF0000"/>
                </a:solidFill>
              </a:rPr>
              <a:t>저장</a:t>
            </a:r>
            <a:r>
              <a:rPr lang="en-US" altLang="ko-KR" sz="1100" dirty="0">
                <a:solidFill>
                  <a:srgbClr val="FF0000"/>
                </a:solidFill>
              </a:rPr>
              <a:t>] </a:t>
            </a:r>
            <a:r>
              <a:rPr lang="ko-KR" altLang="en-US" sz="1100" dirty="0"/>
              <a:t>후 </a:t>
            </a:r>
            <a:r>
              <a:rPr lang="ko-KR" altLang="en-US" sz="1100" dirty="0">
                <a:solidFill>
                  <a:srgbClr val="FF0000"/>
                </a:solidFill>
              </a:rPr>
              <a:t>③ 수정확인 </a:t>
            </a:r>
            <a:r>
              <a:rPr lang="ko-KR" altLang="en-US" sz="1100" dirty="0"/>
              <a:t>메시지</a:t>
            </a:r>
            <a:endParaRPr lang="en-US" altLang="ko-KR" sz="1100" dirty="0"/>
          </a:p>
          <a:p>
            <a:pPr marL="228600" indent="-228600">
              <a:lnSpc>
                <a:spcPct val="150000"/>
              </a:lnSpc>
            </a:pPr>
            <a:r>
              <a:rPr lang="ko-KR" altLang="en-US" sz="1100" dirty="0"/>
              <a:t>   에 따라 수정을 완료한다</a:t>
            </a:r>
            <a:r>
              <a:rPr lang="en-US" altLang="ko-KR" sz="1100" dirty="0"/>
              <a:t>.</a:t>
            </a:r>
            <a:r>
              <a:rPr lang="ko-KR" altLang="en-US" sz="1100" dirty="0"/>
              <a:t> </a:t>
            </a:r>
            <a:endParaRPr lang="en-US" altLang="ko-KR" sz="1100" dirty="0"/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/>
              <a:t>4. </a:t>
            </a:r>
            <a:r>
              <a:rPr lang="ko-KR" altLang="en-US" sz="1100" dirty="0"/>
              <a:t>최종 등록정보는 </a:t>
            </a:r>
            <a:r>
              <a:rPr lang="ko-KR" altLang="en-US" sz="1100" dirty="0">
                <a:solidFill>
                  <a:srgbClr val="FF0000"/>
                </a:solidFill>
              </a:rPr>
              <a:t>⑤ 이력 관리 화면</a:t>
            </a:r>
            <a:r>
              <a:rPr lang="ko-KR" altLang="en-US" sz="1100" dirty="0"/>
              <a:t>에서 확인할 수 있다</a:t>
            </a:r>
            <a:r>
              <a:rPr lang="en-US" altLang="ko-KR" sz="1100" dirty="0"/>
              <a:t>.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86388" y="3097520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73028" y="2646380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②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762546" y="3014033"/>
            <a:ext cx="2793453" cy="2034406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4769768" y="3510224"/>
            <a:ext cx="1325686" cy="3600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r>
              <a:rPr lang="ko-KR" altLang="en-US" sz="900" b="1" dirty="0" err="1">
                <a:solidFill>
                  <a:schemeClr val="tx1"/>
                </a:solidFill>
              </a:rPr>
              <a:t>수입ㆍ지출처</a:t>
            </a:r>
            <a:r>
              <a:rPr lang="ko-KR" altLang="en-US" sz="900" b="1" dirty="0">
                <a:solidFill>
                  <a:schemeClr val="tx1"/>
                </a:solidFill>
              </a:rPr>
              <a:t> 등록 및 </a:t>
            </a:r>
            <a:endParaRPr lang="en-US" altLang="ko-KR" sz="900" b="1" dirty="0">
              <a:solidFill>
                <a:schemeClr val="tx1"/>
              </a:solidFill>
            </a:endParaRPr>
          </a:p>
          <a:p>
            <a:r>
              <a:rPr lang="ko-KR" altLang="en-US" sz="900" b="1" dirty="0">
                <a:solidFill>
                  <a:schemeClr val="tx1"/>
                </a:solidFill>
              </a:rPr>
              <a:t> 수정 사항 기재 항목</a:t>
            </a:r>
            <a:endParaRPr lang="en-US" altLang="ko-KR" sz="900" b="1" dirty="0">
              <a:solidFill>
                <a:schemeClr val="tx1"/>
              </a:solidFill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3612162" y="3035140"/>
            <a:ext cx="2688328" cy="1233587"/>
          </a:xfrm>
          <a:prstGeom prst="roundRect">
            <a:avLst>
              <a:gd name="adj" fmla="val 4314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모서리가 둥근 직사각형 52"/>
          <p:cNvSpPr/>
          <p:nvPr/>
        </p:nvSpPr>
        <p:spPr>
          <a:xfrm>
            <a:off x="3627401" y="4976843"/>
            <a:ext cx="2652889" cy="438294"/>
          </a:xfrm>
          <a:prstGeom prst="roundRect">
            <a:avLst>
              <a:gd name="adj" fmla="val 6404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8" name="그룹 47"/>
          <p:cNvGrpSpPr/>
          <p:nvPr/>
        </p:nvGrpSpPr>
        <p:grpSpPr>
          <a:xfrm>
            <a:off x="675576" y="5506577"/>
            <a:ext cx="901057" cy="304635"/>
            <a:chOff x="704830" y="3707397"/>
            <a:chExt cx="901057" cy="304635"/>
          </a:xfrm>
        </p:grpSpPr>
        <p:sp>
          <p:nvSpPr>
            <p:cNvPr id="49" name="직사각형 48"/>
            <p:cNvSpPr/>
            <p:nvPr/>
          </p:nvSpPr>
          <p:spPr>
            <a:xfrm>
              <a:off x="805668" y="3707397"/>
              <a:ext cx="800219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수정방법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51" name="타원 50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675576" y="6804674"/>
            <a:ext cx="2337348" cy="332399"/>
            <a:chOff x="704830" y="3707397"/>
            <a:chExt cx="2337348" cy="332399"/>
          </a:xfrm>
        </p:grpSpPr>
        <p:sp>
          <p:nvSpPr>
            <p:cNvPr id="56" name="직사각형 55"/>
            <p:cNvSpPr/>
            <p:nvPr/>
          </p:nvSpPr>
          <p:spPr>
            <a:xfrm>
              <a:off x="805668" y="3707397"/>
              <a:ext cx="2236510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주소 또는 전화번호 수정방법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57" name="타원 56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54" name="직사각형 53"/>
          <p:cNvSpPr/>
          <p:nvPr/>
        </p:nvSpPr>
        <p:spPr>
          <a:xfrm>
            <a:off x="1428736" y="3873692"/>
            <a:ext cx="1569356" cy="291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r>
              <a:rPr lang="ko-KR" altLang="en-US" sz="900" b="1" dirty="0">
                <a:solidFill>
                  <a:schemeClr val="tx1"/>
                </a:solidFill>
              </a:rPr>
              <a:t>조회 화면</a:t>
            </a:r>
            <a:endParaRPr lang="en-US" altLang="ko-KR" sz="900" b="1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62493" y="4617709"/>
            <a:ext cx="242771" cy="314331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en-US" altLang="ko-KR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④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33" name="슬라이드 번호 개체 틀 32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13</a:t>
            </a:r>
            <a:endParaRPr lang="ko-KR" altLang="en-US" dirty="0"/>
          </a:p>
        </p:txBody>
      </p:sp>
      <p:sp>
        <p:nvSpPr>
          <p:cNvPr id="39" name="직사각형 38"/>
          <p:cNvSpPr/>
          <p:nvPr/>
        </p:nvSpPr>
        <p:spPr>
          <a:xfrm>
            <a:off x="1556792" y="5087162"/>
            <a:ext cx="2025650" cy="3184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r>
              <a:rPr lang="ko-KR" altLang="en-US" sz="900" b="1" dirty="0">
                <a:solidFill>
                  <a:schemeClr val="tx1"/>
                </a:solidFill>
              </a:rPr>
              <a:t>수정사항</a:t>
            </a:r>
            <a:r>
              <a:rPr lang="en-US" altLang="ko-KR" sz="900" b="1" dirty="0">
                <a:solidFill>
                  <a:schemeClr val="tx1"/>
                </a:solidFill>
              </a:rPr>
              <a:t>(</a:t>
            </a:r>
            <a:r>
              <a:rPr lang="ko-KR" altLang="en-US" sz="900" b="1" dirty="0">
                <a:solidFill>
                  <a:schemeClr val="tx1"/>
                </a:solidFill>
              </a:rPr>
              <a:t>주소</a:t>
            </a:r>
            <a:r>
              <a:rPr lang="en-US" altLang="ko-KR" sz="900" b="1" dirty="0">
                <a:solidFill>
                  <a:schemeClr val="tx1"/>
                </a:solidFill>
              </a:rPr>
              <a:t>, </a:t>
            </a:r>
            <a:r>
              <a:rPr lang="ko-KR" altLang="en-US" sz="900" b="1" dirty="0">
                <a:solidFill>
                  <a:schemeClr val="tx1"/>
                </a:solidFill>
              </a:rPr>
              <a:t>전화번호</a:t>
            </a:r>
            <a:r>
              <a:rPr lang="en-US" altLang="ko-KR" sz="900" b="1" dirty="0">
                <a:solidFill>
                  <a:schemeClr val="tx1"/>
                </a:solidFill>
              </a:rPr>
              <a:t>)</a:t>
            </a:r>
            <a:r>
              <a:rPr lang="ko-KR" altLang="en-US" sz="900" b="1" dirty="0">
                <a:solidFill>
                  <a:schemeClr val="tx1"/>
                </a:solidFill>
              </a:rPr>
              <a:t> 이력 화면</a:t>
            </a:r>
            <a:endParaRPr lang="en-US" altLang="ko-KR" sz="900" b="1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74292" y="4256844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③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grpSp>
        <p:nvGrpSpPr>
          <p:cNvPr id="38" name="그룹 30"/>
          <p:cNvGrpSpPr/>
          <p:nvPr/>
        </p:nvGrpSpPr>
        <p:grpSpPr>
          <a:xfrm>
            <a:off x="686112" y="1547664"/>
            <a:ext cx="5614378" cy="1098716"/>
            <a:chOff x="718097" y="1509950"/>
            <a:chExt cx="5333454" cy="1130222"/>
          </a:xfrm>
        </p:grpSpPr>
        <p:sp>
          <p:nvSpPr>
            <p:cNvPr id="41" name="모서리가 둥근 직사각형 40"/>
            <p:cNvSpPr/>
            <p:nvPr/>
          </p:nvSpPr>
          <p:spPr>
            <a:xfrm>
              <a:off x="718097" y="1691680"/>
              <a:ext cx="5333454" cy="948492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254" tIns="43626" rIns="87254" bIns="43626" rtlCol="0" anchor="ctr"/>
            <a:lstStyle/>
            <a:p>
              <a:pPr algn="just">
                <a:lnSpc>
                  <a:spcPct val="140000"/>
                </a:lnSpc>
              </a:pPr>
              <a:r>
                <a:rPr lang="ko-KR" altLang="en-US" sz="1200" dirty="0">
                  <a:solidFill>
                    <a:schemeClr val="accent5">
                      <a:lumMod val="75000"/>
                    </a:schemeClr>
                  </a:solidFill>
                  <a:latin typeface="+mj-lt"/>
                </a:rPr>
                <a:t>★ 수정하고자 하는 </a:t>
              </a:r>
              <a:r>
                <a:rPr lang="ko-KR" altLang="en-US" sz="1200" dirty="0" err="1">
                  <a:solidFill>
                    <a:schemeClr val="accent5">
                      <a:lumMod val="75000"/>
                    </a:schemeClr>
                  </a:solidFill>
                  <a:latin typeface="+mj-lt"/>
                </a:rPr>
                <a:t>수입ㆍ지출처를</a:t>
              </a:r>
              <a:r>
                <a:rPr lang="ko-KR" altLang="en-US" sz="1200" dirty="0">
                  <a:solidFill>
                    <a:schemeClr val="accent5">
                      <a:lumMod val="75000"/>
                    </a:schemeClr>
                  </a:solidFill>
                  <a:latin typeface="+mj-lt"/>
                </a:rPr>
                <a:t> 선택 후 성명</a:t>
              </a:r>
              <a:r>
                <a:rPr lang="en-US" altLang="ko-KR" sz="1200" dirty="0">
                  <a:solidFill>
                    <a:schemeClr val="accent5">
                      <a:lumMod val="75000"/>
                    </a:schemeClr>
                  </a:solidFill>
                  <a:latin typeface="+mj-lt"/>
                </a:rPr>
                <a:t>, </a:t>
              </a:r>
              <a:r>
                <a:rPr lang="ko-KR" altLang="en-US" sz="1200" dirty="0">
                  <a:solidFill>
                    <a:schemeClr val="accent5">
                      <a:lumMod val="75000"/>
                    </a:schemeClr>
                  </a:solidFill>
                  <a:latin typeface="+mj-lt"/>
                </a:rPr>
                <a:t>사업자번호</a:t>
              </a:r>
              <a:r>
                <a:rPr lang="en-US" altLang="ko-KR" sz="1200" dirty="0">
                  <a:solidFill>
                    <a:schemeClr val="accent5">
                      <a:lumMod val="75000"/>
                    </a:schemeClr>
                  </a:solidFill>
                  <a:latin typeface="+mj-lt"/>
                </a:rPr>
                <a:t>, </a:t>
              </a:r>
              <a:r>
                <a:rPr lang="ko-KR" altLang="en-US" sz="1200" dirty="0">
                  <a:solidFill>
                    <a:schemeClr val="accent5">
                      <a:lumMod val="75000"/>
                    </a:schemeClr>
                  </a:solidFill>
                  <a:latin typeface="+mj-lt"/>
                </a:rPr>
                <a:t>주소 및 전화</a:t>
              </a:r>
              <a:endParaRPr lang="en-US" altLang="ko-KR" sz="1200" dirty="0">
                <a:solidFill>
                  <a:schemeClr val="accent5">
                    <a:lumMod val="75000"/>
                  </a:schemeClr>
                </a:solidFill>
                <a:latin typeface="+mj-lt"/>
              </a:endParaRPr>
            </a:p>
            <a:p>
              <a:pPr algn="just">
                <a:lnSpc>
                  <a:spcPct val="140000"/>
                </a:lnSpc>
              </a:pPr>
              <a:r>
                <a:rPr lang="en-US" altLang="ko-KR" sz="1200" dirty="0">
                  <a:solidFill>
                    <a:schemeClr val="accent5">
                      <a:lumMod val="75000"/>
                    </a:schemeClr>
                  </a:solidFill>
                  <a:latin typeface="+mj-lt"/>
                </a:rPr>
                <a:t>    </a:t>
              </a:r>
              <a:r>
                <a:rPr lang="ko-KR" altLang="en-US" sz="1200" dirty="0">
                  <a:solidFill>
                    <a:schemeClr val="accent5">
                      <a:lumMod val="75000"/>
                    </a:schemeClr>
                  </a:solidFill>
                  <a:latin typeface="+mj-lt"/>
                </a:rPr>
                <a:t>번호 등을 수정한 후 </a:t>
              </a:r>
              <a:r>
                <a:rPr lang="en-US" altLang="ko-KR" sz="1200" dirty="0">
                  <a:solidFill>
                    <a:schemeClr val="accent5">
                      <a:lumMod val="75000"/>
                    </a:schemeClr>
                  </a:solidFill>
                  <a:latin typeface="+mj-lt"/>
                </a:rPr>
                <a:t>[</a:t>
              </a:r>
              <a:r>
                <a:rPr lang="ko-KR" altLang="en-US" sz="1200" dirty="0">
                  <a:solidFill>
                    <a:schemeClr val="accent5">
                      <a:lumMod val="75000"/>
                    </a:schemeClr>
                  </a:solidFill>
                  <a:latin typeface="+mj-lt"/>
                </a:rPr>
                <a:t>저장</a:t>
              </a:r>
              <a:r>
                <a:rPr lang="en-US" altLang="ko-KR" sz="1200" dirty="0">
                  <a:solidFill>
                    <a:schemeClr val="accent5">
                      <a:lumMod val="75000"/>
                    </a:schemeClr>
                  </a:solidFill>
                  <a:latin typeface="+mj-lt"/>
                </a:rPr>
                <a:t>]</a:t>
              </a:r>
              <a:r>
                <a:rPr lang="ko-KR" altLang="en-US" sz="1200" dirty="0">
                  <a:solidFill>
                    <a:schemeClr val="accent5">
                      <a:lumMod val="75000"/>
                    </a:schemeClr>
                  </a:solidFill>
                  <a:latin typeface="+mj-lt"/>
                </a:rPr>
                <a:t> 버튼을 클릭하면 </a:t>
              </a:r>
              <a:r>
                <a:rPr lang="ko-KR" altLang="en-US" sz="1200" b="1" dirty="0">
                  <a:solidFill>
                    <a:schemeClr val="accent5">
                      <a:lumMod val="75000"/>
                    </a:schemeClr>
                  </a:solidFill>
                </a:rPr>
                <a:t>수정 〮 </a:t>
              </a:r>
              <a:r>
                <a:rPr lang="ko-KR" altLang="en-US" sz="1200" dirty="0" smtClean="0">
                  <a:solidFill>
                    <a:schemeClr val="accent5">
                      <a:lumMod val="75000"/>
                    </a:schemeClr>
                  </a:solidFill>
                  <a:latin typeface="+mj-lt"/>
                </a:rPr>
                <a:t>등록됩니다</a:t>
              </a:r>
              <a:r>
                <a:rPr lang="en-US" altLang="ko-KR" sz="1200" dirty="0" smtClean="0">
                  <a:solidFill>
                    <a:schemeClr val="accent5">
                      <a:lumMod val="75000"/>
                    </a:schemeClr>
                  </a:solidFill>
                  <a:latin typeface="+mj-lt"/>
                </a:rPr>
                <a:t>.</a:t>
              </a:r>
              <a:r>
                <a:rPr lang="ko-KR" altLang="en-US" sz="1200" dirty="0" smtClean="0">
                  <a:solidFill>
                    <a:schemeClr val="accent5">
                      <a:lumMod val="75000"/>
                    </a:schemeClr>
                  </a:solidFill>
                  <a:latin typeface="+mj-lt"/>
                </a:rPr>
                <a:t> </a:t>
              </a:r>
              <a:endParaRPr lang="en-US" altLang="ko-KR" sz="1200" dirty="0">
                <a:solidFill>
                  <a:schemeClr val="accent5">
                    <a:lumMod val="75000"/>
                  </a:schemeClr>
                </a:solidFill>
                <a:latin typeface="+mj-lt"/>
              </a:endParaRPr>
            </a:p>
            <a:p>
              <a:pPr algn="just">
                <a:lnSpc>
                  <a:spcPct val="140000"/>
                </a:lnSpc>
              </a:pPr>
              <a:r>
                <a:rPr lang="en-US" altLang="ko-KR" sz="1100" dirty="0">
                  <a:solidFill>
                    <a:srgbClr val="FF0000"/>
                  </a:solidFill>
                  <a:latin typeface="+mj-lt"/>
                </a:rPr>
                <a:t>     </a:t>
              </a:r>
              <a:r>
                <a:rPr lang="en-US" altLang="ko-KR" sz="1100" dirty="0" smtClean="0">
                  <a:solidFill>
                    <a:srgbClr val="FF0000"/>
                  </a:solidFill>
                  <a:latin typeface="+mj-lt"/>
                </a:rPr>
                <a:t> </a:t>
              </a:r>
              <a:r>
                <a:rPr lang="ko-KR" altLang="en-US" sz="1100" dirty="0" smtClean="0">
                  <a:solidFill>
                    <a:srgbClr val="FF0000"/>
                  </a:solidFill>
                  <a:latin typeface="+mj-lt"/>
                </a:rPr>
                <a:t>수입</a:t>
              </a:r>
              <a:r>
                <a:rPr lang="en-US" altLang="ko-KR" sz="1100" dirty="0">
                  <a:solidFill>
                    <a:srgbClr val="FF0000"/>
                  </a:solidFill>
                  <a:latin typeface="+mj-lt"/>
                </a:rPr>
                <a:t>, </a:t>
              </a:r>
              <a:r>
                <a:rPr lang="ko-KR" altLang="en-US" sz="1100" dirty="0">
                  <a:solidFill>
                    <a:srgbClr val="FF0000"/>
                  </a:solidFill>
                  <a:latin typeface="+mj-lt"/>
                </a:rPr>
                <a:t>지출내역이 등록된 </a:t>
              </a:r>
              <a:r>
                <a:rPr lang="ko-KR" altLang="en-US" sz="1100" dirty="0" err="1">
                  <a:solidFill>
                    <a:srgbClr val="FF0000"/>
                  </a:solidFill>
                  <a:latin typeface="+mj-lt"/>
                </a:rPr>
                <a:t>수입ㆍ지출처를</a:t>
              </a:r>
              <a:r>
                <a:rPr lang="ko-KR" altLang="en-US" sz="1100" dirty="0">
                  <a:solidFill>
                    <a:srgbClr val="FF0000"/>
                  </a:solidFill>
                  <a:latin typeface="+mj-lt"/>
                </a:rPr>
                <a:t> 수정할 경우 수정된 내용으로 변경됨</a:t>
              </a:r>
              <a:endParaRPr lang="en-US" altLang="ko-KR" sz="1100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42" name="모서리가 둥근 직사각형 4"/>
            <p:cNvSpPr/>
            <p:nvPr/>
          </p:nvSpPr>
          <p:spPr>
            <a:xfrm rot="236874">
              <a:off x="774084" y="1509950"/>
              <a:ext cx="1006783" cy="307178"/>
            </a:xfrm>
            <a:custGeom>
              <a:avLst/>
              <a:gdLst/>
              <a:ahLst/>
              <a:cxnLst/>
              <a:rect l="l" t="t" r="r" b="b"/>
              <a:pathLst>
                <a:path w="2376264" h="735368">
                  <a:moveTo>
                    <a:pt x="152403" y="0"/>
                  </a:moveTo>
                  <a:lnTo>
                    <a:pt x="2223861" y="0"/>
                  </a:lnTo>
                  <a:cubicBezTo>
                    <a:pt x="2308031" y="0"/>
                    <a:pt x="2376264" y="68233"/>
                    <a:pt x="2376264" y="152403"/>
                  </a:cubicBezTo>
                  <a:lnTo>
                    <a:pt x="2376264" y="524145"/>
                  </a:lnTo>
                  <a:lnTo>
                    <a:pt x="0" y="735368"/>
                  </a:lnTo>
                  <a:lnTo>
                    <a:pt x="0" y="152403"/>
                  </a:lnTo>
                  <a:cubicBezTo>
                    <a:pt x="0" y="68233"/>
                    <a:pt x="68233" y="0"/>
                    <a:pt x="15240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425" tIns="34212" rIns="68425" bIns="34212"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" name="직사각형 3"/>
          <p:cNvSpPr/>
          <p:nvPr/>
        </p:nvSpPr>
        <p:spPr>
          <a:xfrm>
            <a:off x="950363" y="1548563"/>
            <a:ext cx="61747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dirty="0"/>
              <a:t>POINT</a:t>
            </a:r>
            <a:endParaRPr lang="ko-KR" altLang="en-US" sz="1100" dirty="0"/>
          </a:p>
        </p:txBody>
      </p:sp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7192" y="2353147"/>
            <a:ext cx="145229" cy="202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" name="모서리가 둥근 직사각형 66"/>
          <p:cNvSpPr/>
          <p:nvPr/>
        </p:nvSpPr>
        <p:spPr>
          <a:xfrm>
            <a:off x="4523979" y="4297392"/>
            <a:ext cx="1065474" cy="634647"/>
          </a:xfrm>
          <a:prstGeom prst="roundRect">
            <a:avLst>
              <a:gd name="adj" fmla="val 6404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TextBox 67"/>
          <p:cNvSpPr txBox="1"/>
          <p:nvPr/>
        </p:nvSpPr>
        <p:spPr>
          <a:xfrm>
            <a:off x="3550920" y="4738466"/>
            <a:ext cx="236087" cy="269430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⑤</a:t>
            </a:r>
          </a:p>
        </p:txBody>
      </p:sp>
    </p:spTree>
    <p:extLst>
      <p:ext uri="{BB962C8B-B14F-4D97-AF65-F5344CB8AC3E}">
        <p14:creationId xmlns:p14="http://schemas.microsoft.com/office/powerpoint/2010/main" val="422951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액자 28"/>
          <p:cNvSpPr/>
          <p:nvPr/>
        </p:nvSpPr>
        <p:spPr>
          <a:xfrm>
            <a:off x="476672" y="780207"/>
            <a:ext cx="2520280" cy="381129"/>
          </a:xfrm>
          <a:prstGeom prst="frame">
            <a:avLst>
              <a:gd name="adj1" fmla="val 1442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다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수입ㆍ지출처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일괄등록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(1)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6075" y="2714612"/>
            <a:ext cx="4500570" cy="27146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6056966" y="2801290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22570" y="2510056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43578" y="2500298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③</a:t>
            </a:r>
          </a:p>
        </p:txBody>
      </p:sp>
      <p:grpSp>
        <p:nvGrpSpPr>
          <p:cNvPr id="3" name="그룹 22"/>
          <p:cNvGrpSpPr/>
          <p:nvPr/>
        </p:nvGrpSpPr>
        <p:grpSpPr>
          <a:xfrm>
            <a:off x="699181" y="1437712"/>
            <a:ext cx="5616623" cy="1045826"/>
            <a:chOff x="692697" y="1509950"/>
            <a:chExt cx="5616624" cy="1045826"/>
          </a:xfrm>
        </p:grpSpPr>
        <p:sp>
          <p:nvSpPr>
            <p:cNvPr id="24" name="모서리가 둥근 직사각형 23"/>
            <p:cNvSpPr/>
            <p:nvPr/>
          </p:nvSpPr>
          <p:spPr>
            <a:xfrm>
              <a:off x="692697" y="1691680"/>
              <a:ext cx="5616624" cy="864096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254" tIns="43626" rIns="87254" bIns="43626" rtlCol="0" anchor="ctr"/>
            <a:lstStyle/>
            <a:p>
              <a:pPr algn="just">
                <a:lnSpc>
                  <a:spcPct val="120000"/>
                </a:lnSpc>
              </a:pPr>
              <a:r>
                <a:rPr lang="ko-KR" altLang="en-US" sz="1200" dirty="0">
                  <a:solidFill>
                    <a:schemeClr val="tx2"/>
                  </a:solidFill>
                </a:rPr>
                <a:t>★ </a:t>
              </a:r>
              <a:r>
                <a:rPr lang="ko-KR" altLang="en-US" sz="1200" dirty="0" err="1">
                  <a:solidFill>
                    <a:schemeClr val="tx2"/>
                  </a:solidFill>
                </a:rPr>
                <a:t>수입ㆍ지출처를</a:t>
              </a:r>
              <a:r>
                <a:rPr lang="ko-KR" altLang="en-US" sz="1200" dirty="0">
                  <a:solidFill>
                    <a:schemeClr val="tx2"/>
                  </a:solidFill>
                </a:rPr>
                <a:t> 엑셀 파일로 관리하여 프로그램에 등록하거나</a:t>
              </a:r>
              <a:r>
                <a:rPr lang="en-US" altLang="ko-KR" sz="1200" dirty="0">
                  <a:solidFill>
                    <a:schemeClr val="tx2"/>
                  </a:solidFill>
                </a:rPr>
                <a:t>, </a:t>
              </a:r>
              <a:r>
                <a:rPr lang="ko-KR" altLang="en-US" sz="1200" dirty="0">
                  <a:solidFill>
                    <a:schemeClr val="tx2"/>
                  </a:solidFill>
                </a:rPr>
                <a:t>사용기관이 </a:t>
              </a:r>
              <a:endParaRPr lang="en-US" altLang="ko-KR" sz="1200" dirty="0" smtClean="0">
                <a:solidFill>
                  <a:schemeClr val="tx2"/>
                </a:solidFill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ko-KR" sz="1200" dirty="0">
                  <a:solidFill>
                    <a:schemeClr val="tx2"/>
                  </a:solidFill>
                </a:rPr>
                <a:t> </a:t>
              </a:r>
              <a:r>
                <a:rPr lang="en-US" altLang="ko-KR" sz="1200" dirty="0" smtClean="0">
                  <a:solidFill>
                    <a:schemeClr val="tx2"/>
                  </a:solidFill>
                </a:rPr>
                <a:t>   2</a:t>
              </a:r>
              <a:r>
                <a:rPr lang="ko-KR" altLang="en-US" sz="1200" dirty="0" smtClean="0">
                  <a:solidFill>
                    <a:schemeClr val="tx2"/>
                  </a:solidFill>
                </a:rPr>
                <a:t>개</a:t>
              </a:r>
              <a:r>
                <a:rPr lang="en-US" altLang="ko-KR" sz="1200" dirty="0" smtClean="0">
                  <a:solidFill>
                    <a:schemeClr val="tx2"/>
                  </a:solidFill>
                </a:rPr>
                <a:t> </a:t>
              </a:r>
              <a:r>
                <a:rPr lang="ko-KR" altLang="en-US" sz="1200" dirty="0">
                  <a:solidFill>
                    <a:schemeClr val="tx2"/>
                  </a:solidFill>
                </a:rPr>
                <a:t>이상인 경우</a:t>
              </a:r>
              <a:r>
                <a:rPr lang="en-US" altLang="ko-KR" sz="1200" dirty="0">
                  <a:solidFill>
                    <a:schemeClr val="tx2"/>
                  </a:solidFill>
                </a:rPr>
                <a:t> </a:t>
              </a:r>
              <a:r>
                <a:rPr lang="ko-KR" altLang="en-US" sz="1200" dirty="0">
                  <a:solidFill>
                    <a:schemeClr val="tx2"/>
                  </a:solidFill>
                </a:rPr>
                <a:t>기존 사용기관의 </a:t>
              </a:r>
              <a:r>
                <a:rPr lang="ko-KR" altLang="en-US" sz="1200" dirty="0" err="1">
                  <a:solidFill>
                    <a:schemeClr val="tx2"/>
                  </a:solidFill>
                </a:rPr>
                <a:t>수입ㆍ지출처를</a:t>
              </a:r>
              <a:r>
                <a:rPr lang="ko-KR" altLang="en-US" sz="1200" dirty="0">
                  <a:solidFill>
                    <a:schemeClr val="tx2"/>
                  </a:solidFill>
                </a:rPr>
                <a:t> 다른 사용기관에도 함께 </a:t>
              </a:r>
              <a:endParaRPr lang="en-US" altLang="ko-KR" sz="1200" dirty="0" smtClean="0">
                <a:solidFill>
                  <a:schemeClr val="tx2"/>
                </a:solidFill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ko-KR" sz="1200" dirty="0">
                  <a:solidFill>
                    <a:schemeClr val="tx2"/>
                  </a:solidFill>
                </a:rPr>
                <a:t> </a:t>
              </a:r>
              <a:r>
                <a:rPr lang="en-US" altLang="ko-KR" sz="1200" dirty="0" smtClean="0">
                  <a:solidFill>
                    <a:schemeClr val="tx2"/>
                  </a:solidFill>
                </a:rPr>
                <a:t>  </a:t>
              </a:r>
              <a:r>
                <a:rPr lang="ko-KR" altLang="en-US" sz="1200" dirty="0" smtClean="0">
                  <a:solidFill>
                    <a:schemeClr val="tx2"/>
                  </a:solidFill>
                </a:rPr>
                <a:t>사용할 경우</a:t>
              </a:r>
              <a:r>
                <a:rPr lang="en-US" altLang="ko-KR" sz="1200" dirty="0" smtClean="0">
                  <a:solidFill>
                    <a:schemeClr val="tx2"/>
                  </a:solidFill>
                </a:rPr>
                <a:t> </a:t>
              </a:r>
              <a:r>
                <a:rPr lang="ko-KR" altLang="en-US" sz="1200" dirty="0" smtClean="0">
                  <a:solidFill>
                    <a:schemeClr val="tx2"/>
                  </a:solidFill>
                </a:rPr>
                <a:t>일괄등록 기능을 활용할 수 있습니다</a:t>
              </a:r>
              <a:r>
                <a:rPr lang="en-US" altLang="ko-KR" sz="1200" dirty="0" smtClean="0">
                  <a:solidFill>
                    <a:schemeClr val="tx2"/>
                  </a:solidFill>
                </a:rPr>
                <a:t>.</a:t>
              </a:r>
              <a:endParaRPr lang="en-US" altLang="ko-KR" sz="1200" dirty="0">
                <a:solidFill>
                  <a:schemeClr val="tx2"/>
                </a:solidFill>
              </a:endParaRPr>
            </a:p>
          </p:txBody>
        </p:sp>
        <p:sp>
          <p:nvSpPr>
            <p:cNvPr id="25" name="모서리가 둥근 직사각형 4"/>
            <p:cNvSpPr/>
            <p:nvPr/>
          </p:nvSpPr>
          <p:spPr>
            <a:xfrm rot="236874">
              <a:off x="774084" y="1509950"/>
              <a:ext cx="1006783" cy="307178"/>
            </a:xfrm>
            <a:custGeom>
              <a:avLst/>
              <a:gdLst/>
              <a:ahLst/>
              <a:cxnLst/>
              <a:rect l="l" t="t" r="r" b="b"/>
              <a:pathLst>
                <a:path w="2376264" h="735368">
                  <a:moveTo>
                    <a:pt x="152403" y="0"/>
                  </a:moveTo>
                  <a:lnTo>
                    <a:pt x="2223861" y="0"/>
                  </a:lnTo>
                  <a:cubicBezTo>
                    <a:pt x="2308031" y="0"/>
                    <a:pt x="2376264" y="68233"/>
                    <a:pt x="2376264" y="152403"/>
                  </a:cubicBezTo>
                  <a:lnTo>
                    <a:pt x="2376264" y="524145"/>
                  </a:lnTo>
                  <a:lnTo>
                    <a:pt x="0" y="735368"/>
                  </a:lnTo>
                  <a:lnTo>
                    <a:pt x="0" y="152403"/>
                  </a:lnTo>
                  <a:cubicBezTo>
                    <a:pt x="0" y="68233"/>
                    <a:pt x="68233" y="0"/>
                    <a:pt x="15240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425" tIns="34212" rIns="68425" bIns="34212"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908720" y="1440791"/>
            <a:ext cx="7920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 </a:t>
            </a:r>
            <a:r>
              <a:rPr lang="en-US" altLang="ko-KR" sz="1100" b="1" dirty="0"/>
              <a:t>POINT</a:t>
            </a:r>
            <a:endParaRPr lang="ko-KR" altLang="en-US" sz="1100" b="1" dirty="0"/>
          </a:p>
        </p:txBody>
      </p:sp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802183"/>
              </p:ext>
            </p:extLst>
          </p:nvPr>
        </p:nvGraphicFramePr>
        <p:xfrm>
          <a:off x="764704" y="6448402"/>
          <a:ext cx="5521816" cy="20303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256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865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①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엑셀파일 찾기</a:t>
                      </a: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돋보기를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활용하여 수입 및 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지출처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목록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엑셀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) 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파일을 선택한다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kumimoji="1" lang="en-US" altLang="ko-KR" sz="1100" b="0" kern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265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② </a:t>
                      </a:r>
                      <a:r>
                        <a:rPr kumimoji="1" lang="ko-KR" altLang="en-US" sz="1100" b="1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저장 전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자료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  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확인 클릭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</a:pP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 엑셀파일로 작성된 자료에 오류가 있는지 점검한다</a:t>
                      </a:r>
                      <a:r>
                        <a:rPr lang="en-US" altLang="ko-KR" sz="1100" b="0" dirty="0"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>
                        <a:lnSpc>
                          <a:spcPct val="140000"/>
                        </a:lnSpc>
                      </a:pPr>
                      <a:r>
                        <a:rPr lang="en-US" altLang="ko-KR" sz="1100" b="0" dirty="0">
                          <a:latin typeface="+mn-ea"/>
                          <a:ea typeface="+mn-ea"/>
                        </a:rPr>
                        <a:t>  </a:t>
                      </a:r>
                      <a:r>
                        <a:rPr lang="en-US" altLang="ko-KR" sz="1100" b="0" dirty="0" smtClean="0">
                          <a:latin typeface="+mn-ea"/>
                          <a:ea typeface="+mn-ea"/>
                        </a:rPr>
                        <a:t>=&gt; 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오류 자료가 있는 경우 </a:t>
                      </a:r>
                      <a:r>
                        <a:rPr lang="en-US" altLang="ko-KR" sz="1100" b="0" dirty="0">
                          <a:latin typeface="+mn-ea"/>
                          <a:ea typeface="+mn-ea"/>
                        </a:rPr>
                        <a:t>[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저장</a:t>
                      </a:r>
                      <a:r>
                        <a:rPr lang="en-US" altLang="ko-KR" sz="1100" b="0" dirty="0">
                          <a:latin typeface="+mn-ea"/>
                          <a:ea typeface="+mn-ea"/>
                        </a:rPr>
                        <a:t>] 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불가</a:t>
                      </a:r>
                      <a:endParaRPr lang="en-US" altLang="ko-KR" sz="1100" b="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ct val="140000"/>
                        </a:lnSpc>
                      </a:pPr>
                      <a:r>
                        <a:rPr lang="en-US" altLang="ko-KR" sz="1100" b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b="0" dirty="0" smtClean="0">
                          <a:latin typeface="+mn-ea"/>
                          <a:ea typeface="+mn-ea"/>
                        </a:rPr>
                        <a:t> =&gt; 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오류 내용은 </a:t>
                      </a:r>
                      <a:r>
                        <a:rPr lang="en-US" altLang="ko-KR" sz="1100" b="0" dirty="0">
                          <a:latin typeface="+mn-ea"/>
                          <a:ea typeface="+mn-ea"/>
                        </a:rPr>
                        <a:t>[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엑셀</a:t>
                      </a:r>
                      <a:r>
                        <a:rPr lang="en-US" altLang="ko-KR" sz="1100" b="0" dirty="0">
                          <a:latin typeface="+mn-ea"/>
                          <a:ea typeface="+mn-ea"/>
                        </a:rPr>
                        <a:t>] 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파일로 다운로드 가능</a:t>
                      </a:r>
                      <a:endParaRPr lang="en-US" altLang="ko-KR" sz="1100" b="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ct val="14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=&gt;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오류수정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후 </a:t>
                      </a:r>
                      <a:r>
                        <a:rPr kumimoji="1" lang="en-US" altLang="ko-KR" sz="1100" b="0" kern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①</a:t>
                      </a:r>
                      <a:r>
                        <a:rPr kumimoji="1" lang="ko-KR" altLang="en-US" sz="1100" b="0" kern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의 순서로 돌아가서 진행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26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③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저  장    </a:t>
                      </a: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[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저장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]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시 신규 </a:t>
                      </a:r>
                      <a:r>
                        <a:rPr kumimoji="1" lang="ko-KR" altLang="en-US" sz="1100" b="0" kern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수입ㆍ지출처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자료가 등록되고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기 등록된 </a:t>
                      </a:r>
                      <a:endParaRPr kumimoji="1" lang="en-US" altLang="ko-KR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kern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수입ㆍ지출처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자료는 엑셀파일 내용으로 수정된다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pSp>
        <p:nvGrpSpPr>
          <p:cNvPr id="33" name="그룹 32"/>
          <p:cNvGrpSpPr/>
          <p:nvPr/>
        </p:nvGrpSpPr>
        <p:grpSpPr>
          <a:xfrm>
            <a:off x="675576" y="6052087"/>
            <a:ext cx="2080867" cy="332399"/>
            <a:chOff x="704830" y="3707397"/>
            <a:chExt cx="2080867" cy="332399"/>
          </a:xfrm>
        </p:grpSpPr>
        <p:sp>
          <p:nvSpPr>
            <p:cNvPr id="34" name="직사각형 33"/>
            <p:cNvSpPr/>
            <p:nvPr/>
          </p:nvSpPr>
          <p:spPr>
            <a:xfrm>
              <a:off x="805668" y="3707397"/>
              <a:ext cx="1980029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 err="1">
                  <a:latin typeface="HY울릉도M" pitchFamily="18" charset="-127"/>
                  <a:ea typeface="HY울릉도M" pitchFamily="18" charset="-127"/>
                </a:rPr>
                <a:t>수입지출처</a:t>
              </a: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 일괄등록 순서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35" name="타원 34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/>
          <a:srcRect t="3336" r="81520" b="39883"/>
          <a:stretch>
            <a:fillRect/>
          </a:stretch>
        </p:blipFill>
        <p:spPr bwMode="auto">
          <a:xfrm>
            <a:off x="631629" y="2714612"/>
            <a:ext cx="1013324" cy="25426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" name="타원 19"/>
          <p:cNvSpPr/>
          <p:nvPr/>
        </p:nvSpPr>
        <p:spPr>
          <a:xfrm>
            <a:off x="594058" y="4357685"/>
            <a:ext cx="941231" cy="285753"/>
          </a:xfrm>
          <a:prstGeom prst="ellipse">
            <a:avLst/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화살표 연결선 21"/>
          <p:cNvCxnSpPr/>
          <p:nvPr/>
        </p:nvCxnSpPr>
        <p:spPr>
          <a:xfrm>
            <a:off x="1564883" y="4498973"/>
            <a:ext cx="562384" cy="1588"/>
          </a:xfrm>
          <a:prstGeom prst="straightConnector1">
            <a:avLst/>
          </a:prstGeom>
          <a:ln w="15875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아래쪽 화살표 22"/>
          <p:cNvSpPr/>
          <p:nvPr/>
        </p:nvSpPr>
        <p:spPr>
          <a:xfrm>
            <a:off x="2428868" y="5357818"/>
            <a:ext cx="45719" cy="202886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14</a:t>
            </a:r>
            <a:endParaRPr lang="ko-KR" altLang="en-US" sz="1000" dirty="0"/>
          </a:p>
        </p:txBody>
      </p:sp>
      <p:sp>
        <p:nvSpPr>
          <p:cNvPr id="21" name="직사각형 20"/>
          <p:cNvSpPr/>
          <p:nvPr/>
        </p:nvSpPr>
        <p:spPr>
          <a:xfrm>
            <a:off x="1991166" y="5612880"/>
            <a:ext cx="4065800" cy="2552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</a:rPr>
              <a:t>엑셀파일 일괄등록 </a:t>
            </a:r>
            <a:r>
              <a:rPr lang="ko-KR" altLang="en-US" sz="900" b="1" dirty="0">
                <a:solidFill>
                  <a:schemeClr val="tx1"/>
                </a:solidFill>
              </a:rPr>
              <a:t>작성시 </a:t>
            </a:r>
            <a:r>
              <a:rPr lang="ko-KR" altLang="en-US" sz="900" b="1" dirty="0" smtClean="0">
                <a:solidFill>
                  <a:schemeClr val="tx1"/>
                </a:solidFill>
              </a:rPr>
              <a:t>유의사항 등  </a:t>
            </a:r>
            <a:r>
              <a:rPr lang="ko-KR" altLang="en-US" sz="900" b="1" dirty="0">
                <a:solidFill>
                  <a:schemeClr val="tx1"/>
                </a:solidFill>
              </a:rPr>
              <a:t>해당 내역을 준수해야 </a:t>
            </a:r>
            <a:r>
              <a:rPr lang="ko-KR" altLang="en-US" sz="900" b="1" dirty="0" smtClean="0">
                <a:solidFill>
                  <a:schemeClr val="tx1"/>
                </a:solidFill>
              </a:rPr>
              <a:t>합</a:t>
            </a:r>
            <a:r>
              <a:rPr lang="ko-KR" altLang="en-US" sz="900" b="1" dirty="0">
                <a:solidFill>
                  <a:schemeClr val="tx1"/>
                </a:solidFill>
              </a:rPr>
              <a:t>니</a:t>
            </a:r>
            <a:r>
              <a:rPr lang="ko-KR" altLang="en-US" sz="900" b="1" dirty="0" smtClean="0">
                <a:solidFill>
                  <a:schemeClr val="tx1"/>
                </a:solidFill>
              </a:rPr>
              <a:t>다</a:t>
            </a:r>
            <a:r>
              <a:rPr lang="en-US" altLang="ko-KR" sz="900" b="1" dirty="0" smtClean="0">
                <a:solidFill>
                  <a:schemeClr val="tx1"/>
                </a:solidFill>
              </a:rPr>
              <a:t>.</a:t>
            </a:r>
            <a:endParaRPr lang="en-US" altLang="ko-KR" sz="900" b="1" dirty="0">
              <a:solidFill>
                <a:schemeClr val="tx1"/>
              </a:solidFill>
            </a:endParaRPr>
          </a:p>
        </p:txBody>
      </p:sp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85693" y="5602619"/>
            <a:ext cx="231139" cy="26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8278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액자 32"/>
          <p:cNvSpPr/>
          <p:nvPr/>
        </p:nvSpPr>
        <p:spPr>
          <a:xfrm>
            <a:off x="404664" y="924987"/>
            <a:ext cx="2520280" cy="381129"/>
          </a:xfrm>
          <a:prstGeom prst="frame">
            <a:avLst>
              <a:gd name="adj1" fmla="val 1442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다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수입ㆍ지출처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일괄등록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(2)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42" y="1571604"/>
            <a:ext cx="5846603" cy="2643206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</p:pic>
      <p:grpSp>
        <p:nvGrpSpPr>
          <p:cNvPr id="4" name="그룹 52"/>
          <p:cNvGrpSpPr/>
          <p:nvPr/>
        </p:nvGrpSpPr>
        <p:grpSpPr>
          <a:xfrm>
            <a:off x="642917" y="4724823"/>
            <a:ext cx="5643583" cy="1347375"/>
            <a:chOff x="548679" y="4499992"/>
            <a:chExt cx="5760641" cy="1512168"/>
          </a:xfrm>
        </p:grpSpPr>
        <p:pic>
          <p:nvPicPr>
            <p:cNvPr id="44" name="Picture 56" descr="1"/>
            <p:cNvPicPr preferRelativeResize="0"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80" y="4499992"/>
              <a:ext cx="5760640" cy="151216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TextBox 44"/>
            <p:cNvSpPr txBox="1"/>
            <p:nvPr/>
          </p:nvSpPr>
          <p:spPr>
            <a:xfrm>
              <a:off x="548679" y="4572000"/>
              <a:ext cx="5743278" cy="13385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ko-KR" sz="1100" dirty="0"/>
                <a:t>① </a:t>
              </a:r>
              <a:r>
                <a:rPr lang="ko-KR" altLang="en-US" sz="1100" dirty="0" err="1"/>
                <a:t>수입ㆍ지출처</a:t>
              </a:r>
              <a:r>
                <a:rPr lang="ko-KR" altLang="en-US" sz="1100" dirty="0"/>
                <a:t> 조회자료를 한 건 </a:t>
              </a:r>
              <a:r>
                <a:rPr lang="en-US" altLang="ko-KR" sz="1100" dirty="0"/>
                <a:t>[</a:t>
              </a:r>
              <a:r>
                <a:rPr lang="ko-KR" altLang="en-US" sz="1100" dirty="0"/>
                <a:t>삭제</a:t>
              </a:r>
              <a:r>
                <a:rPr lang="en-US" altLang="ko-KR" sz="1100" dirty="0"/>
                <a:t>] </a:t>
              </a:r>
              <a:r>
                <a:rPr lang="ko-KR" altLang="en-US" sz="1100" dirty="0"/>
                <a:t>또는 조회한 모든 자료를 </a:t>
              </a:r>
              <a:r>
                <a:rPr lang="en-US" altLang="ko-KR" sz="1100" dirty="0"/>
                <a:t>[</a:t>
              </a:r>
              <a:r>
                <a:rPr lang="ko-KR" altLang="en-US" sz="1100" dirty="0"/>
                <a:t>일괄 삭제</a:t>
              </a:r>
              <a:r>
                <a:rPr lang="en-US" altLang="ko-KR" sz="1100" dirty="0"/>
                <a:t>] </a:t>
              </a:r>
              <a:r>
                <a:rPr lang="ko-KR" altLang="en-US" sz="1100" dirty="0"/>
                <a:t>가능함</a:t>
              </a:r>
              <a:r>
                <a:rPr lang="en-US" altLang="ko-KR" sz="1100" dirty="0"/>
                <a:t>.</a:t>
              </a:r>
            </a:p>
            <a:p>
              <a:pPr>
                <a:lnSpc>
                  <a:spcPct val="130000"/>
                </a:lnSpc>
              </a:pPr>
              <a:r>
                <a:rPr lang="ko-KR" altLang="en-US" sz="1100" dirty="0"/>
                <a:t>    </a:t>
              </a:r>
              <a:r>
                <a:rPr lang="en-US" altLang="ko-KR" sz="1100" dirty="0">
                  <a:latin typeface="돋움"/>
                  <a:ea typeface="돋움"/>
                </a:rPr>
                <a:t>※</a:t>
              </a:r>
              <a:r>
                <a:rPr lang="ko-KR" altLang="en-US" sz="1100" dirty="0"/>
                <a:t> 수입내역 혹은 지출내역이 등록된 </a:t>
              </a:r>
              <a:r>
                <a:rPr lang="ko-KR" altLang="en-US" sz="1100" dirty="0" err="1"/>
                <a:t>수입지출처는</a:t>
              </a:r>
              <a:r>
                <a:rPr lang="ko-KR" altLang="en-US" sz="1100" dirty="0"/>
                <a:t> 삭제 불가</a:t>
              </a:r>
              <a:endParaRPr lang="en-US" altLang="ko-KR" sz="1100" dirty="0"/>
            </a:p>
            <a:p>
              <a:pPr>
                <a:lnSpc>
                  <a:spcPct val="130000"/>
                </a:lnSpc>
              </a:pPr>
              <a:r>
                <a:rPr lang="ko-KR" altLang="ko-KR" sz="1100" dirty="0"/>
                <a:t>②</a:t>
              </a:r>
              <a:r>
                <a:rPr lang="en-US" altLang="ko-KR" sz="1100" dirty="0"/>
                <a:t> </a:t>
              </a:r>
              <a:r>
                <a:rPr lang="ko-KR" altLang="en-US" sz="1100" dirty="0"/>
                <a:t>오류 내용을 </a:t>
              </a:r>
              <a:r>
                <a:rPr lang="en-US" altLang="ko-KR" sz="1100" dirty="0"/>
                <a:t>[</a:t>
              </a:r>
              <a:r>
                <a:rPr lang="ko-KR" altLang="en-US" sz="1100" dirty="0"/>
                <a:t>엑셀</a:t>
              </a:r>
              <a:r>
                <a:rPr lang="en-US" altLang="ko-KR" sz="1100" dirty="0"/>
                <a:t>] </a:t>
              </a:r>
              <a:r>
                <a:rPr lang="ko-KR" altLang="en-US" sz="1100" dirty="0"/>
                <a:t>파일로 다운로드 가능함</a:t>
              </a:r>
              <a:r>
                <a:rPr lang="en-US" altLang="ko-KR" sz="1100" dirty="0"/>
                <a:t>.</a:t>
              </a:r>
            </a:p>
            <a:p>
              <a:pPr>
                <a:lnSpc>
                  <a:spcPct val="130000"/>
                </a:lnSpc>
              </a:pPr>
              <a:r>
                <a:rPr lang="en-US" altLang="ko-KR" sz="1100" dirty="0">
                  <a:latin typeface="돋움"/>
                  <a:ea typeface="돋움"/>
                </a:rPr>
                <a:t>    ※</a:t>
              </a:r>
              <a:r>
                <a:rPr lang="en-US" altLang="ko-KR" sz="1100" dirty="0"/>
                <a:t> [</a:t>
              </a:r>
              <a:r>
                <a:rPr lang="ko-KR" altLang="en-US" sz="1100" dirty="0"/>
                <a:t>저장 전 자료확인</a:t>
              </a:r>
              <a:r>
                <a:rPr lang="en-US" altLang="ko-KR" sz="1100" dirty="0"/>
                <a:t>] </a:t>
              </a:r>
              <a:r>
                <a:rPr lang="ko-KR" altLang="en-US" sz="1100" dirty="0"/>
                <a:t>후 오류 내용이 한 건이라도 있는 경우</a:t>
              </a:r>
              <a:r>
                <a:rPr lang="en-US" altLang="ko-KR" sz="1100" dirty="0"/>
                <a:t> </a:t>
              </a:r>
              <a:r>
                <a:rPr lang="ko-KR" altLang="en-US" sz="1100" dirty="0"/>
                <a:t>일괄등록 불가</a:t>
              </a:r>
              <a:endParaRPr lang="en-US" altLang="ko-KR" sz="1100" dirty="0"/>
            </a:p>
            <a:p>
              <a:pPr>
                <a:lnSpc>
                  <a:spcPct val="130000"/>
                </a:lnSpc>
              </a:pPr>
              <a:r>
                <a:rPr lang="en-US" altLang="ko-KR" sz="1100" dirty="0"/>
                <a:t>③ [</a:t>
              </a:r>
              <a:r>
                <a:rPr lang="ko-KR" altLang="en-US" sz="1100" dirty="0"/>
                <a:t>엑셀</a:t>
              </a:r>
              <a:r>
                <a:rPr lang="en-US" altLang="ko-KR" sz="1100" dirty="0"/>
                <a:t>] </a:t>
              </a:r>
              <a:r>
                <a:rPr lang="ko-KR" altLang="en-US" sz="1100" dirty="0"/>
                <a:t>클릭하면 일괄등록 양식의 엑셀파일 다운로드 가능함</a:t>
              </a:r>
              <a:r>
                <a:rPr lang="en-US" altLang="ko-KR" sz="1100" dirty="0"/>
                <a:t>.</a:t>
              </a:r>
            </a:p>
          </p:txBody>
        </p:sp>
      </p:grpSp>
      <p:sp>
        <p:nvSpPr>
          <p:cNvPr id="47" name="모서리가 접힌 도형 46"/>
          <p:cNvSpPr/>
          <p:nvPr/>
        </p:nvSpPr>
        <p:spPr>
          <a:xfrm>
            <a:off x="620688" y="6484866"/>
            <a:ext cx="5688632" cy="2016224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</a:rPr>
              <a:t>    </a:t>
            </a:r>
            <a:r>
              <a:rPr lang="ko-KR" altLang="en-US" sz="1100" b="1" dirty="0">
                <a:solidFill>
                  <a:schemeClr val="tx1"/>
                </a:solidFill>
              </a:rPr>
              <a:t>사용기관을 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2</a:t>
            </a:r>
            <a:r>
              <a:rPr lang="ko-KR" altLang="en-US" sz="1100" b="1" dirty="0" err="1" smtClean="0">
                <a:solidFill>
                  <a:schemeClr val="tx1"/>
                </a:solidFill>
              </a:rPr>
              <a:t>개이상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100" b="1" dirty="0">
                <a:solidFill>
                  <a:schemeClr val="tx1"/>
                </a:solidFill>
              </a:rPr>
              <a:t>사용하는 경우</a:t>
            </a:r>
            <a:r>
              <a:rPr lang="en-US" altLang="ko-KR" sz="1100" b="1" dirty="0">
                <a:solidFill>
                  <a:schemeClr val="tx1"/>
                </a:solidFill>
              </a:rPr>
              <a:t>, </a:t>
            </a:r>
            <a:r>
              <a:rPr lang="ko-KR" altLang="en-US" sz="1100" dirty="0">
                <a:solidFill>
                  <a:schemeClr val="tx1"/>
                </a:solidFill>
              </a:rPr>
              <a:t>새로운 사용기관 등록 후 </a:t>
            </a:r>
            <a:r>
              <a:rPr lang="ko-KR" altLang="en-US" sz="1100" dirty="0" err="1">
                <a:solidFill>
                  <a:schemeClr val="tx1"/>
                </a:solidFill>
              </a:rPr>
              <a:t>수입ㆍ지출처</a:t>
            </a:r>
            <a:r>
              <a:rPr lang="ko-KR" altLang="en-US" sz="1100" dirty="0">
                <a:solidFill>
                  <a:schemeClr val="tx1"/>
                </a:solidFill>
              </a:rPr>
              <a:t> 자료는 </a:t>
            </a:r>
            <a:endParaRPr lang="en-US" altLang="ko-KR" sz="1100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en-US" altLang="ko-KR" sz="1100" dirty="0">
                <a:solidFill>
                  <a:schemeClr val="tx1"/>
                </a:solidFill>
              </a:rPr>
              <a:t>    </a:t>
            </a:r>
            <a:r>
              <a:rPr lang="ko-KR" altLang="en-US" sz="1100" dirty="0">
                <a:solidFill>
                  <a:schemeClr val="tx1"/>
                </a:solidFill>
              </a:rPr>
              <a:t>기존 사용기관의 자료를 엑셀 다운로드하여 </a:t>
            </a:r>
            <a:r>
              <a:rPr lang="ko-KR" altLang="en-US" sz="1100" dirty="0" err="1">
                <a:solidFill>
                  <a:schemeClr val="tx1"/>
                </a:solidFill>
              </a:rPr>
              <a:t>일괄등록하면</a:t>
            </a:r>
            <a:r>
              <a:rPr lang="ko-KR" altLang="en-US" sz="1100" dirty="0">
                <a:solidFill>
                  <a:schemeClr val="tx1"/>
                </a:solidFill>
              </a:rPr>
              <a:t> </a:t>
            </a:r>
            <a:r>
              <a:rPr lang="ko-KR" altLang="en-US" sz="1100" dirty="0" smtClean="0">
                <a:solidFill>
                  <a:schemeClr val="tx1"/>
                </a:solidFill>
              </a:rPr>
              <a:t>편리합니다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  <a:endParaRPr lang="en-US" altLang="ko-KR" sz="1100" dirty="0">
              <a:solidFill>
                <a:schemeClr val="tx1"/>
              </a:solidFill>
            </a:endParaRPr>
          </a:p>
          <a:p>
            <a:pPr algn="just"/>
            <a:endParaRPr lang="en-US" altLang="ko-KR" sz="1200" dirty="0">
              <a:solidFill>
                <a:schemeClr val="tx1"/>
              </a:solidFill>
            </a:endParaRPr>
          </a:p>
          <a:p>
            <a:pPr algn="just"/>
            <a:endParaRPr lang="en-US" altLang="ko-KR" sz="1200" dirty="0">
              <a:solidFill>
                <a:schemeClr val="tx1"/>
              </a:solidFill>
            </a:endParaRPr>
          </a:p>
          <a:p>
            <a:pPr algn="just"/>
            <a:endParaRPr lang="en-US" altLang="ko-KR" sz="1200" dirty="0">
              <a:solidFill>
                <a:schemeClr val="tx1"/>
              </a:solidFill>
            </a:endParaRPr>
          </a:p>
          <a:p>
            <a:pPr algn="ctr"/>
            <a:endParaRPr lang="en-US" altLang="ko-KR" sz="1200" dirty="0">
              <a:solidFill>
                <a:schemeClr val="tx1"/>
              </a:solidFill>
            </a:endParaRPr>
          </a:p>
          <a:p>
            <a:pPr algn="ctr"/>
            <a:endParaRPr lang="en-US" altLang="ko-KR" sz="1200" dirty="0">
              <a:solidFill>
                <a:schemeClr val="tx1"/>
              </a:solidFill>
            </a:endParaRPr>
          </a:p>
          <a:p>
            <a:pPr algn="ctr"/>
            <a:endParaRPr lang="en-US" altLang="ko-KR" sz="1200" dirty="0">
              <a:solidFill>
                <a:schemeClr val="tx1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79685" y="7059168"/>
            <a:ext cx="2997839" cy="13855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7" name="그룹 39"/>
          <p:cNvGrpSpPr/>
          <p:nvPr/>
        </p:nvGrpSpPr>
        <p:grpSpPr>
          <a:xfrm>
            <a:off x="548680" y="6268842"/>
            <a:ext cx="416416" cy="425082"/>
            <a:chOff x="1328003" y="4166313"/>
            <a:chExt cx="848899" cy="6898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1" name="물결 40"/>
            <p:cNvSpPr/>
            <p:nvPr/>
          </p:nvSpPr>
          <p:spPr>
            <a:xfrm rot="19320719">
              <a:off x="1328003" y="4166313"/>
              <a:ext cx="848899" cy="689874"/>
            </a:xfrm>
            <a:prstGeom prst="wave">
              <a:avLst>
                <a:gd name="adj1" fmla="val 12500"/>
                <a:gd name="adj2" fmla="val 1238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Text Placeholder 3"/>
            <p:cNvSpPr txBox="1">
              <a:spLocks/>
            </p:cNvSpPr>
            <p:nvPr/>
          </p:nvSpPr>
          <p:spPr>
            <a:xfrm rot="19892846">
              <a:off x="1584557" y="4308111"/>
              <a:ext cx="308730" cy="382745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atinLnBrk="0">
                <a:spcBef>
                  <a:spcPct val="20000"/>
                </a:spcBef>
                <a:defRPr/>
              </a:pPr>
              <a:r>
                <a:rPr lang="en-US" altLang="ko-KR" sz="1800" dirty="0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tip!</a:t>
              </a:r>
              <a:endParaRPr lang="en-US" sz="1800" dirty="0">
                <a:solidFill>
                  <a:srgbClr val="4F012A"/>
                </a:solidFill>
                <a:latin typeface="HY얕은샘물M" pitchFamily="18" charset="-127"/>
                <a:ea typeface="HY얕은샘물M" pitchFamily="18" charset="-127"/>
              </a:endParaRPr>
            </a:p>
          </p:txBody>
        </p:sp>
      </p:grpSp>
      <p:grpSp>
        <p:nvGrpSpPr>
          <p:cNvPr id="8" name="그룹 55"/>
          <p:cNvGrpSpPr/>
          <p:nvPr/>
        </p:nvGrpSpPr>
        <p:grpSpPr>
          <a:xfrm>
            <a:off x="4005063" y="7060927"/>
            <a:ext cx="2067745" cy="1311128"/>
            <a:chOff x="-2619674" y="4916875"/>
            <a:chExt cx="2147274" cy="1673858"/>
          </a:xfrm>
        </p:grpSpPr>
        <p:sp>
          <p:nvSpPr>
            <p:cNvPr id="54" name="직사각형 53"/>
            <p:cNvSpPr/>
            <p:nvPr/>
          </p:nvSpPr>
          <p:spPr>
            <a:xfrm>
              <a:off x="-2619674" y="4916878"/>
              <a:ext cx="2095667" cy="16569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254" tIns="43626" rIns="87254" bIns="43626" rtlCol="0" anchor="ctr"/>
            <a:lstStyle/>
            <a:p>
              <a:pPr algn="ctr"/>
              <a:endParaRPr lang="en-US" altLang="ko-KR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-2619674" y="4916875"/>
              <a:ext cx="2147274" cy="16738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1100" dirty="0" err="1"/>
                <a:t>수입ㆍ지출처</a:t>
              </a:r>
              <a:r>
                <a:rPr lang="ko-KR" altLang="en-US" sz="1100" dirty="0"/>
                <a:t> 관리에서 엑셀 파일로 </a:t>
              </a:r>
              <a:r>
                <a:rPr lang="ko-KR" altLang="en-US" sz="1100" dirty="0" err="1"/>
                <a:t>다운로드한</a:t>
              </a:r>
              <a:r>
                <a:rPr lang="ko-KR" altLang="en-US" sz="1100" dirty="0"/>
                <a:t> 자료</a:t>
              </a:r>
              <a:r>
                <a:rPr lang="en-US" altLang="ko-KR" sz="1100" dirty="0"/>
                <a:t>(</a:t>
              </a:r>
              <a:r>
                <a:rPr lang="ko-KR" altLang="en-US" sz="1100" dirty="0"/>
                <a:t>좌측</a:t>
              </a:r>
              <a:r>
                <a:rPr lang="en-US" altLang="ko-KR" sz="1100" dirty="0"/>
                <a:t>)</a:t>
              </a:r>
            </a:p>
            <a:p>
              <a:pPr>
                <a:lnSpc>
                  <a:spcPct val="120000"/>
                </a:lnSpc>
              </a:pPr>
              <a:r>
                <a:rPr lang="ko-KR" altLang="en-US" sz="1100" dirty="0"/>
                <a:t>중 제목과 번호</a:t>
              </a:r>
              <a:r>
                <a:rPr lang="en-US" altLang="ko-KR" sz="1100" dirty="0"/>
                <a:t>(</a:t>
              </a:r>
              <a:r>
                <a:rPr lang="ko-KR" altLang="en-US" sz="1100" dirty="0"/>
                <a:t>노란 부분</a:t>
              </a:r>
              <a:r>
                <a:rPr lang="en-US" altLang="ko-KR" sz="1100" dirty="0"/>
                <a:t>)</a:t>
              </a:r>
              <a:r>
                <a:rPr lang="ko-KR" altLang="en-US" sz="1100" dirty="0"/>
                <a:t>을 지운 후</a:t>
              </a:r>
              <a:r>
                <a:rPr lang="en-US" altLang="ko-KR" sz="1100" dirty="0"/>
                <a:t>,</a:t>
              </a:r>
              <a:r>
                <a:rPr lang="ko-KR" altLang="en-US" sz="1100" dirty="0"/>
                <a:t> </a:t>
              </a:r>
              <a:r>
                <a:rPr lang="ko-KR" altLang="en-US" sz="1100" dirty="0" err="1"/>
                <a:t>수입ㆍ지출처</a:t>
              </a:r>
              <a:r>
                <a:rPr lang="ko-KR" altLang="en-US" sz="1100" dirty="0"/>
                <a:t> 일괄</a:t>
              </a:r>
              <a:endParaRPr lang="en-US" altLang="ko-KR" sz="1100" dirty="0"/>
            </a:p>
            <a:p>
              <a:pPr>
                <a:lnSpc>
                  <a:spcPct val="120000"/>
                </a:lnSpc>
              </a:pPr>
              <a:r>
                <a:rPr lang="ko-KR" altLang="en-US" sz="1100" dirty="0"/>
                <a:t>등록</a:t>
              </a:r>
              <a:r>
                <a:rPr lang="en-US" altLang="ko-KR" sz="1100" dirty="0"/>
                <a:t>(1)</a:t>
              </a:r>
              <a:r>
                <a:rPr lang="ko-KR" altLang="en-US" sz="1100" dirty="0"/>
                <a:t>과 같이 </a:t>
              </a:r>
              <a:r>
                <a:rPr lang="ko-KR" altLang="en-US" sz="1100" dirty="0" err="1"/>
                <a:t>일괄등록하면</a:t>
              </a:r>
              <a:r>
                <a:rPr lang="ko-KR" altLang="en-US" sz="1100" dirty="0"/>
                <a:t> </a:t>
              </a:r>
              <a:r>
                <a:rPr lang="ko-KR" altLang="en-US" sz="1100" dirty="0" smtClean="0"/>
                <a:t>됩니다</a:t>
              </a:r>
              <a:r>
                <a:rPr lang="en-US" altLang="ko-KR" sz="1100" dirty="0" smtClean="0"/>
                <a:t>.</a:t>
              </a:r>
              <a:endParaRPr lang="ko-KR" altLang="en-US" sz="1100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523298" y="1563984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31379" y="1635543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28462" y="3559174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③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4884634" y="2336784"/>
            <a:ext cx="1395536" cy="3600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r>
              <a:rPr lang="ko-KR" altLang="en-US" sz="900" b="1" dirty="0">
                <a:solidFill>
                  <a:schemeClr val="tx1"/>
                </a:solidFill>
              </a:rPr>
              <a:t>오류내용을 엑셀파일 다운로드</a:t>
            </a:r>
            <a:endParaRPr lang="en-US" altLang="ko-KR" sz="900" b="1" dirty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4873954" y="4248148"/>
            <a:ext cx="1395536" cy="3600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r>
              <a:rPr lang="ko-KR" altLang="en-US" sz="900" b="1" dirty="0">
                <a:solidFill>
                  <a:schemeClr val="tx1"/>
                </a:solidFill>
              </a:rPr>
              <a:t>일괄등록 양식을 </a:t>
            </a:r>
            <a:endParaRPr lang="en-US" altLang="ko-KR" sz="9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900" b="1" dirty="0">
                <a:solidFill>
                  <a:schemeClr val="tx1"/>
                </a:solidFill>
              </a:rPr>
              <a:t>엑셀파일 다운로드</a:t>
            </a:r>
            <a:endParaRPr lang="en-US" altLang="ko-KR" sz="900" b="1" dirty="0">
              <a:solidFill>
                <a:schemeClr val="tx1"/>
              </a:solidFill>
            </a:endParaRPr>
          </a:p>
        </p:txBody>
      </p:sp>
      <p:sp>
        <p:nvSpPr>
          <p:cNvPr id="52" name="아래쪽 화살표 51"/>
          <p:cNvSpPr/>
          <p:nvPr/>
        </p:nvSpPr>
        <p:spPr>
          <a:xfrm>
            <a:off x="6049346" y="3673786"/>
            <a:ext cx="77134" cy="529596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grpSp>
        <p:nvGrpSpPr>
          <p:cNvPr id="27" name="그룹 26"/>
          <p:cNvGrpSpPr/>
          <p:nvPr/>
        </p:nvGrpSpPr>
        <p:grpSpPr>
          <a:xfrm>
            <a:off x="675576" y="4382477"/>
            <a:ext cx="1465314" cy="332399"/>
            <a:chOff x="704830" y="3707397"/>
            <a:chExt cx="1465314" cy="332399"/>
          </a:xfrm>
        </p:grpSpPr>
        <p:sp>
          <p:nvSpPr>
            <p:cNvPr id="28" name="직사각형 27"/>
            <p:cNvSpPr/>
            <p:nvPr/>
          </p:nvSpPr>
          <p:spPr>
            <a:xfrm>
              <a:off x="805668" y="3707397"/>
              <a:ext cx="1364476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기능 더 알아보기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29" name="타원 28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25" name="아래쪽 화살표 24"/>
          <p:cNvSpPr/>
          <p:nvPr/>
        </p:nvSpPr>
        <p:spPr>
          <a:xfrm>
            <a:off x="6066510" y="2017282"/>
            <a:ext cx="77134" cy="268702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3271836" y="1851453"/>
            <a:ext cx="3014664" cy="144016"/>
          </a:xfrm>
          <a:prstGeom prst="rect">
            <a:avLst/>
          </a:prstGeom>
          <a:noFill/>
          <a:ln w="190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30" name="슬라이드 번호 개체 틀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15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28278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111" y="5795573"/>
            <a:ext cx="3180037" cy="185885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36" name="모서리가 둥근 직사각형 35"/>
          <p:cNvSpPr/>
          <p:nvPr/>
        </p:nvSpPr>
        <p:spPr>
          <a:xfrm>
            <a:off x="5278348" y="5795574"/>
            <a:ext cx="1080120" cy="636672"/>
          </a:xfrm>
          <a:prstGeom prst="roundRect">
            <a:avLst>
              <a:gd name="adj" fmla="val 7849"/>
            </a:avLst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/>
            <a:r>
              <a:rPr lang="ko-KR" altLang="en-US" sz="1000" dirty="0">
                <a:solidFill>
                  <a:schemeClr val="tx1"/>
                </a:solidFill>
              </a:rPr>
              <a:t>수입액 합계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지출액 합계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잔액 조회</a:t>
            </a:r>
          </a:p>
        </p:txBody>
      </p:sp>
      <p:sp>
        <p:nvSpPr>
          <p:cNvPr id="38" name="모서리가 둥근 직사각형 37"/>
          <p:cNvSpPr/>
          <p:nvPr/>
        </p:nvSpPr>
        <p:spPr>
          <a:xfrm>
            <a:off x="5278348" y="6540224"/>
            <a:ext cx="1080120" cy="700700"/>
          </a:xfrm>
          <a:prstGeom prst="roundRect">
            <a:avLst>
              <a:gd name="adj" fmla="val 6492"/>
            </a:avLst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/>
            <a:r>
              <a:rPr lang="ko-KR" altLang="en-US" sz="1000" dirty="0">
                <a:solidFill>
                  <a:schemeClr val="tx1"/>
                </a:solidFill>
              </a:rPr>
              <a:t>신규 수입제공자를 </a:t>
            </a:r>
            <a:r>
              <a:rPr lang="ko-KR" altLang="en-US" sz="1000" dirty="0" err="1">
                <a:solidFill>
                  <a:schemeClr val="tx1"/>
                </a:solidFill>
              </a:rPr>
              <a:t>팝업창을</a:t>
            </a:r>
            <a:r>
              <a:rPr lang="ko-KR" altLang="en-US" sz="1000" dirty="0">
                <a:solidFill>
                  <a:schemeClr val="tx1"/>
                </a:solidFill>
              </a:rPr>
              <a:t> 통해 입력 및 등록 가능</a:t>
            </a:r>
            <a:endParaRPr lang="en-US" altLang="ko-KR" sz="1000" dirty="0">
              <a:solidFill>
                <a:schemeClr val="tx1"/>
              </a:solidFill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2420887" y="7710712"/>
            <a:ext cx="2330017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/>
            <a:r>
              <a:rPr lang="ko-KR" altLang="en-US" sz="1000" b="1" dirty="0">
                <a:solidFill>
                  <a:schemeClr val="tx1"/>
                </a:solidFill>
              </a:rPr>
              <a:t>정치자금 </a:t>
            </a:r>
            <a:r>
              <a:rPr lang="ko-KR" altLang="en-US" sz="1000" b="1" dirty="0" err="1">
                <a:solidFill>
                  <a:schemeClr val="tx1"/>
                </a:solidFill>
              </a:rPr>
              <a:t>수입ㆍ지출부</a:t>
            </a:r>
            <a:r>
              <a:rPr lang="en-US" altLang="ko-KR" sz="1000" b="1" dirty="0">
                <a:solidFill>
                  <a:schemeClr val="tx1"/>
                </a:solidFill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</a:rPr>
              <a:t>수입</a:t>
            </a:r>
            <a:r>
              <a:rPr lang="en-US" altLang="ko-KR" sz="1000" b="1" dirty="0">
                <a:solidFill>
                  <a:schemeClr val="tx1"/>
                </a:solidFill>
              </a:rPr>
              <a:t>)</a:t>
            </a:r>
            <a:r>
              <a:rPr lang="ko-KR" altLang="en-US" sz="1000" b="1" dirty="0">
                <a:solidFill>
                  <a:schemeClr val="tx1"/>
                </a:solidFill>
              </a:rPr>
              <a:t> 내역이 </a:t>
            </a:r>
            <a:endParaRPr lang="en-US" altLang="ko-KR" sz="1000" b="1" dirty="0">
              <a:solidFill>
                <a:schemeClr val="tx1"/>
              </a:solidFill>
            </a:endParaRPr>
          </a:p>
          <a:p>
            <a:pPr algn="just"/>
            <a:r>
              <a:rPr lang="ko-KR" altLang="en-US" sz="1000" b="1" dirty="0">
                <a:solidFill>
                  <a:schemeClr val="tx1"/>
                </a:solidFill>
              </a:rPr>
              <a:t>되며</a:t>
            </a:r>
            <a:r>
              <a:rPr lang="en-US" altLang="ko-KR" sz="1000" dirty="0">
                <a:solidFill>
                  <a:schemeClr val="tx1"/>
                </a:solidFill>
              </a:rPr>
              <a:t>,</a:t>
            </a:r>
            <a:r>
              <a:rPr lang="ko-KR" altLang="en-US" sz="1000" dirty="0">
                <a:solidFill>
                  <a:schemeClr val="tx1"/>
                </a:solidFill>
              </a:rPr>
              <a:t> 보고관리에서 정치자금 회계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algn="just"/>
            <a:r>
              <a:rPr lang="ko-KR" altLang="en-US" sz="1000" dirty="0">
                <a:solidFill>
                  <a:schemeClr val="tx1"/>
                </a:solidFill>
              </a:rPr>
              <a:t>보고서 양식으로 출력 가능</a:t>
            </a:r>
          </a:p>
        </p:txBody>
      </p:sp>
      <p:sp>
        <p:nvSpPr>
          <p:cNvPr id="40" name="모서리가 둥근 직사각형 39"/>
          <p:cNvSpPr/>
          <p:nvPr/>
        </p:nvSpPr>
        <p:spPr>
          <a:xfrm>
            <a:off x="620688" y="7085878"/>
            <a:ext cx="1010965" cy="1101210"/>
          </a:xfrm>
          <a:prstGeom prst="roundRect">
            <a:avLst>
              <a:gd name="adj" fmla="val 4733"/>
            </a:avLst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/>
            <a:r>
              <a:rPr lang="ko-KR" altLang="en-US" sz="1000" b="1" dirty="0" err="1">
                <a:solidFill>
                  <a:schemeClr val="tx1"/>
                </a:solidFill>
                <a:latin typeface="+mn-ea"/>
              </a:rPr>
              <a:t>새자료를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</a:rPr>
              <a:t> 입력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</a:rPr>
              <a:t>.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</a:rPr>
              <a:t>저장하면 우측 </a:t>
            </a:r>
            <a:r>
              <a:rPr lang="ko-KR" altLang="en-US" sz="1000" b="1" dirty="0" err="1">
                <a:solidFill>
                  <a:schemeClr val="tx1"/>
                </a:solidFill>
                <a:latin typeface="+mn-ea"/>
              </a:rPr>
              <a:t>수입부에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</a:rPr>
              <a:t> 등록</a:t>
            </a:r>
            <a:endParaRPr lang="en-US" altLang="ko-KR" sz="1000" b="1" dirty="0">
              <a:solidFill>
                <a:schemeClr val="tx1"/>
              </a:solidFill>
              <a:latin typeface="+mn-ea"/>
            </a:endParaRPr>
          </a:p>
          <a:p>
            <a:pPr algn="just"/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-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조회 조건에 </a:t>
            </a:r>
            <a:endParaRPr lang="en-US" altLang="ko-KR" sz="1000" dirty="0">
              <a:solidFill>
                <a:schemeClr val="tx1"/>
              </a:solidFill>
              <a:latin typeface="+mn-ea"/>
            </a:endParaRPr>
          </a:p>
          <a:p>
            <a:pPr algn="just"/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따른 조회내역 확인 가능</a:t>
            </a:r>
            <a:endParaRPr lang="ko-KR" altLang="en-US" sz="1000" dirty="0">
              <a:latin typeface="+mn-ea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601638" y="5766654"/>
            <a:ext cx="1038606" cy="1088100"/>
          </a:xfrm>
          <a:prstGeom prst="roundRect">
            <a:avLst>
              <a:gd name="adj" fmla="val 7496"/>
            </a:avLst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/>
            <a:r>
              <a:rPr lang="ko-KR" altLang="en-US" sz="1000" b="1" dirty="0" err="1">
                <a:solidFill>
                  <a:schemeClr val="tx1"/>
                </a:solidFill>
              </a:rPr>
              <a:t>새자료</a:t>
            </a:r>
            <a:r>
              <a:rPr lang="en-US" altLang="ko-KR" sz="1000" b="1" dirty="0">
                <a:solidFill>
                  <a:schemeClr val="tx1"/>
                </a:solidFill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</a:rPr>
              <a:t>신규 수입내역</a:t>
            </a:r>
            <a:r>
              <a:rPr lang="en-US" altLang="ko-KR" sz="1000" b="1" dirty="0">
                <a:solidFill>
                  <a:schemeClr val="tx1"/>
                </a:solidFill>
              </a:rPr>
              <a:t>)</a:t>
            </a:r>
            <a:r>
              <a:rPr lang="ko-KR" altLang="en-US" sz="1000" b="1" dirty="0">
                <a:solidFill>
                  <a:schemeClr val="tx1"/>
                </a:solidFill>
              </a:rPr>
              <a:t>           </a:t>
            </a:r>
            <a:r>
              <a:rPr lang="ko-KR" altLang="en-US" sz="1000" b="1" dirty="0" err="1">
                <a:solidFill>
                  <a:schemeClr val="tx1"/>
                </a:solidFill>
              </a:rPr>
              <a:t>입력시</a:t>
            </a:r>
            <a:r>
              <a:rPr lang="en-US" altLang="ko-KR" sz="1000" b="1" dirty="0">
                <a:solidFill>
                  <a:schemeClr val="tx1"/>
                </a:solidFill>
              </a:rPr>
              <a:t> </a:t>
            </a:r>
            <a:r>
              <a:rPr lang="ko-KR" altLang="en-US" sz="1000" b="1" dirty="0">
                <a:solidFill>
                  <a:schemeClr val="tx1"/>
                </a:solidFill>
              </a:rPr>
              <a:t>수입</a:t>
            </a:r>
            <a:r>
              <a:rPr lang="en-US" altLang="ko-KR" sz="1000" b="1" dirty="0">
                <a:solidFill>
                  <a:schemeClr val="tx1"/>
                </a:solidFill>
              </a:rPr>
              <a:t> </a:t>
            </a:r>
            <a:r>
              <a:rPr lang="ko-KR" altLang="en-US" sz="1000" b="1" dirty="0">
                <a:solidFill>
                  <a:schemeClr val="tx1"/>
                </a:solidFill>
              </a:rPr>
              <a:t>내역 입력</a:t>
            </a:r>
            <a:endParaRPr lang="en-US" altLang="ko-KR" sz="1000" b="1" dirty="0">
              <a:solidFill>
                <a:schemeClr val="tx1"/>
              </a:solidFill>
            </a:endParaRPr>
          </a:p>
          <a:p>
            <a:pPr algn="just"/>
            <a:r>
              <a:rPr lang="en-US" altLang="ko-KR" sz="1000" dirty="0">
                <a:solidFill>
                  <a:schemeClr val="tx1"/>
                </a:solidFill>
                <a:latin typeface="HY헤드라인M"/>
                <a:ea typeface="HY헤드라인M"/>
              </a:rPr>
              <a:t>-</a:t>
            </a:r>
            <a:r>
              <a:rPr lang="ko-KR" altLang="en-US" sz="1000" dirty="0" err="1">
                <a:solidFill>
                  <a:schemeClr val="tx1"/>
                </a:solidFill>
              </a:rPr>
              <a:t>조회시</a:t>
            </a:r>
            <a:r>
              <a:rPr lang="ko-KR" altLang="en-US" sz="1000" dirty="0">
                <a:solidFill>
                  <a:schemeClr val="tx1"/>
                </a:solidFill>
              </a:rPr>
              <a:t> 조회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algn="just"/>
            <a:r>
              <a:rPr lang="ko-KR" altLang="en-US" sz="1000" dirty="0">
                <a:solidFill>
                  <a:schemeClr val="tx1"/>
                </a:solidFill>
              </a:rPr>
              <a:t> 조건 입력 </a:t>
            </a:r>
          </a:p>
        </p:txBody>
      </p:sp>
      <p:sp>
        <p:nvSpPr>
          <p:cNvPr id="75" name="모서리가 둥근 직사각형 74"/>
          <p:cNvSpPr/>
          <p:nvPr/>
        </p:nvSpPr>
        <p:spPr>
          <a:xfrm>
            <a:off x="620688" y="1835696"/>
            <a:ext cx="5688632" cy="66460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tx2"/>
                </a:solidFill>
              </a:rPr>
              <a:t>★ 메뉴 접속 시 기본적으로 </a:t>
            </a:r>
            <a:r>
              <a:rPr lang="en-US" altLang="ko-KR" sz="1200" dirty="0">
                <a:solidFill>
                  <a:schemeClr val="tx2"/>
                </a:solidFill>
              </a:rPr>
              <a:t>‘</a:t>
            </a:r>
            <a:r>
              <a:rPr lang="ko-KR" altLang="en-US" sz="1200" dirty="0">
                <a:solidFill>
                  <a:schemeClr val="tx2"/>
                </a:solidFill>
              </a:rPr>
              <a:t>신규자료 입력 기능</a:t>
            </a:r>
            <a:r>
              <a:rPr lang="en-US" altLang="ko-KR" sz="1200" dirty="0">
                <a:solidFill>
                  <a:schemeClr val="tx2"/>
                </a:solidFill>
              </a:rPr>
              <a:t>’</a:t>
            </a:r>
            <a:r>
              <a:rPr lang="ko-KR" altLang="en-US" sz="1200" dirty="0">
                <a:solidFill>
                  <a:schemeClr val="tx2"/>
                </a:solidFill>
              </a:rPr>
              <a:t>이 </a:t>
            </a:r>
            <a:r>
              <a:rPr lang="ko-KR" altLang="en-US" sz="1200" dirty="0" smtClean="0">
                <a:solidFill>
                  <a:schemeClr val="tx2"/>
                </a:solidFill>
              </a:rPr>
              <a:t>제공됩니다</a:t>
            </a:r>
            <a:r>
              <a:rPr lang="en-US" altLang="ko-KR" sz="1200" dirty="0">
                <a:solidFill>
                  <a:schemeClr val="tx2"/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tx2"/>
                </a:solidFill>
              </a:rPr>
              <a:t>★ 아래의 화면에서 수입내역 조회</a:t>
            </a:r>
            <a:r>
              <a:rPr lang="en-US" altLang="ko-KR" sz="1200" dirty="0">
                <a:solidFill>
                  <a:schemeClr val="tx2"/>
                </a:solidFill>
              </a:rPr>
              <a:t> </a:t>
            </a:r>
            <a:r>
              <a:rPr lang="ko-KR" altLang="en-US" sz="1200" dirty="0">
                <a:solidFill>
                  <a:schemeClr val="tx2"/>
                </a:solidFill>
              </a:rPr>
              <a:t>및 신규 수입내역</a:t>
            </a:r>
            <a:r>
              <a:rPr lang="en-US" altLang="ko-KR" sz="1200" dirty="0">
                <a:solidFill>
                  <a:schemeClr val="tx2"/>
                </a:solidFill>
              </a:rPr>
              <a:t> </a:t>
            </a:r>
            <a:r>
              <a:rPr lang="ko-KR" altLang="en-US" sz="1200" dirty="0">
                <a:solidFill>
                  <a:schemeClr val="tx2"/>
                </a:solidFill>
              </a:rPr>
              <a:t>입력이 </a:t>
            </a:r>
            <a:r>
              <a:rPr lang="ko-KR" altLang="en-US" sz="1200" dirty="0" smtClean="0">
                <a:solidFill>
                  <a:schemeClr val="tx2"/>
                </a:solidFill>
              </a:rPr>
              <a:t>가능합니다</a:t>
            </a:r>
            <a:r>
              <a:rPr lang="en-US" altLang="ko-KR" sz="1200" dirty="0">
                <a:solidFill>
                  <a:schemeClr val="tx2"/>
                </a:solidFill>
              </a:rPr>
              <a:t>.</a:t>
            </a:r>
          </a:p>
        </p:txBody>
      </p:sp>
      <p:grpSp>
        <p:nvGrpSpPr>
          <p:cNvPr id="2" name="그룹 45"/>
          <p:cNvGrpSpPr/>
          <p:nvPr/>
        </p:nvGrpSpPr>
        <p:grpSpPr>
          <a:xfrm>
            <a:off x="487558" y="788234"/>
            <a:ext cx="2692740" cy="924535"/>
            <a:chOff x="487558" y="788234"/>
            <a:chExt cx="2692740" cy="924535"/>
          </a:xfrm>
        </p:grpSpPr>
        <p:grpSp>
          <p:nvGrpSpPr>
            <p:cNvPr id="3" name="그룹 28"/>
            <p:cNvGrpSpPr/>
            <p:nvPr/>
          </p:nvGrpSpPr>
          <p:grpSpPr>
            <a:xfrm>
              <a:off x="487558" y="788234"/>
              <a:ext cx="2692740" cy="363849"/>
              <a:chOff x="461394" y="747006"/>
              <a:chExt cx="2692740" cy="363849"/>
            </a:xfrm>
          </p:grpSpPr>
          <p:cxnSp>
            <p:nvCxnSpPr>
              <p:cNvPr id="30" name="직선 연결선 29"/>
              <p:cNvCxnSpPr/>
              <p:nvPr/>
            </p:nvCxnSpPr>
            <p:spPr>
              <a:xfrm flipV="1">
                <a:off x="563318" y="1108362"/>
                <a:ext cx="2082962" cy="2493"/>
              </a:xfrm>
              <a:prstGeom prst="line">
                <a:avLst/>
              </a:prstGeom>
              <a:ln w="19050">
                <a:solidFill>
                  <a:schemeClr val="tx2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/>
              <p:cNvSpPr txBox="1"/>
              <p:nvPr/>
            </p:nvSpPr>
            <p:spPr>
              <a:xfrm>
                <a:off x="461394" y="747006"/>
                <a:ext cx="2692740" cy="33855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b="1" dirty="0">
                    <a:solidFill>
                      <a:schemeClr val="accent1">
                        <a:lumMod val="75000"/>
                      </a:schemeClr>
                    </a:solidFill>
                    <a:latin typeface="HY견고딕" pitchFamily="18" charset="-127"/>
                    <a:ea typeface="HY견고딕" pitchFamily="18" charset="-127"/>
                  </a:rPr>
                  <a:t>2. </a:t>
                </a:r>
                <a:r>
                  <a:rPr lang="ko-KR" altLang="en-US" sz="1600" b="1" dirty="0">
                    <a:solidFill>
                      <a:schemeClr val="accent1">
                        <a:lumMod val="75000"/>
                      </a:schemeClr>
                    </a:solidFill>
                    <a:latin typeface="HY견고딕" pitchFamily="18" charset="-127"/>
                    <a:ea typeface="HY견고딕" pitchFamily="18" charset="-127"/>
                  </a:rPr>
                  <a:t>수입내역 관리</a:t>
                </a:r>
                <a:endParaRPr lang="ko-KR" altLang="en-US" sz="1600" dirty="0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sp>
          <p:nvSpPr>
            <p:cNvPr id="37" name="액자 36"/>
            <p:cNvSpPr/>
            <p:nvPr/>
          </p:nvSpPr>
          <p:spPr>
            <a:xfrm>
              <a:off x="620688" y="1331640"/>
              <a:ext cx="2160240" cy="381129"/>
            </a:xfrm>
            <a:prstGeom prst="frame">
              <a:avLst>
                <a:gd name="adj1" fmla="val 1442"/>
              </a:avLst>
            </a:prstGeom>
            <a:solidFill>
              <a:schemeClr val="accent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3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가</a:t>
              </a:r>
              <a:r>
                <a:rPr lang="en-US" altLang="ko-KR" sz="13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. </a:t>
              </a:r>
              <a:r>
                <a:rPr lang="ko-KR" altLang="en-US" sz="13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화면 및 기능개관</a:t>
              </a:r>
              <a:r>
                <a:rPr lang="en-US" altLang="ko-KR" sz="13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(1)</a:t>
              </a:r>
              <a:endPara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4" name="그룹 31"/>
          <p:cNvGrpSpPr/>
          <p:nvPr/>
        </p:nvGrpSpPr>
        <p:grpSpPr>
          <a:xfrm>
            <a:off x="620688" y="2915816"/>
            <a:ext cx="5688632" cy="2124535"/>
            <a:chOff x="633288" y="1918730"/>
            <a:chExt cx="5515441" cy="2653270"/>
          </a:xfrm>
        </p:grpSpPr>
        <p:pic>
          <p:nvPicPr>
            <p:cNvPr id="4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t="3964" b="39883"/>
            <a:stretch>
              <a:fillRect/>
            </a:stretch>
          </p:blipFill>
          <p:spPr bwMode="auto">
            <a:xfrm>
              <a:off x="665496" y="2057447"/>
              <a:ext cx="5483233" cy="251455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48" name="타원 47"/>
            <p:cNvSpPr/>
            <p:nvPr/>
          </p:nvSpPr>
          <p:spPr>
            <a:xfrm>
              <a:off x="703104" y="4026153"/>
              <a:ext cx="612414" cy="253495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모서리가 둥근 직사각형 48"/>
            <p:cNvSpPr/>
            <p:nvPr/>
          </p:nvSpPr>
          <p:spPr>
            <a:xfrm>
              <a:off x="3985118" y="2119438"/>
              <a:ext cx="1014417" cy="1152542"/>
            </a:xfrm>
            <a:prstGeom prst="roundRect">
              <a:avLst>
                <a:gd name="adj" fmla="val 11033"/>
              </a:avLst>
            </a:prstGeom>
            <a:noFill/>
            <a:ln w="349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33288" y="3725093"/>
              <a:ext cx="248911" cy="284819"/>
            </a:xfrm>
            <a:prstGeom prst="rect">
              <a:avLst/>
            </a:prstGeom>
            <a:noFill/>
          </p:spPr>
          <p:txBody>
            <a:bodyPr wrap="none" lIns="34352" tIns="34352" rIns="34352" bIns="34352" rtlCol="0" anchor="ctr" anchorCtr="1">
              <a:spAutoFit/>
            </a:bodyPr>
            <a:lstStyle/>
            <a:p>
              <a:r>
                <a:rPr lang="ko-KR" altLang="en-US" sz="1400" b="1" dirty="0">
                  <a:solidFill>
                    <a:srgbClr val="C00000"/>
                  </a:solidFill>
                  <a:latin typeface="+mn-ea"/>
                </a:rPr>
                <a:t>①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774995" y="1918730"/>
              <a:ext cx="248911" cy="284819"/>
            </a:xfrm>
            <a:prstGeom prst="rect">
              <a:avLst/>
            </a:prstGeom>
            <a:noFill/>
          </p:spPr>
          <p:txBody>
            <a:bodyPr wrap="none" lIns="34352" tIns="34352" rIns="34352" bIns="34352" rtlCol="0" anchor="ctr" anchorCtr="1">
              <a:spAutoFit/>
            </a:bodyPr>
            <a:lstStyle/>
            <a:p>
              <a:r>
                <a:rPr lang="ko-KR" altLang="en-US" sz="1400" b="1" dirty="0">
                  <a:solidFill>
                    <a:srgbClr val="C00000"/>
                  </a:solidFill>
                  <a:latin typeface="+mn-ea"/>
                </a:rPr>
                <a:t>②</a:t>
              </a:r>
            </a:p>
          </p:txBody>
        </p:sp>
      </p:grpSp>
      <p:sp>
        <p:nvSpPr>
          <p:cNvPr id="56" name="아래쪽 화살표 55"/>
          <p:cNvSpPr/>
          <p:nvPr/>
        </p:nvSpPr>
        <p:spPr>
          <a:xfrm rot="16200000">
            <a:off x="5008984" y="6040008"/>
            <a:ext cx="288032" cy="144016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58" name="아래쪽 화살표 57"/>
          <p:cNvSpPr/>
          <p:nvPr/>
        </p:nvSpPr>
        <p:spPr>
          <a:xfrm rot="5400000">
            <a:off x="1600416" y="6221478"/>
            <a:ext cx="288032" cy="216024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59" name="아래쪽 화살표 58"/>
          <p:cNvSpPr/>
          <p:nvPr/>
        </p:nvSpPr>
        <p:spPr>
          <a:xfrm rot="5400000">
            <a:off x="1600416" y="7301598"/>
            <a:ext cx="288032" cy="216024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60" name="아래쪽 화살표 59"/>
          <p:cNvSpPr/>
          <p:nvPr/>
        </p:nvSpPr>
        <p:spPr>
          <a:xfrm rot="16200000">
            <a:off x="5008984" y="6741772"/>
            <a:ext cx="288032" cy="144016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5"/>
          <p:cNvGrpSpPr/>
          <p:nvPr/>
        </p:nvGrpSpPr>
        <p:grpSpPr>
          <a:xfrm>
            <a:off x="675576" y="2660182"/>
            <a:ext cx="3671046" cy="332399"/>
            <a:chOff x="704830" y="3707397"/>
            <a:chExt cx="3671046" cy="332399"/>
          </a:xfrm>
        </p:grpSpPr>
        <p:sp>
          <p:nvSpPr>
            <p:cNvPr id="61" name="직사각형 60"/>
            <p:cNvSpPr/>
            <p:nvPr/>
          </p:nvSpPr>
          <p:spPr>
            <a:xfrm>
              <a:off x="805668" y="3707397"/>
              <a:ext cx="3570208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아래의 ① 또는 ②</a:t>
              </a:r>
              <a:r>
                <a:rPr lang="ko-KR" altLang="en-US" sz="1200" dirty="0" err="1">
                  <a:latin typeface="HY울릉도M" pitchFamily="18" charset="-127"/>
                  <a:ea typeface="HY울릉도M" pitchFamily="18" charset="-127"/>
                </a:rPr>
                <a:t>를</a:t>
              </a: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 클릭하여 해당화면으로 이동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62" name="타원 61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" name="그룹 62"/>
          <p:cNvGrpSpPr/>
          <p:nvPr/>
        </p:nvGrpSpPr>
        <p:grpSpPr>
          <a:xfrm>
            <a:off x="675576" y="5352094"/>
            <a:ext cx="952353" cy="304635"/>
            <a:chOff x="704830" y="3707397"/>
            <a:chExt cx="952353" cy="304635"/>
          </a:xfrm>
        </p:grpSpPr>
        <p:sp>
          <p:nvSpPr>
            <p:cNvPr id="64" name="직사각형 63"/>
            <p:cNvSpPr/>
            <p:nvPr/>
          </p:nvSpPr>
          <p:spPr>
            <a:xfrm>
              <a:off x="805668" y="3707397"/>
              <a:ext cx="851515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화면 개관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65" name="타원 64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31" name="슬라이드 번호 개체 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16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45208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98" y="1331640"/>
            <a:ext cx="5601022" cy="237626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aphicFrame>
        <p:nvGraphicFramePr>
          <p:cNvPr id="77" name="표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4482819"/>
              </p:ext>
            </p:extLst>
          </p:nvPr>
        </p:nvGraphicFramePr>
        <p:xfrm>
          <a:off x="775292" y="5614508"/>
          <a:ext cx="5621329" cy="13620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5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757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485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⑤ 다중선택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다중선택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check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시 각 수입 내역 항목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선택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가능</a:t>
                      </a:r>
                      <a:endParaRPr kumimoji="1" lang="ko-KR" altLang="en-US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85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</a:rPr>
                        <a:t>⑥ 정렬 </a:t>
                      </a:r>
                      <a:endParaRPr kumimoji="1" lang="ko-KR" altLang="en-US" sz="1100" b="1" kern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항목별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</a:rPr>
                        <a:t>제목줄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 클릭을 통해 오름차순 또는 내림차순으로 정렬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하여 수입내역을 조회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</a:rPr>
                        <a:t> 할 수 있다</a:t>
                      </a:r>
                      <a:endParaRPr kumimoji="1" lang="ko-KR" altLang="en-US" sz="1100" b="0" kern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18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</a:rPr>
                        <a:t>⑦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정렬저장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수입내역 순서를 조정하고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저장하는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기능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87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</a:rPr>
                        <a:t>⑧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영수증일괄입력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저장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영수증 증빙번호를 개별 또는 일괄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수기 입력</a:t>
                      </a:r>
                      <a:r>
                        <a:rPr lang="ko-KR" altLang="en-US" sz="1100" baseline="0" dirty="0" smtClean="0">
                          <a:solidFill>
                            <a:schemeClr val="tx1"/>
                          </a:solidFill>
                        </a:rPr>
                        <a:t> 가능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79" name="표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847423"/>
              </p:ext>
            </p:extLst>
          </p:nvPr>
        </p:nvGraphicFramePr>
        <p:xfrm>
          <a:off x="775292" y="4082147"/>
          <a:ext cx="5606036" cy="1109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732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787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350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① 화면초기화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최초 입력 내용이 없는 조회 화면으로 되돌아가는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기능</a:t>
                      </a:r>
                      <a:endParaRPr kumimoji="1" lang="ko-KR" altLang="en-US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50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②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조회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조회 조건에 따라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조회 가능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50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③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신규입력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신규 수입내역 입력 화면으로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전환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50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④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저장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신규 수입내역 및 수정 내용을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저장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116" name="표 1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580905"/>
              </p:ext>
            </p:extLst>
          </p:nvPr>
        </p:nvGraphicFramePr>
        <p:xfrm>
          <a:off x="775292" y="7363274"/>
          <a:ext cx="5606036" cy="554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5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72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</a:rPr>
                        <a:t>⑨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복구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</a:rPr>
                        <a:t>수정ㆍ삭제한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 자료를 이전 상태로 되돌리는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기능</a:t>
                      </a:r>
                      <a:endParaRPr kumimoji="1" lang="ko-KR" altLang="en-US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70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baseline="0" dirty="0" smtClean="0">
                          <a:solidFill>
                            <a:schemeClr val="tx1"/>
                          </a:solidFill>
                        </a:rPr>
                        <a:t>⑩</a:t>
                      </a:r>
                      <a:r>
                        <a:rPr lang="en-US" altLang="ko-KR" sz="11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100" b="1" baseline="0" dirty="0" err="1">
                          <a:solidFill>
                            <a:schemeClr val="tx1"/>
                          </a:solidFill>
                        </a:rPr>
                        <a:t>수입</a:t>
                      </a:r>
                      <a:r>
                        <a:rPr lang="ko-KR" altLang="en-US" sz="1100" b="1" dirty="0" err="1">
                          <a:solidFill>
                            <a:schemeClr val="tx1"/>
                          </a:solidFill>
                        </a:rPr>
                        <a:t>부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계정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과목별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</a:rPr>
                        <a:t>수입부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 내역을 출력하는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기능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68" name="액자 67"/>
          <p:cNvSpPr/>
          <p:nvPr/>
        </p:nvSpPr>
        <p:spPr>
          <a:xfrm>
            <a:off x="548680" y="785786"/>
            <a:ext cx="2160240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화면 및 기능개관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(2)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805668" y="5254621"/>
            <a:ext cx="1640193" cy="3046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b="1" dirty="0">
                <a:latin typeface="HY울릉도M" pitchFamily="18" charset="-127"/>
                <a:ea typeface="HY울릉도M" pitchFamily="18" charset="-127"/>
              </a:rPr>
              <a:t>알아두면 편리한 기능</a:t>
            </a:r>
            <a:endParaRPr lang="ko-KR" altLang="en-US" sz="1200" dirty="0">
              <a:latin typeface="+mn-ea"/>
            </a:endParaRPr>
          </a:p>
        </p:txBody>
      </p:sp>
      <p:sp>
        <p:nvSpPr>
          <p:cNvPr id="93" name="직사각형 92"/>
          <p:cNvSpPr/>
          <p:nvPr/>
        </p:nvSpPr>
        <p:spPr>
          <a:xfrm>
            <a:off x="805668" y="7021506"/>
            <a:ext cx="886781" cy="3046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b="1" dirty="0">
                <a:latin typeface="HY울릉도M" pitchFamily="18" charset="-127"/>
                <a:ea typeface="HY울릉도M" pitchFamily="18" charset="-127"/>
              </a:rPr>
              <a:t>그 외 기능</a:t>
            </a:r>
            <a:endParaRPr lang="ko-KR" altLang="en-US" sz="1200" dirty="0">
              <a:latin typeface="+mn-ea"/>
            </a:endParaRPr>
          </a:p>
        </p:txBody>
      </p:sp>
      <p:sp>
        <p:nvSpPr>
          <p:cNvPr id="95" name="타원 94"/>
          <p:cNvSpPr/>
          <p:nvPr/>
        </p:nvSpPr>
        <p:spPr>
          <a:xfrm>
            <a:off x="704830" y="7131655"/>
            <a:ext cx="114320" cy="109650"/>
          </a:xfrm>
          <a:prstGeom prst="ellipse">
            <a:avLst/>
          </a:prstGeom>
          <a:solidFill>
            <a:srgbClr val="8EBB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306000" lon="1146000" rev="78000"/>
            </a:camera>
            <a:lightRig rig="threePt" dir="t"/>
          </a:scene3d>
          <a:sp3d extrusionH="25400">
            <a:bevelT w="127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dirty="0">
              <a:solidFill>
                <a:srgbClr val="FF0000"/>
              </a:solidFill>
            </a:endParaRPr>
          </a:p>
        </p:txBody>
      </p:sp>
      <p:grpSp>
        <p:nvGrpSpPr>
          <p:cNvPr id="2" name="그룹 107"/>
          <p:cNvGrpSpPr/>
          <p:nvPr/>
        </p:nvGrpSpPr>
        <p:grpSpPr>
          <a:xfrm>
            <a:off x="704830" y="3707904"/>
            <a:ext cx="888233" cy="304635"/>
            <a:chOff x="704830" y="3707397"/>
            <a:chExt cx="888233" cy="304635"/>
          </a:xfrm>
        </p:grpSpPr>
        <p:sp>
          <p:nvSpPr>
            <p:cNvPr id="69" name="직사각형 68"/>
            <p:cNvSpPr/>
            <p:nvPr/>
          </p:nvSpPr>
          <p:spPr>
            <a:xfrm>
              <a:off x="805668" y="3707397"/>
              <a:ext cx="787395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b="1" dirty="0">
                  <a:latin typeface="HY울릉도M" pitchFamily="18" charset="-127"/>
                  <a:ea typeface="HY울릉도M" pitchFamily="18" charset="-127"/>
                </a:rPr>
                <a:t>주요기능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104" name="타원 103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105" name="타원 104"/>
          <p:cNvSpPr/>
          <p:nvPr/>
        </p:nvSpPr>
        <p:spPr>
          <a:xfrm>
            <a:off x="704830" y="5366316"/>
            <a:ext cx="114320" cy="109650"/>
          </a:xfrm>
          <a:prstGeom prst="ellipse">
            <a:avLst/>
          </a:prstGeom>
          <a:solidFill>
            <a:srgbClr val="8EBB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306000" lon="1146000" rev="78000"/>
            </a:camera>
            <a:lightRig rig="threePt" dir="t"/>
          </a:scene3d>
          <a:sp3d extrusionH="25400">
            <a:bevelT w="127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7" name="Text Placeholder 3"/>
          <p:cNvSpPr txBox="1">
            <a:spLocks/>
          </p:cNvSpPr>
          <p:nvPr/>
        </p:nvSpPr>
        <p:spPr>
          <a:xfrm>
            <a:off x="2458988" y="5360356"/>
            <a:ext cx="288032" cy="146194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atinLnBrk="0">
              <a:spcBef>
                <a:spcPct val="20000"/>
              </a:spcBef>
              <a:defRPr/>
            </a:pPr>
            <a:r>
              <a:rPr lang="ko-KR" altLang="en-US" sz="950" dirty="0">
                <a:solidFill>
                  <a:srgbClr val="FF0000"/>
                </a:solidFill>
                <a:latin typeface="+mn-ea"/>
              </a:rPr>
              <a:t>비교</a:t>
            </a:r>
            <a:endParaRPr lang="en-US" sz="9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670334" y="5311130"/>
            <a:ext cx="41303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latin typeface="HY엽서M" pitchFamily="18" charset="-127"/>
                <a:ea typeface="HY엽서M" pitchFamily="18" charset="-127"/>
              </a:rPr>
              <a:t> 지출내역 관리는 </a:t>
            </a:r>
            <a:r>
              <a:rPr lang="en-US" altLang="ko-KR" sz="900" dirty="0">
                <a:latin typeface="HY엽서M" pitchFamily="18" charset="-127"/>
                <a:ea typeface="HY엽서M" pitchFamily="18" charset="-127"/>
              </a:rPr>
              <a:t>[</a:t>
            </a:r>
            <a:r>
              <a:rPr lang="ko-KR" altLang="en-US" sz="900" dirty="0">
                <a:latin typeface="HY엽서M" pitchFamily="18" charset="-127"/>
                <a:ea typeface="HY엽서M" pitchFamily="18" charset="-127"/>
              </a:rPr>
              <a:t>영수증 일괄생성</a:t>
            </a:r>
            <a:r>
              <a:rPr lang="en-US" altLang="ko-KR" sz="900" dirty="0">
                <a:latin typeface="HY엽서M" pitchFamily="18" charset="-127"/>
                <a:ea typeface="HY엽서M" pitchFamily="18" charset="-127"/>
              </a:rPr>
              <a:t>], [</a:t>
            </a:r>
            <a:r>
              <a:rPr lang="ko-KR" altLang="en-US" sz="900" dirty="0">
                <a:latin typeface="HY엽서M" pitchFamily="18" charset="-127"/>
                <a:ea typeface="HY엽서M" pitchFamily="18" charset="-127"/>
              </a:rPr>
              <a:t>영수증 일괄삭제 기능</a:t>
            </a:r>
            <a:r>
              <a:rPr lang="en-US" altLang="ko-KR" sz="900" dirty="0" smtClean="0">
                <a:latin typeface="HY엽서M" pitchFamily="18" charset="-127"/>
                <a:ea typeface="HY엽서M" pitchFamily="18" charset="-127"/>
              </a:rPr>
              <a:t>]</a:t>
            </a:r>
            <a:r>
              <a:rPr lang="ko-KR" altLang="en-US" sz="900" dirty="0" smtClean="0">
                <a:latin typeface="HY엽서M" pitchFamily="18" charset="-127"/>
                <a:ea typeface="HY엽서M" pitchFamily="18" charset="-127"/>
              </a:rPr>
              <a:t>이 </a:t>
            </a:r>
            <a:r>
              <a:rPr lang="ko-KR" altLang="en-US" sz="900" dirty="0">
                <a:latin typeface="HY엽서M" pitchFamily="18" charset="-127"/>
                <a:ea typeface="HY엽서M" pitchFamily="18" charset="-127"/>
              </a:rPr>
              <a:t>있다</a:t>
            </a:r>
            <a:r>
              <a:rPr lang="en-US" altLang="ko-KR" sz="900" dirty="0">
                <a:latin typeface="HY엽서M" pitchFamily="18" charset="-127"/>
                <a:ea typeface="HY엽서M" pitchFamily="18" charset="-127"/>
              </a:rPr>
              <a:t>.</a:t>
            </a:r>
            <a:endParaRPr lang="ko-KR" altLang="en-US" sz="900" dirty="0">
              <a:latin typeface="HY엽서M" pitchFamily="18" charset="-127"/>
              <a:ea typeface="HY엽서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720514" y="1106092"/>
            <a:ext cx="219070" cy="314331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273371" y="1106092"/>
            <a:ext cx="161864" cy="314331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②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721961" y="1106092"/>
            <a:ext cx="242771" cy="314331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③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162715" y="1106092"/>
            <a:ext cx="242771" cy="314331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en-US" altLang="ko-KR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④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35245" y="2914039"/>
            <a:ext cx="242771" cy="314331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⑤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409343" y="2607287"/>
            <a:ext cx="236087" cy="269430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 smtClean="0">
                <a:solidFill>
                  <a:srgbClr val="C00000"/>
                </a:solidFill>
                <a:latin typeface="+mn-ea"/>
              </a:rPr>
              <a:t>⑦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949950" y="2634908"/>
            <a:ext cx="236087" cy="269430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 smtClean="0">
                <a:solidFill>
                  <a:srgbClr val="C00000"/>
                </a:solidFill>
                <a:latin typeface="+mn-ea"/>
              </a:rPr>
              <a:t>⑧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358191" y="1128542"/>
            <a:ext cx="236087" cy="269430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 smtClean="0">
                <a:solidFill>
                  <a:srgbClr val="C00000"/>
                </a:solidFill>
                <a:latin typeface="+mn-ea"/>
              </a:rPr>
              <a:t>⑨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776551" y="1128542"/>
            <a:ext cx="236087" cy="269430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 smtClean="0">
                <a:solidFill>
                  <a:srgbClr val="C00000"/>
                </a:solidFill>
                <a:latin typeface="+mn-ea"/>
              </a:rPr>
              <a:t>⑩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1551371" y="1341166"/>
            <a:ext cx="1944216" cy="216024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1271278" y="2835785"/>
            <a:ext cx="3044038" cy="144016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>
            <a:off x="4286655" y="1341166"/>
            <a:ext cx="864096" cy="216024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17</a:t>
            </a:r>
            <a:endParaRPr lang="ko-KR" altLang="en-US" sz="1000" dirty="0"/>
          </a:p>
        </p:txBody>
      </p:sp>
      <p:graphicFrame>
        <p:nvGraphicFramePr>
          <p:cNvPr id="30" name="표 29">
            <a:extLst>
              <a:ext uri="{FF2B5EF4-FFF2-40B4-BE49-F238E27FC236}">
                <a16:creationId xmlns:a16="http://schemas.microsoft.com/office/drawing/2014/main" xmlns="" id="{EA14D0FB-1186-4E1E-8006-B2219DE400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0483599"/>
              </p:ext>
            </p:extLst>
          </p:nvPr>
        </p:nvGraphicFramePr>
        <p:xfrm>
          <a:off x="692696" y="8280879"/>
          <a:ext cx="5818253" cy="3345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17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345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rgbClr val="0000FF"/>
                          </a:solidFill>
                          <a:latin typeface="돋움"/>
                          <a:ea typeface="돋움"/>
                        </a:rPr>
                        <a:t>√ </a:t>
                      </a:r>
                      <a:r>
                        <a:rPr lang="ko-KR" altLang="en-US" sz="1100" b="1" baseline="0" dirty="0" smtClean="0">
                          <a:solidFill>
                            <a:schemeClr val="tx1"/>
                          </a:solidFill>
                        </a:rPr>
                        <a:t>당비영수증 출력</a:t>
                      </a:r>
                      <a:endParaRPr kumimoji="1" lang="ko-KR" altLang="en-US" sz="1100" b="1" kern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정당선거사무소에서 당비를 </a:t>
                      </a:r>
                      <a:r>
                        <a:rPr kumimoji="1" lang="ko-KR" altLang="en-US" sz="1100" b="0" kern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납부받은</a:t>
                      </a:r>
                      <a:r>
                        <a:rPr kumimoji="1" lang="ko-KR" altLang="en-US" sz="1100" b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경우에만 해당된다</a:t>
                      </a:r>
                      <a:r>
                        <a:rPr kumimoji="1" lang="en-US" altLang="ko-KR" sz="1100" b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kumimoji="1" lang="ko-KR" altLang="en-US" sz="1100" b="0" kern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pSp>
        <p:nvGrpSpPr>
          <p:cNvPr id="31" name="그룹 107">
            <a:extLst>
              <a:ext uri="{FF2B5EF4-FFF2-40B4-BE49-F238E27FC236}">
                <a16:creationId xmlns:a16="http://schemas.microsoft.com/office/drawing/2014/main" xmlns="" id="{8288B702-A1C0-4A55-BA19-A9DAEDBB1E20}"/>
              </a:ext>
            </a:extLst>
          </p:cNvPr>
          <p:cNvGrpSpPr/>
          <p:nvPr/>
        </p:nvGrpSpPr>
        <p:grpSpPr>
          <a:xfrm>
            <a:off x="692696" y="7967315"/>
            <a:ext cx="3045875" cy="332399"/>
            <a:chOff x="704830" y="3707397"/>
            <a:chExt cx="3045875" cy="332399"/>
          </a:xfrm>
        </p:grpSpPr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xmlns="" id="{D24703DB-2859-4037-B523-AD81A03CEC0D}"/>
                </a:ext>
              </a:extLst>
            </p:cNvPr>
            <p:cNvSpPr/>
            <p:nvPr/>
          </p:nvSpPr>
          <p:spPr>
            <a:xfrm>
              <a:off x="805668" y="3707397"/>
              <a:ext cx="2945037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b="1" dirty="0" smtClean="0">
                  <a:latin typeface="HY울릉도M" pitchFamily="18" charset="-127"/>
                  <a:ea typeface="HY울릉도M" pitchFamily="18" charset="-127"/>
                </a:rPr>
                <a:t>정당사무소 로그인 </a:t>
              </a:r>
              <a:r>
                <a:rPr lang="ko-KR" altLang="en-US" sz="1200" b="1" dirty="0">
                  <a:latin typeface="HY울릉도M" pitchFamily="18" charset="-127"/>
                  <a:ea typeface="HY울릉도M" pitchFamily="18" charset="-127"/>
                </a:rPr>
                <a:t>시 표출되는 추가메뉴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33" name="타원 32">
              <a:extLst>
                <a:ext uri="{FF2B5EF4-FFF2-40B4-BE49-F238E27FC236}">
                  <a16:creationId xmlns:a16="http://schemas.microsoft.com/office/drawing/2014/main" xmlns="" id="{FB7D62A0-ED7F-4C7F-BD75-DF922E5A2C4C}"/>
                </a:ext>
              </a:extLst>
            </p:cNvPr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34" name="직사각형 33"/>
          <p:cNvSpPr/>
          <p:nvPr/>
        </p:nvSpPr>
        <p:spPr>
          <a:xfrm>
            <a:off x="768998" y="3031050"/>
            <a:ext cx="5258742" cy="144016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931498" y="2765815"/>
            <a:ext cx="242771" cy="314331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⑥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476646" y="1117672"/>
            <a:ext cx="157541" cy="284819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400" b="1" dirty="0">
                <a:solidFill>
                  <a:srgbClr val="0000FF"/>
                </a:solidFill>
                <a:latin typeface="돋움"/>
                <a:ea typeface="돋움"/>
              </a:rPr>
              <a:t>√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0025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19" y="1483318"/>
            <a:ext cx="5653493" cy="280065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3" name="직사각형 22"/>
          <p:cNvSpPr/>
          <p:nvPr/>
        </p:nvSpPr>
        <p:spPr>
          <a:xfrm>
            <a:off x="3212976" y="2180885"/>
            <a:ext cx="1627609" cy="288032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>
              <a:solidFill>
                <a:srgbClr val="C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192908" y="1312588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en-US" altLang="ko-KR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①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2907" y="1697619"/>
            <a:ext cx="157411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②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17032" y="1312136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③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7173416" y="1331640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3" name="아래쪽 화살표 32"/>
          <p:cNvSpPr/>
          <p:nvPr/>
        </p:nvSpPr>
        <p:spPr>
          <a:xfrm>
            <a:off x="4725144" y="2411760"/>
            <a:ext cx="14401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59" name="표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3379734"/>
              </p:ext>
            </p:extLst>
          </p:nvPr>
        </p:nvGraphicFramePr>
        <p:xfrm>
          <a:off x="714356" y="4929191"/>
          <a:ext cx="5522956" cy="1839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20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609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819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①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신규입력</a:t>
                      </a: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kumimoji="1" lang="ko-KR" altLang="en-US" sz="1100" b="0" kern="0" dirty="0">
                          <a:solidFill>
                            <a:srgbClr val="FF0000"/>
                          </a:solidFill>
                          <a:latin typeface="+mn-ea"/>
                        </a:rPr>
                        <a:t>기본적으로 신규입력기능 화면을 제공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하므로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,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기존자료 수정 및 조회 중 새로운 자료를 입력하려면 ① </a:t>
                      </a:r>
                      <a:r>
                        <a:rPr kumimoji="1" lang="en-US" altLang="ko-KR" sz="1100" b="0" u="sng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[</a:t>
                      </a:r>
                      <a:r>
                        <a:rPr kumimoji="1" lang="ko-KR" altLang="en-US" sz="1100" b="0" u="sng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신규입력</a:t>
                      </a:r>
                      <a:r>
                        <a:rPr kumimoji="1" lang="en-US" altLang="ko-KR" sz="1100" b="0" u="sng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]</a:t>
                      </a:r>
                      <a:r>
                        <a:rPr kumimoji="1" lang="ko-KR" altLang="en-US" sz="1100" b="0" u="sng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버튼을 클릭하여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신규 내역을 </a:t>
                      </a:r>
                      <a:r>
                        <a:rPr kumimoji="1" lang="ko-KR" altLang="en-US" sz="1100" b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등록한다</a:t>
                      </a:r>
                      <a:r>
                        <a:rPr kumimoji="1" lang="en-US" altLang="ko-KR" sz="1100" b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.</a:t>
                      </a:r>
                      <a:endParaRPr kumimoji="1" lang="en-US" altLang="ko-KR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05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②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수입내용 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 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입     </a:t>
                      </a:r>
                      <a:r>
                        <a:rPr kumimoji="1" lang="ko-KR" altLang="en-US" sz="1100" b="1" kern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력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kumimoji="1" lang="ko-KR" altLang="en-US" sz="1100" b="1" i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</a:t>
                      </a:r>
                      <a:r>
                        <a:rPr lang="ko-KR" altLang="en-US" sz="1100" b="0" i="0" dirty="0">
                          <a:latin typeface="+mn-ea"/>
                          <a:ea typeface="+mn-ea"/>
                        </a:rPr>
                        <a:t>정치자금 </a:t>
                      </a:r>
                      <a:r>
                        <a:rPr lang="ko-KR" altLang="en-US" sz="1100" b="0" i="0" dirty="0" err="1">
                          <a:latin typeface="+mn-ea"/>
                          <a:ea typeface="+mn-ea"/>
                        </a:rPr>
                        <a:t>회계보고시</a:t>
                      </a:r>
                      <a:r>
                        <a:rPr lang="ko-KR" altLang="en-US" sz="1100" b="0" i="0" dirty="0">
                          <a:latin typeface="+mn-ea"/>
                          <a:ea typeface="+mn-ea"/>
                        </a:rPr>
                        <a:t> 필수 기재사항으로 차례대로 선택 및 입력한다</a:t>
                      </a:r>
                      <a:r>
                        <a:rPr lang="en-US" altLang="ko-KR" sz="1100" b="0" i="0" dirty="0"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※ </a:t>
                      </a:r>
                      <a:r>
                        <a:rPr lang="ko-KR" altLang="en-US" sz="1100" b="1" dirty="0">
                          <a:solidFill>
                            <a:srgbClr val="0000FF"/>
                          </a:solidFill>
                          <a:latin typeface="돋움"/>
                          <a:ea typeface="돋움"/>
                        </a:rPr>
                        <a:t>√ </a:t>
                      </a:r>
                      <a:r>
                        <a:rPr kumimoji="1" lang="en-US" altLang="ko-KR" sz="1100" b="0" i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</a:t>
                      </a:r>
                      <a:r>
                        <a:rPr kumimoji="1" lang="ko-KR" altLang="en-US" sz="1100" b="0" i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수입제공</a:t>
                      </a:r>
                      <a:r>
                        <a:rPr lang="ko-KR" altLang="en-US" sz="1100" b="0" i="0" dirty="0">
                          <a:solidFill>
                            <a:schemeClr val="tx1"/>
                          </a:solidFill>
                          <a:latin typeface="+mn-ea"/>
                        </a:rPr>
                        <a:t>자 입력방법</a:t>
                      </a:r>
                      <a:r>
                        <a:rPr lang="en-US" altLang="ko-KR" sz="1100" b="0" i="0" dirty="0">
                          <a:solidFill>
                            <a:schemeClr val="tx1"/>
                          </a:solidFill>
                          <a:latin typeface="+mn-ea"/>
                        </a:rPr>
                        <a:t>. </a:t>
                      </a:r>
                      <a:r>
                        <a:rPr lang="en-US" altLang="ko-KR" sz="1100" b="0" i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 </a:t>
                      </a:r>
                      <a:r>
                        <a:rPr kumimoji="1" lang="ko-KR" altLang="en-US" sz="1100" b="0" i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☞ </a:t>
                      </a:r>
                      <a:r>
                        <a:rPr kumimoji="0" lang="en-US" altLang="ko-KR" sz="1100" b="0" i="0" kern="1200" dirty="0" smtClean="0">
                          <a:solidFill>
                            <a:schemeClr val="tx1"/>
                          </a:solidFill>
                          <a:latin typeface="돋움" pitchFamily="50" charset="-127"/>
                          <a:ea typeface="돋움" pitchFamily="50" charset="-127"/>
                        </a:rPr>
                        <a:t>Ⅲ.</a:t>
                      </a:r>
                      <a:r>
                        <a:rPr kumimoji="1" lang="en-US" altLang="ko-KR" sz="1100" b="0" i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2.</a:t>
                      </a:r>
                      <a:r>
                        <a:rPr kumimoji="1" lang="ko-KR" altLang="en-US" sz="1100" b="0" i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나</a:t>
                      </a:r>
                      <a:r>
                        <a:rPr kumimoji="1" lang="en-US" altLang="ko-KR" sz="1100" b="0" i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.Tip</a:t>
                      </a:r>
                      <a:r>
                        <a:rPr kumimoji="1" lang="ko-KR" altLang="en-US" sz="1100" b="0" i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 참조</a:t>
                      </a:r>
                      <a:endParaRPr lang="en-US" altLang="ko-KR" sz="1100" b="0" i="0" dirty="0"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05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③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저     장    </a:t>
                      </a: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신규 및 수정 수입내역을 저장한다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kumimoji="1" lang="ko-KR" altLang="en-US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1" name="액자 30"/>
          <p:cNvSpPr/>
          <p:nvPr/>
        </p:nvSpPr>
        <p:spPr>
          <a:xfrm>
            <a:off x="476672" y="857224"/>
            <a:ext cx="1808180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신규내역 등록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(1)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61" name="표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397272"/>
              </p:ext>
            </p:extLst>
          </p:nvPr>
        </p:nvGraphicFramePr>
        <p:xfrm>
          <a:off x="714356" y="7217890"/>
          <a:ext cx="5523158" cy="11314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64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3670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688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 화면초기화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 anchorCtr="1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/>
                        <a:t> </a:t>
                      </a:r>
                      <a:r>
                        <a:rPr kumimoji="1" lang="en-US" altLang="ko-KR" sz="11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각 항목에 입력한 값을 지운 상태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,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즉 기존의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조회 기능 화면으로</a:t>
                      </a:r>
                      <a:endParaRPr kumimoji="1" lang="en-US" altLang="ko-KR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 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되돌리는 </a:t>
                      </a:r>
                      <a:r>
                        <a:rPr kumimoji="1" lang="ko-KR" altLang="en-US" sz="1100" b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기능</a:t>
                      </a:r>
                      <a:endParaRPr kumimoji="1" lang="ko-KR" altLang="en-US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26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조        회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 anchorCtr="1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 조회하고자 하는 조건을 </a:t>
                      </a:r>
                      <a:r>
                        <a:rPr kumimoji="1" lang="en-US" altLang="ko-KR" sz="11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②</a:t>
                      </a:r>
                      <a:r>
                        <a:rPr kumimoji="1" lang="ko-KR" altLang="en-US" sz="11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에 입력 후 수입내역을 조회 및 검색하는</a:t>
                      </a:r>
                      <a:endParaRPr kumimoji="1" lang="en-US" altLang="ko-KR" sz="11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 </a:t>
                      </a:r>
                      <a:r>
                        <a:rPr kumimoji="1" lang="ko-KR" altLang="en-US" sz="110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기능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64" name="모서리가 둥근 직사각형 63"/>
          <p:cNvSpPr/>
          <p:nvPr/>
        </p:nvSpPr>
        <p:spPr>
          <a:xfrm>
            <a:off x="620688" y="1763688"/>
            <a:ext cx="4248472" cy="1224136"/>
          </a:xfrm>
          <a:prstGeom prst="roundRect">
            <a:avLst>
              <a:gd name="adj" fmla="val 0"/>
            </a:avLst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98582" y="2835991"/>
            <a:ext cx="2654754" cy="180801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6" name="직사각형 65"/>
          <p:cNvSpPr/>
          <p:nvPr/>
        </p:nvSpPr>
        <p:spPr>
          <a:xfrm>
            <a:off x="2221633" y="1244027"/>
            <a:ext cx="271263" cy="365103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r>
              <a:rPr lang="ko-KR" altLang="en-US" sz="1200" b="1" dirty="0">
                <a:solidFill>
                  <a:srgbClr val="0000FF"/>
                </a:solidFill>
                <a:latin typeface="돋움"/>
                <a:ea typeface="돋움"/>
              </a:rPr>
              <a:t>√</a:t>
            </a:r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 </a:t>
            </a:r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2725689" y="1244027"/>
            <a:ext cx="271263" cy="365103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r>
              <a:rPr lang="ko-KR" altLang="en-US" sz="1200" b="1" dirty="0">
                <a:solidFill>
                  <a:srgbClr val="0000FF"/>
                </a:solidFill>
                <a:latin typeface="돋움"/>
                <a:ea typeface="돋움"/>
              </a:rPr>
              <a:t>√</a:t>
            </a:r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 </a:t>
            </a:r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805668" y="6850149"/>
            <a:ext cx="800219" cy="3046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주요기능</a:t>
            </a:r>
            <a:endParaRPr lang="ko-KR" altLang="en-US" sz="1200" dirty="0">
              <a:latin typeface="+mn-ea"/>
            </a:endParaRPr>
          </a:p>
        </p:txBody>
      </p:sp>
      <p:sp>
        <p:nvSpPr>
          <p:cNvPr id="49" name="타원 48"/>
          <p:cNvSpPr/>
          <p:nvPr/>
        </p:nvSpPr>
        <p:spPr>
          <a:xfrm>
            <a:off x="704830" y="6963862"/>
            <a:ext cx="114320" cy="109650"/>
          </a:xfrm>
          <a:prstGeom prst="ellipse">
            <a:avLst/>
          </a:prstGeom>
          <a:solidFill>
            <a:srgbClr val="8EBB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306000" lon="1146000" rev="78000"/>
            </a:camera>
            <a:lightRig rig="threePt" dir="t"/>
          </a:scene3d>
          <a:sp3d extrusionH="25400">
            <a:bevelT w="127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dirty="0">
              <a:solidFill>
                <a:srgbClr val="FF0000"/>
              </a:solidFill>
            </a:endParaRPr>
          </a:p>
        </p:txBody>
      </p:sp>
      <p:grpSp>
        <p:nvGrpSpPr>
          <p:cNvPr id="2" name="그룹 68"/>
          <p:cNvGrpSpPr/>
          <p:nvPr/>
        </p:nvGrpSpPr>
        <p:grpSpPr>
          <a:xfrm>
            <a:off x="704830" y="4566856"/>
            <a:ext cx="1978275" cy="332399"/>
            <a:chOff x="704830" y="4566856"/>
            <a:chExt cx="1978275" cy="332399"/>
          </a:xfrm>
        </p:grpSpPr>
        <p:sp>
          <p:nvSpPr>
            <p:cNvPr id="51" name="직사각형 50"/>
            <p:cNvSpPr/>
            <p:nvPr/>
          </p:nvSpPr>
          <p:spPr>
            <a:xfrm>
              <a:off x="805668" y="4566856"/>
              <a:ext cx="1877437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신규 수입내역 등록 순서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60" name="타원 59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25" name="직사각형 24"/>
          <p:cNvSpPr/>
          <p:nvPr/>
        </p:nvSpPr>
        <p:spPr>
          <a:xfrm>
            <a:off x="642918" y="7286644"/>
            <a:ext cx="271263" cy="365103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r>
              <a:rPr lang="ko-KR" altLang="en-US" sz="1200" b="1" dirty="0">
                <a:solidFill>
                  <a:srgbClr val="0000FF"/>
                </a:solidFill>
                <a:latin typeface="돋움"/>
                <a:ea typeface="돋움"/>
              </a:rPr>
              <a:t>√</a:t>
            </a:r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 </a:t>
            </a:r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642918" y="7853384"/>
            <a:ext cx="271263" cy="365103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r>
              <a:rPr lang="ko-KR" altLang="en-US" sz="1200" b="1" dirty="0">
                <a:solidFill>
                  <a:srgbClr val="0000FF"/>
                </a:solidFill>
                <a:latin typeface="돋움"/>
                <a:ea typeface="돋움"/>
              </a:rPr>
              <a:t>√</a:t>
            </a:r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 </a:t>
            </a:r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18</a:t>
            </a:r>
            <a:endParaRPr lang="ko-KR" altLang="en-US" sz="1000" dirty="0"/>
          </a:p>
        </p:txBody>
      </p:sp>
      <p:sp>
        <p:nvSpPr>
          <p:cNvPr id="32" name="모서리가 둥근 직사각형 31"/>
          <p:cNvSpPr/>
          <p:nvPr/>
        </p:nvSpPr>
        <p:spPr>
          <a:xfrm>
            <a:off x="4913435" y="2226344"/>
            <a:ext cx="792152" cy="194551"/>
          </a:xfrm>
          <a:prstGeom prst="roundRect">
            <a:avLst>
              <a:gd name="adj" fmla="val 9469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5661848" y="2071916"/>
            <a:ext cx="298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√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5208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86" y="1491679"/>
            <a:ext cx="5600226" cy="308032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7" name="아래쪽 화살표 56"/>
          <p:cNvSpPr/>
          <p:nvPr/>
        </p:nvSpPr>
        <p:spPr>
          <a:xfrm flipH="1">
            <a:off x="5539462" y="2483768"/>
            <a:ext cx="130054" cy="379716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27" name="액자 26"/>
          <p:cNvSpPr/>
          <p:nvPr/>
        </p:nvSpPr>
        <p:spPr>
          <a:xfrm>
            <a:off x="476672" y="857224"/>
            <a:ext cx="1878478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신규내역 등록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(2)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" name="모서리가 접힌 도형 28"/>
          <p:cNvSpPr/>
          <p:nvPr/>
        </p:nvSpPr>
        <p:spPr>
          <a:xfrm>
            <a:off x="764704" y="5076056"/>
            <a:ext cx="5472608" cy="2088232"/>
          </a:xfrm>
          <a:prstGeom prst="foldedCorner">
            <a:avLst>
              <a:gd name="adj" fmla="val 1171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marL="218133" indent="-218133" algn="just">
              <a:lnSpc>
                <a:spcPct val="130000"/>
              </a:lnSpc>
            </a:pPr>
            <a:r>
              <a:rPr kumimoji="1" lang="en-US" altLang="ko-KR" sz="12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&lt; </a:t>
            </a:r>
            <a:r>
              <a:rPr kumimoji="1" lang="ko-KR" altLang="en-US" sz="12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수입제공자 입력 방법 </a:t>
            </a:r>
            <a:r>
              <a:rPr kumimoji="1" lang="en-US" altLang="ko-KR" sz="12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&gt;</a:t>
            </a:r>
          </a:p>
          <a:p>
            <a:pPr marL="218133" indent="-218133" algn="just">
              <a:lnSpc>
                <a:spcPct val="130000"/>
              </a:lnSpc>
            </a:pP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·</a:t>
            </a:r>
            <a:r>
              <a:rPr kumimoji="1"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기존에 등록되어 있는 수입제공자 </a:t>
            </a: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:</a:t>
            </a:r>
            <a:r>
              <a:rPr kumimoji="1"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    버튼을 클릭하여 검색</a:t>
            </a: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, </a:t>
            </a:r>
            <a:r>
              <a:rPr kumimoji="1"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선택 후</a:t>
            </a:r>
            <a:endParaRPr kumimoji="1" lang="en-US" altLang="ko-KR" sz="1200" kern="0" dirty="0">
              <a:solidFill>
                <a:schemeClr val="tx1">
                  <a:lumMod val="85000"/>
                  <a:lumOff val="15000"/>
                </a:schemeClr>
              </a:solidFill>
              <a:latin typeface="HY엽서M" pitchFamily="18" charset="-127"/>
              <a:ea typeface="HY엽서M" pitchFamily="18" charset="-127"/>
            </a:endParaRPr>
          </a:p>
          <a:p>
            <a:pPr marL="218133" indent="-218133" algn="just">
              <a:lnSpc>
                <a:spcPct val="130000"/>
              </a:lnSpc>
            </a:pP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  </a:t>
            </a:r>
            <a:r>
              <a:rPr kumimoji="1"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사용하면 </a:t>
            </a:r>
            <a:r>
              <a:rPr kumimoji="1" lang="ko-KR" alt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됩니다</a:t>
            </a: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.</a:t>
            </a:r>
          </a:p>
          <a:p>
            <a:pPr marL="218133" indent="-218133" algn="just">
              <a:lnSpc>
                <a:spcPct val="130000"/>
              </a:lnSpc>
            </a:pP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·</a:t>
            </a:r>
            <a:r>
              <a:rPr kumimoji="1"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신규 수입제공자 </a:t>
            </a: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:  </a:t>
            </a:r>
            <a:r>
              <a:rPr kumimoji="1"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</a:t>
            </a:r>
            <a:r>
              <a:rPr lang="ko-KR" altLang="en-US" sz="1200" dirty="0">
                <a:solidFill>
                  <a:schemeClr val="tx1"/>
                </a:solidFill>
                <a:latin typeface="HY엽서M" pitchFamily="18" charset="-127"/>
                <a:ea typeface="HY엽서M" pitchFamily="18" charset="-127"/>
              </a:rPr>
              <a:t>                 </a:t>
            </a:r>
            <a:r>
              <a:rPr kumimoji="1"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을 통하여 </a:t>
            </a:r>
            <a:r>
              <a:rPr kumimoji="1"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팝업창</a:t>
            </a: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(</a:t>
            </a:r>
            <a:r>
              <a:rPr kumimoji="1"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수입ㆍ지출처</a:t>
            </a:r>
            <a:r>
              <a:rPr kumimoji="1"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관리</a:t>
            </a:r>
            <a:endParaRPr kumimoji="1" lang="en-US" altLang="ko-KR" sz="1200" kern="0" dirty="0">
              <a:solidFill>
                <a:schemeClr val="tx1">
                  <a:lumMod val="85000"/>
                  <a:lumOff val="15000"/>
                </a:schemeClr>
              </a:solidFill>
              <a:latin typeface="HY엽서M" pitchFamily="18" charset="-127"/>
              <a:ea typeface="HY엽서M" pitchFamily="18" charset="-127"/>
            </a:endParaRPr>
          </a:p>
          <a:p>
            <a:pPr marL="218133" indent="-218133" algn="just">
              <a:lnSpc>
                <a:spcPct val="130000"/>
              </a:lnSpc>
            </a:pPr>
            <a:r>
              <a:rPr kumimoji="1"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  화면</a:t>
            </a: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)</a:t>
            </a:r>
            <a:r>
              <a:rPr kumimoji="1"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을 통하여 수입제공자를 등록할 수 </a:t>
            </a:r>
            <a:r>
              <a:rPr kumimoji="1" lang="ko-KR" alt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있습니다</a:t>
            </a: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.</a:t>
            </a:r>
          </a:p>
          <a:p>
            <a:pPr marL="218133" indent="-218133" algn="just">
              <a:lnSpc>
                <a:spcPct val="130000"/>
              </a:lnSpc>
            </a:pP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</a:t>
            </a:r>
            <a:r>
              <a:rPr kumimoji="1" lang="en-US" altLang="ko-KR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  </a:t>
            </a:r>
            <a:r>
              <a:rPr kumimoji="1" lang="ko-KR" alt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☞ </a:t>
            </a:r>
            <a:r>
              <a:rPr lang="en-US" altLang="ko-KR" sz="1200" dirty="0">
                <a:solidFill>
                  <a:schemeClr val="tx1"/>
                </a:solidFill>
                <a:latin typeface="돋움" pitchFamily="50" charset="-127"/>
                <a:ea typeface="돋움" pitchFamily="50" charset="-127"/>
              </a:rPr>
              <a:t>Ⅲ.1</a:t>
            </a: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돋움"/>
                <a:ea typeface="돋움"/>
              </a:rPr>
              <a:t>.</a:t>
            </a:r>
            <a:r>
              <a:rPr kumimoji="1"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돋움"/>
                <a:ea typeface="돋움"/>
              </a:rPr>
              <a:t>가</a:t>
            </a: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돋움"/>
                <a:ea typeface="돋움"/>
              </a:rPr>
              <a:t>.</a:t>
            </a: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[</a:t>
            </a:r>
            <a:r>
              <a:rPr kumimoji="1"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수입ㆍ지출처</a:t>
            </a:r>
            <a:r>
              <a:rPr kumimoji="1"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등록</a:t>
            </a: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]</a:t>
            </a:r>
            <a:r>
              <a:rPr kumimoji="1"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참조   </a:t>
            </a:r>
            <a:endParaRPr lang="en-US" altLang="ko-KR" sz="1200" dirty="0">
              <a:solidFill>
                <a:schemeClr val="tx1"/>
              </a:solidFill>
              <a:latin typeface="HY엽서M" pitchFamily="18" charset="-127"/>
              <a:ea typeface="HY엽서M" pitchFamily="18" charset="-127"/>
            </a:endParaRPr>
          </a:p>
        </p:txBody>
      </p:sp>
      <p:grpSp>
        <p:nvGrpSpPr>
          <p:cNvPr id="2" name="그룹 39"/>
          <p:cNvGrpSpPr/>
          <p:nvPr/>
        </p:nvGrpSpPr>
        <p:grpSpPr>
          <a:xfrm>
            <a:off x="836712" y="4867969"/>
            <a:ext cx="400603" cy="425082"/>
            <a:chOff x="1328003" y="4166313"/>
            <a:chExt cx="848899" cy="689874"/>
          </a:xfrm>
        </p:grpSpPr>
        <p:sp>
          <p:nvSpPr>
            <p:cNvPr id="31" name="물결 30"/>
            <p:cNvSpPr/>
            <p:nvPr/>
          </p:nvSpPr>
          <p:spPr>
            <a:xfrm rot="19320719">
              <a:off x="1328003" y="4166313"/>
              <a:ext cx="848899" cy="689874"/>
            </a:xfrm>
            <a:prstGeom prst="wave">
              <a:avLst>
                <a:gd name="adj1" fmla="val 12500"/>
                <a:gd name="adj2" fmla="val 1238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Text Placeholder 3"/>
            <p:cNvSpPr txBox="1">
              <a:spLocks/>
            </p:cNvSpPr>
            <p:nvPr/>
          </p:nvSpPr>
          <p:spPr>
            <a:xfrm rot="19892846">
              <a:off x="1474231" y="4274709"/>
              <a:ext cx="529392" cy="449547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atinLnBrk="0">
                <a:spcBef>
                  <a:spcPct val="20000"/>
                </a:spcBef>
                <a:defRPr/>
              </a:pPr>
              <a:r>
                <a:rPr lang="en-US" sz="1800" dirty="0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Tip!</a:t>
              </a:r>
            </a:p>
          </p:txBody>
        </p:sp>
      </p:grpSp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66030" y="5508104"/>
            <a:ext cx="144016" cy="256816"/>
          </a:xfrm>
          <a:prstGeom prst="rect">
            <a:avLst/>
          </a:prstGeom>
        </p:spPr>
      </p:pic>
      <p:sp>
        <p:nvSpPr>
          <p:cNvPr id="43" name="모서리가 둥근 직사각형 42"/>
          <p:cNvSpPr/>
          <p:nvPr/>
        </p:nvSpPr>
        <p:spPr>
          <a:xfrm>
            <a:off x="704850" y="1764829"/>
            <a:ext cx="4203700" cy="1439020"/>
          </a:xfrm>
          <a:prstGeom prst="roundRect">
            <a:avLst>
              <a:gd name="adj" fmla="val 5939"/>
            </a:avLst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4938720" y="2295527"/>
            <a:ext cx="792152" cy="228601"/>
          </a:xfrm>
          <a:prstGeom prst="roundRect">
            <a:avLst>
              <a:gd name="adj" fmla="val 9469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19</a:t>
            </a:r>
            <a:endParaRPr lang="ko-KR" altLang="en-US" sz="10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634" y="2945532"/>
            <a:ext cx="2752702" cy="194644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49696" y="6012160"/>
            <a:ext cx="792088" cy="216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직사각형 19"/>
          <p:cNvSpPr/>
          <p:nvPr/>
        </p:nvSpPr>
        <p:spPr>
          <a:xfrm>
            <a:off x="5661848" y="2152887"/>
            <a:ext cx="298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√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5208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39" y="1475249"/>
            <a:ext cx="5616873" cy="284519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" name="액자 26"/>
          <p:cNvSpPr/>
          <p:nvPr/>
        </p:nvSpPr>
        <p:spPr>
          <a:xfrm>
            <a:off x="542410" y="857224"/>
            <a:ext cx="1878478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신규내역 등록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(3)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697458" y="1782740"/>
            <a:ext cx="4171701" cy="1296144"/>
          </a:xfrm>
          <a:prstGeom prst="roundRect">
            <a:avLst>
              <a:gd name="adj" fmla="val 4909"/>
            </a:avLst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51" name="타원 50"/>
          <p:cNvSpPr/>
          <p:nvPr/>
        </p:nvSpPr>
        <p:spPr>
          <a:xfrm>
            <a:off x="811308" y="1837671"/>
            <a:ext cx="234264" cy="162682"/>
          </a:xfrm>
          <a:prstGeom prst="ellipse">
            <a:avLst/>
          </a:prstGeom>
          <a:noFill/>
          <a:ln w="158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타원 54"/>
          <p:cNvSpPr/>
          <p:nvPr/>
        </p:nvSpPr>
        <p:spPr>
          <a:xfrm>
            <a:off x="2178402" y="1844021"/>
            <a:ext cx="223434" cy="162682"/>
          </a:xfrm>
          <a:prstGeom prst="ellipse">
            <a:avLst/>
          </a:prstGeom>
          <a:noFill/>
          <a:ln w="158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슬라이드 번호 개체 틀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20</a:t>
            </a:r>
            <a:endParaRPr lang="ko-KR" altLang="en-US" sz="1000" dirty="0"/>
          </a:p>
        </p:txBody>
      </p:sp>
      <p:sp>
        <p:nvSpPr>
          <p:cNvPr id="20" name="직사각형 19"/>
          <p:cNvSpPr/>
          <p:nvPr/>
        </p:nvSpPr>
        <p:spPr>
          <a:xfrm>
            <a:off x="737827" y="4415800"/>
            <a:ext cx="1063112" cy="3059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b="1" dirty="0">
                <a:latin typeface="+mn-ea"/>
              </a:rPr>
              <a:t>계정 및 과목</a:t>
            </a:r>
          </a:p>
        </p:txBody>
      </p:sp>
      <p:sp>
        <p:nvSpPr>
          <p:cNvPr id="21" name="타원 20"/>
          <p:cNvSpPr/>
          <p:nvPr/>
        </p:nvSpPr>
        <p:spPr>
          <a:xfrm>
            <a:off x="646192" y="4559816"/>
            <a:ext cx="114320" cy="109650"/>
          </a:xfrm>
          <a:prstGeom prst="ellipse">
            <a:avLst/>
          </a:prstGeom>
          <a:solidFill>
            <a:srgbClr val="8EBB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306000" lon="1146000" rev="78000"/>
            </a:camera>
            <a:lightRig rig="threePt" dir="t"/>
          </a:scene3d>
          <a:sp3d extrusionH="25400">
            <a:bevelT w="127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4519991"/>
              </p:ext>
            </p:extLst>
          </p:nvPr>
        </p:nvGraphicFramePr>
        <p:xfrm>
          <a:off x="687933" y="4829491"/>
          <a:ext cx="5549379" cy="871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885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006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사용기관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</a:rPr>
                        <a:t>계 정</a:t>
                      </a: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</a:rPr>
                        <a:t>과 목</a:t>
                      </a: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20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정당선거사무소</a:t>
                      </a:r>
                      <a:endParaRPr lang="en-US" altLang="ko-KR" sz="1100" b="1" dirty="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보조금외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각종 보조금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lt"/>
                        </a:rPr>
                        <a:t>각 보조금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: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전년도이월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상급당부보조금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보조금외</a:t>
                      </a: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: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전년도이월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당비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차입금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기관지발행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    사업수입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상급당부보조금외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그 밖의 수입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3" name="직사각형 22"/>
          <p:cNvSpPr/>
          <p:nvPr/>
        </p:nvSpPr>
        <p:spPr>
          <a:xfrm>
            <a:off x="453812" y="5862197"/>
            <a:ext cx="596188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/>
              <a:t>      </a:t>
            </a:r>
            <a:r>
              <a:rPr lang="ko-KR" altLang="en-US" sz="1200" b="1" dirty="0"/>
              <a:t>각 </a:t>
            </a:r>
            <a:r>
              <a:rPr lang="ko-KR" altLang="en-US" sz="1200" b="1" dirty="0" err="1"/>
              <a:t>계정별</a:t>
            </a:r>
            <a:r>
              <a:rPr lang="en-US" altLang="ko-KR" sz="1200" b="1" dirty="0"/>
              <a:t>, </a:t>
            </a:r>
            <a:r>
              <a:rPr lang="ko-KR" altLang="en-US" sz="1200" b="1" dirty="0"/>
              <a:t>과목별로 수입 및 지출이 이루어지며</a:t>
            </a:r>
            <a:r>
              <a:rPr lang="en-US" altLang="ko-KR" sz="1200" b="1" dirty="0"/>
              <a:t>, </a:t>
            </a:r>
            <a:r>
              <a:rPr lang="ko-KR" altLang="en-US" sz="1200" b="1" dirty="0"/>
              <a:t>지출액이 수입액보다 많을 수 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/>
              <a:t>      없으므로 </a:t>
            </a:r>
            <a:r>
              <a:rPr lang="ko-KR" altLang="en-US" sz="1200" b="1" dirty="0" err="1"/>
              <a:t>필요시</a:t>
            </a:r>
            <a:r>
              <a:rPr lang="ko-KR" altLang="en-US" sz="1200" b="1" dirty="0"/>
              <a:t> 과목간 수입액을 조정 및 </a:t>
            </a:r>
            <a:r>
              <a:rPr lang="ko-KR" altLang="en-US" sz="1200" b="1" dirty="0" smtClean="0"/>
              <a:t>수정합니다</a:t>
            </a:r>
            <a:r>
              <a:rPr lang="en-US" altLang="ko-KR" sz="12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  - </a:t>
            </a:r>
            <a:r>
              <a:rPr lang="ko-KR" altLang="en-US" sz="1200" dirty="0" smtClean="0">
                <a:latin typeface="+mn-ea"/>
              </a:rPr>
              <a:t>보조금의 </a:t>
            </a:r>
            <a:r>
              <a:rPr lang="ko-KR" altLang="en-US" sz="1200" dirty="0">
                <a:latin typeface="+mn-ea"/>
              </a:rPr>
              <a:t>경우 용도제한이 있으므로 반드시 상급당부 또는 해당위원회에 </a:t>
            </a:r>
            <a:endParaRPr lang="en-US" altLang="ko-KR" sz="12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+mn-ea"/>
              </a:rPr>
              <a:t> </a:t>
            </a:r>
            <a:r>
              <a:rPr lang="en-US" altLang="ko-KR" sz="1200" dirty="0" smtClean="0">
                <a:latin typeface="+mn-ea"/>
              </a:rPr>
              <a:t>       </a:t>
            </a:r>
            <a:r>
              <a:rPr lang="ko-KR" altLang="en-US" sz="1200" dirty="0">
                <a:latin typeface="+mn-ea"/>
              </a:rPr>
              <a:t>문의한 후 조정 및 </a:t>
            </a:r>
            <a:r>
              <a:rPr lang="ko-KR" altLang="en-US" sz="1200" dirty="0" smtClean="0">
                <a:latin typeface="+mn-ea"/>
              </a:rPr>
              <a:t>수정</a:t>
            </a:r>
            <a:r>
              <a:rPr lang="en-US" altLang="ko-KR" sz="1200" dirty="0" smtClean="0"/>
              <a:t> </a:t>
            </a:r>
            <a:endParaRPr lang="ko-KR" altLang="en-US" sz="1200" dirty="0"/>
          </a:p>
        </p:txBody>
      </p:sp>
      <p:sp>
        <p:nvSpPr>
          <p:cNvPr id="25" name="타원 24"/>
          <p:cNvSpPr/>
          <p:nvPr/>
        </p:nvSpPr>
        <p:spPr>
          <a:xfrm>
            <a:off x="647036" y="6009142"/>
            <a:ext cx="114320" cy="109650"/>
          </a:xfrm>
          <a:prstGeom prst="ellipse">
            <a:avLst/>
          </a:prstGeom>
          <a:solidFill>
            <a:srgbClr val="8EBB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306000" lon="1146000" rev="78000"/>
            </a:camera>
            <a:lightRig rig="threePt" dir="t"/>
          </a:scene3d>
          <a:sp3d extrusionH="25400">
            <a:bevelT w="127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0603" y="1733972"/>
            <a:ext cx="213043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</p:spTree>
    <p:extLst>
      <p:ext uri="{BB962C8B-B14F-4D97-AF65-F5344CB8AC3E}">
        <p14:creationId xmlns:p14="http://schemas.microsoft.com/office/powerpoint/2010/main" val="345208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96" y="1627121"/>
            <a:ext cx="5544616" cy="287287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533236" y="3799527"/>
            <a:ext cx="213043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39541" y="2267744"/>
            <a:ext cx="157411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②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40968" y="1475656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③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38" name="액자 37"/>
          <p:cNvSpPr/>
          <p:nvPr/>
        </p:nvSpPr>
        <p:spPr>
          <a:xfrm>
            <a:off x="620688" y="971600"/>
            <a:ext cx="2879180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등록사항 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수정ㆍ정렬ㆍ삭제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(1)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764704" y="1923520"/>
            <a:ext cx="4104456" cy="1280328"/>
          </a:xfrm>
          <a:prstGeom prst="roundRect">
            <a:avLst>
              <a:gd name="adj" fmla="val 6292"/>
            </a:avLst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554920"/>
              </p:ext>
            </p:extLst>
          </p:nvPr>
        </p:nvGraphicFramePr>
        <p:xfrm>
          <a:off x="764704" y="5148064"/>
          <a:ext cx="5522956" cy="16022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8748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340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①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선택</a:t>
                      </a: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조회된 화면에서 수정할 수입내역 항목을 선택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파란색으로 표시됨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한다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40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②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수정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18133" indent="-218133" algn="just">
                        <a:lnSpc>
                          <a:spcPct val="130000"/>
                        </a:lnSpc>
                        <a:buNone/>
                      </a:pPr>
                      <a:r>
                        <a:rPr lang="ko-KR" altLang="en-US" sz="1100" b="0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/>
                        <a:t>선택한 수입내역</a:t>
                      </a:r>
                      <a:r>
                        <a:rPr lang="ko-KR" altLang="en-US" sz="1100" baseline="0" dirty="0"/>
                        <a:t> </a:t>
                      </a:r>
                      <a:r>
                        <a:rPr lang="ko-KR" altLang="en-US" sz="1100" dirty="0"/>
                        <a:t>항목에서 내역을 수정한다</a:t>
                      </a:r>
                      <a:r>
                        <a:rPr lang="en-US" altLang="ko-KR" sz="1100" dirty="0"/>
                        <a:t>.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40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③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저장    </a:t>
                      </a: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18133" indent="-218133" algn="just">
                        <a:lnSpc>
                          <a:spcPct val="130000"/>
                        </a:lnSpc>
                        <a:buNone/>
                      </a:pP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[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저장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] 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버튼을 클릭한다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kumimoji="1" lang="en-US" altLang="ko-KR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18133" indent="-218133" algn="just">
                        <a:lnSpc>
                          <a:spcPct val="130000"/>
                        </a:lnSpc>
                        <a:buNone/>
                      </a:pP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1100" b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→</a:t>
                      </a:r>
                      <a:r>
                        <a:rPr kumimoji="1" lang="en-US" altLang="ko-KR" sz="1100" b="0" kern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조회 화면에서 </a:t>
                      </a:r>
                      <a:r>
                        <a:rPr lang="ko-KR" altLang="en-US" sz="1100" dirty="0"/>
                        <a:t>최종적으로 수정된 수입내역을 확인할 수 있다</a:t>
                      </a:r>
                      <a:r>
                        <a:rPr lang="en-US" altLang="ko-KR" sz="1100" dirty="0"/>
                        <a:t>.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pSp>
        <p:nvGrpSpPr>
          <p:cNvPr id="2" name="그룹 44"/>
          <p:cNvGrpSpPr/>
          <p:nvPr/>
        </p:nvGrpSpPr>
        <p:grpSpPr>
          <a:xfrm>
            <a:off x="755178" y="4735392"/>
            <a:ext cx="1619202" cy="332399"/>
            <a:chOff x="704830" y="4566856"/>
            <a:chExt cx="1619202" cy="332399"/>
          </a:xfrm>
        </p:grpSpPr>
        <p:sp>
          <p:nvSpPr>
            <p:cNvPr id="46" name="직사각형 45"/>
            <p:cNvSpPr/>
            <p:nvPr/>
          </p:nvSpPr>
          <p:spPr>
            <a:xfrm>
              <a:off x="805668" y="4566856"/>
              <a:ext cx="1518364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등록사항 수정 방법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47" name="타원 46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48" name="모서리가 접힌 도형 47"/>
          <p:cNvSpPr/>
          <p:nvPr/>
        </p:nvSpPr>
        <p:spPr>
          <a:xfrm>
            <a:off x="764704" y="7110584"/>
            <a:ext cx="5521816" cy="773784"/>
          </a:xfrm>
          <a:prstGeom prst="foldedCorner">
            <a:avLst>
              <a:gd name="adj" fmla="val 1171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marL="228600" indent="-228600" algn="just">
              <a:lnSpc>
                <a:spcPct val="15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 ★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②의 수입내역 기재사항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계정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과목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수입일자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수입금액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수입내역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수입제공자 등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) </a:t>
            </a:r>
          </a:p>
          <a:p>
            <a:pPr marL="228600" indent="-228600" algn="just">
              <a:lnSpc>
                <a:spcPct val="15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    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모두 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수정 가능합니다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.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3" name="그룹 39"/>
          <p:cNvGrpSpPr/>
          <p:nvPr/>
        </p:nvGrpSpPr>
        <p:grpSpPr>
          <a:xfrm>
            <a:off x="836712" y="6812185"/>
            <a:ext cx="400603" cy="425082"/>
            <a:chOff x="1328003" y="4166313"/>
            <a:chExt cx="848899" cy="689874"/>
          </a:xfrm>
        </p:grpSpPr>
        <p:sp>
          <p:nvSpPr>
            <p:cNvPr id="50" name="물결 49"/>
            <p:cNvSpPr/>
            <p:nvPr/>
          </p:nvSpPr>
          <p:spPr>
            <a:xfrm rot="19320719">
              <a:off x="1328003" y="4166313"/>
              <a:ext cx="848899" cy="689874"/>
            </a:xfrm>
            <a:prstGeom prst="wave">
              <a:avLst>
                <a:gd name="adj1" fmla="val 12500"/>
                <a:gd name="adj2" fmla="val 1238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1" name="Text Placeholder 3"/>
            <p:cNvSpPr txBox="1">
              <a:spLocks/>
            </p:cNvSpPr>
            <p:nvPr/>
          </p:nvSpPr>
          <p:spPr>
            <a:xfrm rot="19892846">
              <a:off x="1474231" y="4274709"/>
              <a:ext cx="529392" cy="449547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atinLnBrk="0">
                <a:spcBef>
                  <a:spcPct val="20000"/>
                </a:spcBef>
                <a:defRPr/>
              </a:pPr>
              <a:r>
                <a:rPr lang="en-US" sz="1800" dirty="0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Tip!</a:t>
              </a:r>
            </a:p>
          </p:txBody>
        </p:sp>
      </p:grp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21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45208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48" y="1403648"/>
            <a:ext cx="5576012" cy="201271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39" name="직사각형 38"/>
          <p:cNvSpPr/>
          <p:nvPr/>
        </p:nvSpPr>
        <p:spPr>
          <a:xfrm>
            <a:off x="3247318" y="3382430"/>
            <a:ext cx="53772" cy="67869"/>
          </a:xfrm>
          <a:prstGeom prst="rect">
            <a:avLst/>
          </a:prstGeom>
          <a:solidFill>
            <a:schemeClr val="bg1"/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3249762" y="3644967"/>
            <a:ext cx="53772" cy="67869"/>
          </a:xfrm>
          <a:prstGeom prst="rect">
            <a:avLst/>
          </a:prstGeom>
          <a:solidFill>
            <a:schemeClr val="bg1"/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13317"/>
              </p:ext>
            </p:extLst>
          </p:nvPr>
        </p:nvGraphicFramePr>
        <p:xfrm>
          <a:off x="702222" y="3899461"/>
          <a:ext cx="5522956" cy="24879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66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363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005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①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다중선택</a:t>
                      </a: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kern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□ </a:t>
                      </a:r>
                      <a:r>
                        <a:rPr kumimoji="1" lang="ko-KR" altLang="en-US" sz="1100" b="0" kern="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를</a:t>
                      </a:r>
                      <a:r>
                        <a:rPr kumimoji="1" lang="ko-KR" altLang="en-US" sz="1100" b="0" kern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check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하면 각 수입내역의 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콤보박스를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선택할 수 있다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          여러 개 선택하여 한꺼번에 삭제할 수 있다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15760"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② 정렬저장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같은 수입일자 내 자료의 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순서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를 변경하는 기능이다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rgbClr val="FF0000"/>
                          </a:solidFill>
                          <a:latin typeface="돋움"/>
                          <a:ea typeface="돋움"/>
                        </a:rPr>
                        <a:t>★</a:t>
                      </a:r>
                      <a:r>
                        <a:rPr kumimoji="1" lang="ko-KR" altLang="en-US" sz="1100" b="0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순서를 변경한 후 반드시 </a:t>
                      </a:r>
                      <a:r>
                        <a:rPr kumimoji="1" lang="en-US" altLang="ko-KR" sz="1100" b="0" kern="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1100" b="0" kern="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정렬 저장</a:t>
                      </a:r>
                      <a:r>
                        <a:rPr kumimoji="1" lang="en-US" altLang="ko-KR" sz="1100" b="0" kern="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]</a:t>
                      </a:r>
                      <a:r>
                        <a:rPr kumimoji="1" lang="ko-KR" altLang="en-US" sz="1100" b="0" kern="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을 </a:t>
                      </a:r>
                      <a:r>
                        <a:rPr kumimoji="1" lang="ko-KR" altLang="en-US" sz="1100" b="0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클릭해야만 변경된 </a:t>
                      </a:r>
                      <a:endParaRPr kumimoji="1" lang="en-US" altLang="ko-KR" sz="1100" b="0" kern="0" baseline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  순서대로 </a:t>
                      </a:r>
                      <a:r>
                        <a:rPr kumimoji="1" lang="ko-KR" altLang="en-US" sz="1100" b="0" kern="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수입내역이 </a:t>
                      </a:r>
                      <a:r>
                        <a:rPr kumimoji="1" lang="ko-KR" altLang="en-US" sz="1100" b="0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확정된다</a:t>
                      </a:r>
                      <a:r>
                        <a:rPr kumimoji="1" lang="en-US" altLang="ko-KR" sz="1100" b="0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. </a:t>
                      </a:r>
                      <a:r>
                        <a:rPr kumimoji="1" lang="en-US" altLang="ko-KR" sz="1100" b="0" kern="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000" b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☞ </a:t>
                      </a:r>
                      <a:r>
                        <a:rPr kumimoji="1" lang="en-US" altLang="ko-KR" sz="10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Tip</a:t>
                      </a:r>
                      <a:r>
                        <a:rPr kumimoji="1" lang="ko-KR" altLang="en-US" sz="10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 참조</a:t>
                      </a:r>
                      <a:r>
                        <a:rPr lang="ko-KR" altLang="en-US" sz="1000" b="0" dirty="0"/>
                        <a:t> </a:t>
                      </a:r>
                      <a:endParaRPr kumimoji="1" lang="en-US" altLang="ko-KR" sz="1100" b="0" kern="0" baseline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          같은 일자 내 통장 계좌거래 내역 순서와 동일하게 </a:t>
                      </a: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맞추기 위하여 수입내역 순서를 조정하고자 할 때 활용할 수 있다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620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③ </a:t>
                      </a:r>
                      <a:r>
                        <a:rPr kumimoji="1" lang="ko-KR" altLang="en-US" sz="10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영수증일괄입력</a:t>
                      </a:r>
                      <a:endParaRPr kumimoji="1" lang="en-US" altLang="ko-KR" sz="1000" b="1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1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1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영수증일괄입력</a:t>
                      </a:r>
                      <a:r>
                        <a:rPr kumimoji="1" lang="ko-KR" altLang="en-US" sz="10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저장</a:t>
                      </a:r>
                      <a:endParaRPr kumimoji="1" lang="en-US" altLang="ko-KR" sz="1000" b="1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-22860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필요시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영수증일괄입력 버튼을 통해 수입내역 조회 항목의</a:t>
                      </a:r>
                      <a:endParaRPr kumimoji="1" lang="en-US" altLang="ko-KR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-22860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1" dirty="0">
                          <a:solidFill>
                            <a:srgbClr val="0000FF"/>
                          </a:solidFill>
                          <a:latin typeface="돋움"/>
                          <a:ea typeface="돋움"/>
                        </a:rPr>
                        <a:t>√ </a:t>
                      </a:r>
                      <a:r>
                        <a:rPr kumimoji="1" lang="ko-KR" altLang="en-US" sz="1100" b="0" kern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증빙번호란을</a:t>
                      </a:r>
                      <a:r>
                        <a:rPr kumimoji="1" lang="ko-KR" altLang="en-US" sz="1100" b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직접 편집하여 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수기로 하나 또는 여러 개를 </a:t>
                      </a: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-22860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입력하고 저장할 수 </a:t>
                      </a:r>
                      <a:r>
                        <a:rPr kumimoji="1" lang="ko-KR" altLang="en-US" sz="1100" b="0" strike="noStrike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있다</a:t>
                      </a:r>
                      <a:r>
                        <a:rPr kumimoji="1" lang="en-US" altLang="ko-KR" sz="1000" b="0" strike="noStrike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  <a:r>
                        <a:rPr kumimoji="1" lang="en-US" altLang="ko-KR" sz="1000" b="0" strike="noStrike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kumimoji="1" lang="ko-KR" altLang="en-US" sz="1000" b="0" strike="noStrike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☞ </a:t>
                      </a:r>
                      <a:r>
                        <a:rPr kumimoji="1" lang="en-US" altLang="ko-KR" sz="1000" b="0" strike="noStrike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Tip</a:t>
                      </a:r>
                      <a:r>
                        <a:rPr kumimoji="1" lang="ko-KR" altLang="en-US" sz="1000" b="0" strike="noStrike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 참조</a:t>
                      </a:r>
                      <a:endParaRPr kumimoji="1" lang="en-US" altLang="ko-KR" sz="1000" b="0" strike="sngStrike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543917" y="2752701"/>
            <a:ext cx="213043" cy="269430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326859" y="2443116"/>
            <a:ext cx="157411" cy="269430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②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794699" y="2461708"/>
            <a:ext cx="224850" cy="269430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③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3664639" y="2658521"/>
            <a:ext cx="576064" cy="144016"/>
          </a:xfrm>
          <a:prstGeom prst="roundRect">
            <a:avLst/>
          </a:prstGeom>
          <a:noFill/>
          <a:ln w="222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49" name="Text Placeholder 3"/>
          <p:cNvSpPr txBox="1">
            <a:spLocks/>
          </p:cNvSpPr>
          <p:nvPr/>
        </p:nvSpPr>
        <p:spPr>
          <a:xfrm>
            <a:off x="2132856" y="4211960"/>
            <a:ext cx="504056" cy="184666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atinLnBrk="0">
              <a:spcBef>
                <a:spcPct val="20000"/>
              </a:spcBef>
              <a:defRPr/>
            </a:pPr>
            <a:r>
              <a:rPr lang="ko-KR" altLang="en-US" sz="1200" dirty="0">
                <a:solidFill>
                  <a:srgbClr val="FF0000"/>
                </a:solidFill>
                <a:latin typeface="HY얕은샘물M" pitchFamily="18" charset="-127"/>
                <a:ea typeface="HY얕은샘물M" pitchFamily="18" charset="-127"/>
              </a:rPr>
              <a:t>활용예시</a:t>
            </a:r>
            <a:endParaRPr lang="en-US" sz="1200" dirty="0">
              <a:solidFill>
                <a:srgbClr val="FF0000"/>
              </a:solidFill>
              <a:latin typeface="HY얕은샘물M" pitchFamily="18" charset="-127"/>
              <a:ea typeface="HY얕은샘물M" pitchFamily="18" charset="-127"/>
            </a:endParaRPr>
          </a:p>
        </p:txBody>
      </p:sp>
      <p:sp>
        <p:nvSpPr>
          <p:cNvPr id="53" name="모서리가 접힌 도형 52"/>
          <p:cNvSpPr/>
          <p:nvPr/>
        </p:nvSpPr>
        <p:spPr>
          <a:xfrm>
            <a:off x="658148" y="6552364"/>
            <a:ext cx="5576012" cy="1953224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20000"/>
              </a:lnSpc>
              <a:defRPr/>
            </a:pP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 </a:t>
            </a:r>
          </a:p>
          <a:p>
            <a:pPr>
              <a:lnSpc>
                <a:spcPct val="120000"/>
              </a:lnSpc>
              <a:defRPr/>
            </a:pP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 </a:t>
            </a:r>
          </a:p>
          <a:p>
            <a:pPr>
              <a:lnSpc>
                <a:spcPct val="120000"/>
              </a:lnSpc>
              <a:defRPr/>
            </a:pP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수입내역 항목순서 변경 방법 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(②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정렬저장 관련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</a:p>
          <a:p>
            <a:pPr>
              <a:lnSpc>
                <a:spcPct val="120000"/>
              </a:lnSpc>
              <a:defRPr/>
            </a:pP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kumimoji="1" lang="en-US" altLang="ko-KR" sz="11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옮기고자 하는 수입내역 항목을 선택하여 드래그 앤 </a:t>
            </a:r>
            <a:r>
              <a:rPr kumimoji="1" lang="ko-KR" altLang="en-US" sz="1100" b="1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드롭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파란색으로 선택된              </a:t>
            </a:r>
            <a:endParaRPr kumimoji="1"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  <a:defRPr/>
            </a:pP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</a:t>
            </a:r>
            <a:r>
              <a:rPr kumimoji="1" lang="ko-KR" altLang="en-US" sz="11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수입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항목을 계속 누른 채로 원하는 위치로 옮김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하여 위치를 변경한 후 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[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정렬</a:t>
            </a:r>
            <a:endParaRPr kumimoji="1" lang="en-US" altLang="ko-KR" sz="1100" b="1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  <a:defRPr/>
            </a:pP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저장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]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클릭</a:t>
            </a:r>
            <a:endParaRPr kumimoji="1" lang="en-US" altLang="ko-KR" sz="1100" b="1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50000"/>
              </a:lnSpc>
              <a:defRPr/>
            </a:pPr>
            <a:endParaRPr kumimoji="1" lang="en-US" altLang="ko-KR" sz="1100" b="1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  <a:defRPr/>
            </a:pP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영수증 일괄입력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저장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방법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(③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영수증일괄입력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관련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</a:p>
          <a:p>
            <a:pPr marL="228600" indent="-228600" algn="just">
              <a:lnSpc>
                <a:spcPct val="120000"/>
              </a:lnSpc>
              <a:defRPr/>
            </a:pP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</a:t>
            </a:r>
            <a:r>
              <a:rPr kumimoji="1" lang="en-US" altLang="ko-KR" sz="11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[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영수증 일괄입력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]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버튼 클릭 </a:t>
            </a:r>
            <a:r>
              <a:rPr kumimoji="1" lang="en-US" altLang="ko-KR" sz="11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→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해당 수입 건 선택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파란색 표시됨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       </a:t>
            </a:r>
          </a:p>
          <a:p>
            <a:pPr marL="228600" indent="-228600" algn="just">
              <a:lnSpc>
                <a:spcPct val="120000"/>
              </a:lnSpc>
              <a:defRPr/>
            </a:pPr>
            <a:r>
              <a:rPr kumimoji="1" lang="en-US" altLang="ko-KR" sz="11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→ </a:t>
            </a:r>
            <a:r>
              <a:rPr kumimoji="1" lang="ko-KR" altLang="en-US" sz="11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파란색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부분의 증빙번호 칸을 클릭하여 수기로 각각 입력</a:t>
            </a:r>
            <a:endParaRPr kumimoji="1" lang="en-US" altLang="ko-KR" sz="1100" b="1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228600" indent="-228600" algn="just">
              <a:lnSpc>
                <a:spcPct val="120000"/>
              </a:lnSpc>
              <a:defRPr/>
            </a:pPr>
            <a:r>
              <a:rPr kumimoji="1" lang="en-US" altLang="ko-KR" sz="11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→ [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영수증일괄입력 저장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] </a:t>
            </a:r>
            <a:r>
              <a:rPr kumimoji="1" lang="ko-KR" altLang="en-US" sz="11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버튼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클릭</a:t>
            </a:r>
            <a:endParaRPr kumimoji="1" lang="en-US" altLang="ko-KR" sz="1100" b="1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54" name="그룹 92"/>
          <p:cNvGrpSpPr/>
          <p:nvPr/>
        </p:nvGrpSpPr>
        <p:grpSpPr>
          <a:xfrm>
            <a:off x="548680" y="6372200"/>
            <a:ext cx="288032" cy="432048"/>
            <a:chOff x="1328003" y="4166313"/>
            <a:chExt cx="848899" cy="689874"/>
          </a:xfrm>
        </p:grpSpPr>
        <p:sp>
          <p:nvSpPr>
            <p:cNvPr id="58" name="물결 57"/>
            <p:cNvSpPr/>
            <p:nvPr/>
          </p:nvSpPr>
          <p:spPr>
            <a:xfrm rot="19320719">
              <a:off x="1328003" y="4166313"/>
              <a:ext cx="848899" cy="689874"/>
            </a:xfrm>
            <a:prstGeom prst="wave">
              <a:avLst>
                <a:gd name="adj1" fmla="val 12500"/>
                <a:gd name="adj2" fmla="val 1238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9" name="Text Placeholder 3"/>
            <p:cNvSpPr txBox="1">
              <a:spLocks/>
            </p:cNvSpPr>
            <p:nvPr/>
          </p:nvSpPr>
          <p:spPr>
            <a:xfrm rot="19892846">
              <a:off x="1386055" y="4434866"/>
              <a:ext cx="770982" cy="252742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atinLnBrk="0">
                <a:spcBef>
                  <a:spcPct val="20000"/>
                </a:spcBef>
                <a:defRPr/>
              </a:pPr>
              <a:r>
                <a:rPr lang="en-US" altLang="ko-KR" sz="1200" dirty="0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tip!</a:t>
              </a:r>
              <a:endParaRPr lang="en-US" sz="1200" dirty="0">
                <a:solidFill>
                  <a:srgbClr val="4F012A"/>
                </a:solidFill>
                <a:latin typeface="HY얕은샘물M" pitchFamily="18" charset="-127"/>
                <a:ea typeface="HY얕은샘물M" pitchFamily="18" charset="-127"/>
              </a:endParaRPr>
            </a:p>
          </p:txBody>
        </p:sp>
      </p:grpSp>
      <p:pic>
        <p:nvPicPr>
          <p:cNvPr id="60" name="Picture 14" descr="볼"/>
          <p:cNvPicPr>
            <a:picLocks noChangeAspect="1" noChangeArrowheads="1"/>
          </p:cNvPicPr>
          <p:nvPr/>
        </p:nvPicPr>
        <p:blipFill>
          <a:blip r:embed="rId3" cstate="print">
            <a:lum bright="-6000" contrast="18000"/>
          </a:blip>
          <a:srcRect/>
          <a:stretch>
            <a:fillRect/>
          </a:stretch>
        </p:blipFill>
        <p:spPr bwMode="auto">
          <a:xfrm>
            <a:off x="836712" y="6732240"/>
            <a:ext cx="156017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1" name="그룹 48"/>
          <p:cNvGrpSpPr/>
          <p:nvPr/>
        </p:nvGrpSpPr>
        <p:grpSpPr>
          <a:xfrm>
            <a:off x="692696" y="3539421"/>
            <a:ext cx="1773091" cy="332399"/>
            <a:chOff x="704830" y="4566856"/>
            <a:chExt cx="1773091" cy="332399"/>
          </a:xfrm>
        </p:grpSpPr>
        <p:sp>
          <p:nvSpPr>
            <p:cNvPr id="62" name="직사각형 61"/>
            <p:cNvSpPr/>
            <p:nvPr/>
          </p:nvSpPr>
          <p:spPr>
            <a:xfrm>
              <a:off x="805668" y="4566856"/>
              <a:ext cx="1672253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알아두면 편리한 기능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63" name="타원 62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64" name="Text Placeholder 3"/>
          <p:cNvSpPr txBox="1">
            <a:spLocks/>
          </p:cNvSpPr>
          <p:nvPr/>
        </p:nvSpPr>
        <p:spPr>
          <a:xfrm>
            <a:off x="2060848" y="5220072"/>
            <a:ext cx="504056" cy="184666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atinLnBrk="0">
              <a:spcBef>
                <a:spcPct val="20000"/>
              </a:spcBef>
              <a:defRPr/>
            </a:pPr>
            <a:r>
              <a:rPr lang="ko-KR" altLang="en-US" sz="1200" dirty="0">
                <a:solidFill>
                  <a:srgbClr val="FF0000"/>
                </a:solidFill>
                <a:latin typeface="HY얕은샘물M" pitchFamily="18" charset="-127"/>
                <a:ea typeface="HY얕은샘물M" pitchFamily="18" charset="-127"/>
              </a:rPr>
              <a:t>활용예시</a:t>
            </a:r>
            <a:endParaRPr lang="en-US" sz="1200" dirty="0">
              <a:solidFill>
                <a:srgbClr val="FF0000"/>
              </a:solidFill>
              <a:latin typeface="HY얕은샘물M" pitchFamily="18" charset="-127"/>
              <a:ea typeface="HY얕은샘물M" pitchFamily="18" charset="-127"/>
            </a:endParaRPr>
          </a:p>
        </p:txBody>
      </p:sp>
      <p:sp>
        <p:nvSpPr>
          <p:cNvPr id="65" name="모서리가 둥근 직사각형 64"/>
          <p:cNvSpPr/>
          <p:nvPr/>
        </p:nvSpPr>
        <p:spPr>
          <a:xfrm>
            <a:off x="741141" y="2799498"/>
            <a:ext cx="153853" cy="158085"/>
          </a:xfrm>
          <a:prstGeom prst="roundRect">
            <a:avLst/>
          </a:prstGeom>
          <a:noFill/>
          <a:ln w="222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66" name="아래쪽 화살표 65"/>
          <p:cNvSpPr/>
          <p:nvPr/>
        </p:nvSpPr>
        <p:spPr>
          <a:xfrm>
            <a:off x="1268760" y="5940152"/>
            <a:ext cx="159976" cy="171559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67" name="Text Placeholder 3"/>
          <p:cNvSpPr txBox="1">
            <a:spLocks/>
          </p:cNvSpPr>
          <p:nvPr/>
        </p:nvSpPr>
        <p:spPr>
          <a:xfrm>
            <a:off x="1484784" y="5940152"/>
            <a:ext cx="360040" cy="184666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atinLnBrk="0">
              <a:spcBef>
                <a:spcPct val="20000"/>
              </a:spcBef>
              <a:defRPr/>
            </a:pPr>
            <a:r>
              <a:rPr lang="ko-KR" altLang="en-US" sz="1200" dirty="0">
                <a:solidFill>
                  <a:srgbClr val="FF0000"/>
                </a:solidFill>
                <a:latin typeface="HY얕은샘물M" pitchFamily="18" charset="-127"/>
                <a:ea typeface="HY얕은샘물M" pitchFamily="18" charset="-127"/>
              </a:rPr>
              <a:t>클릭</a:t>
            </a:r>
            <a:endParaRPr lang="en-US" sz="1200" dirty="0">
              <a:solidFill>
                <a:srgbClr val="FF0000"/>
              </a:solidFill>
              <a:latin typeface="HY얕은샘물M" pitchFamily="18" charset="-127"/>
              <a:ea typeface="HY얕은샘물M" pitchFamily="18" charset="-127"/>
            </a:endParaRPr>
          </a:p>
        </p:txBody>
      </p:sp>
      <p:sp>
        <p:nvSpPr>
          <p:cNvPr id="68" name="모서리가 둥근 직사각형 67"/>
          <p:cNvSpPr/>
          <p:nvPr/>
        </p:nvSpPr>
        <p:spPr>
          <a:xfrm>
            <a:off x="1196321" y="2666144"/>
            <a:ext cx="482396" cy="158085"/>
          </a:xfrm>
          <a:prstGeom prst="roundRect">
            <a:avLst/>
          </a:prstGeom>
          <a:noFill/>
          <a:ln w="222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69" name="액자 68"/>
          <p:cNvSpPr/>
          <p:nvPr/>
        </p:nvSpPr>
        <p:spPr>
          <a:xfrm>
            <a:off x="548680" y="899592"/>
            <a:ext cx="2879180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등록사항 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수정ㆍ정렬ㆍ삭제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(2)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0" name="Picture 14" descr="볼"/>
          <p:cNvPicPr>
            <a:picLocks noChangeAspect="1" noChangeArrowheads="1"/>
          </p:cNvPicPr>
          <p:nvPr/>
        </p:nvPicPr>
        <p:blipFill>
          <a:blip r:embed="rId3" cstate="print">
            <a:lum bright="-6000" contrast="18000"/>
          </a:blip>
          <a:srcRect/>
          <a:stretch>
            <a:fillRect/>
          </a:stretch>
        </p:blipFill>
        <p:spPr bwMode="auto">
          <a:xfrm>
            <a:off x="836712" y="7596336"/>
            <a:ext cx="156017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22</a:t>
            </a:r>
            <a:endParaRPr lang="ko-KR" altLang="en-US" sz="1000" dirty="0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5048946" y="3190035"/>
            <a:ext cx="344080" cy="172238"/>
          </a:xfrm>
          <a:prstGeom prst="roundRect">
            <a:avLst/>
          </a:prstGeom>
          <a:noFill/>
          <a:ln w="222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5359436" y="3052745"/>
            <a:ext cx="373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√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5208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82" y="1619672"/>
            <a:ext cx="5451500" cy="266429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190" y="2998130"/>
            <a:ext cx="2643206" cy="164587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175012"/>
              </p:ext>
            </p:extLst>
          </p:nvPr>
        </p:nvGraphicFramePr>
        <p:xfrm>
          <a:off x="620688" y="5101505"/>
          <a:ext cx="5522956" cy="3112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66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363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4228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    ① 복구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수정ㆍ삭제한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자료를 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수정ㆍ삭제하기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이전 상태로 되돌릴 수 있는 기능이다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29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</a:rPr>
                        <a:t>    ② </a:t>
                      </a:r>
                      <a:r>
                        <a:rPr lang="ko-KR" altLang="en-US" sz="1100" b="1" dirty="0" err="1">
                          <a:solidFill>
                            <a:schemeClr val="tx1"/>
                          </a:solidFill>
                        </a:rPr>
                        <a:t>수입부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전체 또는 각 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계정별로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조회된 수입내역에 대한 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수입부를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ⓐ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팝업창을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통해 </a:t>
                      </a:r>
                      <a:r>
                        <a:rPr kumimoji="1" lang="ko-KR" altLang="en-US" sz="1100" b="0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출력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또는 </a:t>
                      </a:r>
                      <a:r>
                        <a:rPr kumimoji="1" lang="ko-KR" altLang="en-US" sz="1100" b="0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엑셀파일로 </a:t>
                      </a:r>
                      <a:r>
                        <a:rPr kumimoji="1" lang="ko-KR" altLang="en-US" sz="1100" b="0" kern="0" baseline="0" dirty="0" err="1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다운로드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할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수 있다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344432" y="1369288"/>
            <a:ext cx="213043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76480" y="1369288"/>
            <a:ext cx="157411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②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91" name="아래쪽 화살표 90"/>
          <p:cNvSpPr/>
          <p:nvPr/>
        </p:nvSpPr>
        <p:spPr>
          <a:xfrm>
            <a:off x="5445224" y="1792262"/>
            <a:ext cx="55478" cy="1065225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40" name="액자 39"/>
          <p:cNvSpPr/>
          <p:nvPr/>
        </p:nvSpPr>
        <p:spPr>
          <a:xfrm>
            <a:off x="620688" y="1022519"/>
            <a:ext cx="2676836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기타 기능 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필요시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사용권장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4183851" y="1672064"/>
            <a:ext cx="883148" cy="144016"/>
          </a:xfrm>
          <a:prstGeom prst="roundRect">
            <a:avLst/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grpSp>
        <p:nvGrpSpPr>
          <p:cNvPr id="2" name="그룹 44"/>
          <p:cNvGrpSpPr/>
          <p:nvPr/>
        </p:nvGrpSpPr>
        <p:grpSpPr>
          <a:xfrm>
            <a:off x="611162" y="4688833"/>
            <a:ext cx="952353" cy="304635"/>
            <a:chOff x="704830" y="4566856"/>
            <a:chExt cx="952353" cy="304635"/>
          </a:xfrm>
        </p:grpSpPr>
        <p:sp>
          <p:nvSpPr>
            <p:cNvPr id="46" name="직사각형 45"/>
            <p:cNvSpPr/>
            <p:nvPr/>
          </p:nvSpPr>
          <p:spPr>
            <a:xfrm>
              <a:off x="805668" y="4566856"/>
              <a:ext cx="851515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기타 기능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47" name="타원 46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4000504" y="3006876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200" b="1" kern="0" dirty="0">
                <a:solidFill>
                  <a:srgbClr val="C00000"/>
                </a:solidFill>
                <a:latin typeface="+mn-ea"/>
              </a:rPr>
              <a:t>ⓐ</a:t>
            </a:r>
            <a:endParaRPr lang="ko-KR" altLang="en-US" sz="1200" dirty="0">
              <a:solidFill>
                <a:srgbClr val="C00000"/>
              </a:solidFill>
            </a:endParaRPr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23</a:t>
            </a:r>
            <a:endParaRPr lang="ko-KR" altLang="en-US" sz="1000" dirty="0"/>
          </a:p>
        </p:txBody>
      </p:sp>
      <p:sp>
        <p:nvSpPr>
          <p:cNvPr id="19" name="직사각형 18"/>
          <p:cNvSpPr/>
          <p:nvPr/>
        </p:nvSpPr>
        <p:spPr>
          <a:xfrm>
            <a:off x="1979206" y="5690135"/>
            <a:ext cx="4330114" cy="1762185"/>
          </a:xfrm>
          <a:prstGeom prst="rect">
            <a:avLst/>
          </a:prstGeom>
          <a:solidFill>
            <a:srgbClr val="F5F8EE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10000"/>
              </a:lnSpc>
              <a:defRPr/>
            </a:pP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kumimoji="1" lang="en-US" altLang="ko-KR" sz="11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</a:t>
            </a:r>
            <a:r>
              <a:rPr kumimoji="1" lang="ko-KR" altLang="en-US" sz="11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복구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대상 </a:t>
            </a:r>
            <a:endParaRPr kumimoji="1"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10000"/>
              </a:lnSpc>
              <a:defRPr/>
            </a:pP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-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가능 </a:t>
            </a:r>
            <a:r>
              <a:rPr kumimoji="1" lang="ko-KR" altLang="en-US" sz="11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대상</a:t>
            </a:r>
            <a:r>
              <a:rPr kumimoji="1" lang="en-US" altLang="ko-KR" sz="11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단 건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수정 및 삭제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다중 삭제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영수증일괄입력</a:t>
            </a:r>
            <a:endParaRPr kumimoji="1" lang="en-US" altLang="ko-KR" sz="1100" b="1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10000"/>
              </a:lnSpc>
              <a:defRPr/>
            </a:pP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             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처리 건</a:t>
            </a:r>
            <a:endParaRPr kumimoji="1" lang="en-US" altLang="ko-KR" sz="1100" b="1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10000"/>
              </a:lnSpc>
              <a:defRPr/>
            </a:pP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-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불가 대상 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자료초기화에서 삭제한 자료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kumimoji="1"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수입ㆍ지출내역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endParaRPr kumimoji="1"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10000"/>
              </a:lnSpc>
              <a:defRPr/>
            </a:pP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            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일괄등록에서 삭제한 자료</a:t>
            </a:r>
            <a:endParaRPr kumimoji="1"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10000"/>
              </a:lnSpc>
              <a:defRPr/>
            </a:pPr>
            <a:r>
              <a:rPr lang="ko-KR" altLang="en-US" sz="1100" dirty="0">
                <a:solidFill>
                  <a:schemeClr val="tx1"/>
                </a:solidFill>
                <a:latin typeface="HY엽서M" pitchFamily="18" charset="-127"/>
                <a:ea typeface="HY엽서M" pitchFamily="18" charset="-127"/>
              </a:rPr>
              <a:t>          </a:t>
            </a:r>
            <a:r>
              <a:rPr lang="ko-KR" altLang="en-US" sz="1100" dirty="0" smtClean="0">
                <a:solidFill>
                  <a:schemeClr val="tx1"/>
                </a:solidFill>
                <a:latin typeface="HY엽서M" pitchFamily="18" charset="-127"/>
                <a:ea typeface="HY엽서M" pitchFamily="18" charset="-127"/>
              </a:rPr>
              <a:t>    지출내역 </a:t>
            </a:r>
            <a:r>
              <a:rPr lang="ko-KR" altLang="en-US" sz="1100" dirty="0">
                <a:solidFill>
                  <a:schemeClr val="tx1"/>
                </a:solidFill>
                <a:latin typeface="HY엽서M" pitchFamily="18" charset="-127"/>
                <a:ea typeface="HY엽서M" pitchFamily="18" charset="-127"/>
              </a:rPr>
              <a:t>관리는 영수증 일괄생성</a:t>
            </a:r>
            <a:r>
              <a:rPr lang="en-US" altLang="ko-KR" sz="1100" dirty="0">
                <a:solidFill>
                  <a:schemeClr val="tx1"/>
                </a:solidFill>
                <a:latin typeface="HY엽서M" pitchFamily="18" charset="-127"/>
                <a:ea typeface="HY엽서M" pitchFamily="18" charset="-127"/>
              </a:rPr>
              <a:t>,</a:t>
            </a:r>
            <a:r>
              <a:rPr lang="ko-KR" altLang="en-US" sz="1100" dirty="0">
                <a:solidFill>
                  <a:schemeClr val="tx1"/>
                </a:solidFill>
                <a:latin typeface="HY엽서M" pitchFamily="18" charset="-127"/>
                <a:ea typeface="HY엽서M" pitchFamily="18" charset="-127"/>
              </a:rPr>
              <a:t>제거 처리 </a:t>
            </a:r>
            <a:r>
              <a:rPr lang="en-US" altLang="ko-KR" sz="1100" dirty="0">
                <a:solidFill>
                  <a:schemeClr val="tx1"/>
                </a:solidFill>
                <a:latin typeface="HY엽서M" pitchFamily="18" charset="-127"/>
                <a:ea typeface="HY엽서M" pitchFamily="18" charset="-127"/>
              </a:rPr>
              <a:t>: </a:t>
            </a:r>
            <a:r>
              <a:rPr lang="ko-KR" altLang="en-US" sz="1100" dirty="0">
                <a:solidFill>
                  <a:schemeClr val="tx1"/>
                </a:solidFill>
                <a:latin typeface="HY엽서M" pitchFamily="18" charset="-127"/>
                <a:ea typeface="HY엽서M" pitchFamily="18" charset="-127"/>
              </a:rPr>
              <a:t>복구 </a:t>
            </a:r>
            <a:r>
              <a:rPr lang="ko-KR" altLang="en-US" sz="1100" dirty="0" smtClean="0">
                <a:solidFill>
                  <a:schemeClr val="tx1"/>
                </a:solidFill>
                <a:latin typeface="HY엽서M" pitchFamily="18" charset="-127"/>
                <a:ea typeface="HY엽서M" pitchFamily="18" charset="-127"/>
              </a:rPr>
              <a:t>불가</a:t>
            </a:r>
            <a:endParaRPr lang="en-US" altLang="ko-KR" sz="1100" dirty="0" smtClean="0">
              <a:solidFill>
                <a:schemeClr val="tx1"/>
              </a:solidFill>
              <a:latin typeface="HY엽서M" pitchFamily="18" charset="-127"/>
              <a:ea typeface="HY엽서M" pitchFamily="18" charset="-127"/>
            </a:endParaRPr>
          </a:p>
          <a:p>
            <a:pPr>
              <a:lnSpc>
                <a:spcPct val="110000"/>
              </a:lnSpc>
              <a:defRPr/>
            </a:pPr>
            <a:endParaRPr lang="en-US" altLang="ko-KR" sz="600" dirty="0">
              <a:solidFill>
                <a:schemeClr val="tx1"/>
              </a:solidFill>
              <a:latin typeface="HY엽서M" pitchFamily="18" charset="-127"/>
              <a:ea typeface="HY엽서M" pitchFamily="18" charset="-127"/>
            </a:endParaRPr>
          </a:p>
          <a:p>
            <a:pPr>
              <a:lnSpc>
                <a:spcPct val="110000"/>
              </a:lnSpc>
              <a:defRPr/>
            </a:pPr>
            <a:r>
              <a:rPr kumimoji="1" lang="ko-KR" altLang="en-US" sz="11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유의사항</a:t>
            </a:r>
            <a:endParaRPr kumimoji="1"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10000"/>
              </a:lnSpc>
              <a:defRPr/>
            </a:pP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로그인하는 동안 </a:t>
            </a:r>
            <a:r>
              <a:rPr kumimoji="1"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수정ㆍ삭제한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자료에 대해 복구가 가능하다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.</a:t>
            </a:r>
            <a:endParaRPr lang="en-US" altLang="ko-KR" sz="1100" b="1" dirty="0">
              <a:solidFill>
                <a:schemeClr val="tx1"/>
              </a:solidFill>
            </a:endParaRPr>
          </a:p>
        </p:txBody>
      </p:sp>
      <p:pic>
        <p:nvPicPr>
          <p:cNvPr id="20" name="Picture 14" descr="볼"/>
          <p:cNvPicPr>
            <a:picLocks noChangeAspect="1" noChangeArrowheads="1"/>
          </p:cNvPicPr>
          <p:nvPr/>
        </p:nvPicPr>
        <p:blipFill>
          <a:blip r:embed="rId4" cstate="print">
            <a:lum bright="-6000" contrast="18000"/>
          </a:blip>
          <a:srcRect/>
          <a:stretch>
            <a:fillRect/>
          </a:stretch>
        </p:blipFill>
        <p:spPr bwMode="auto">
          <a:xfrm>
            <a:off x="2060848" y="5796136"/>
            <a:ext cx="156017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4" descr="볼"/>
          <p:cNvPicPr>
            <a:picLocks noChangeAspect="1" noChangeArrowheads="1"/>
          </p:cNvPicPr>
          <p:nvPr/>
        </p:nvPicPr>
        <p:blipFill>
          <a:blip r:embed="rId4" cstate="print">
            <a:lum bright="-6000" contrast="18000"/>
          </a:blip>
          <a:srcRect/>
          <a:stretch>
            <a:fillRect/>
          </a:stretch>
        </p:blipFill>
        <p:spPr bwMode="auto">
          <a:xfrm>
            <a:off x="2120855" y="7020272"/>
            <a:ext cx="156017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 Placeholder 3"/>
          <p:cNvSpPr txBox="1">
            <a:spLocks/>
          </p:cNvSpPr>
          <p:nvPr/>
        </p:nvSpPr>
        <p:spPr>
          <a:xfrm>
            <a:off x="2138856" y="6714674"/>
            <a:ext cx="498055" cy="161582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atinLnBrk="0">
              <a:spcBef>
                <a:spcPct val="20000"/>
              </a:spcBef>
              <a:defRPr/>
            </a:pPr>
            <a:r>
              <a:rPr lang="ko-KR" altLang="en-US" sz="1050" dirty="0" smtClean="0">
                <a:solidFill>
                  <a:srgbClr val="FF0000"/>
                </a:solidFill>
                <a:latin typeface="+mn-ea"/>
              </a:rPr>
              <a:t>비교</a:t>
            </a:r>
            <a:endParaRPr lang="en-US" sz="1050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5208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928" y="5429052"/>
            <a:ext cx="3175300" cy="187925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36" name="모서리가 둥근 직사각형 35"/>
          <p:cNvSpPr/>
          <p:nvPr/>
        </p:nvSpPr>
        <p:spPr>
          <a:xfrm>
            <a:off x="5278348" y="5464102"/>
            <a:ext cx="1080120" cy="636672"/>
          </a:xfrm>
          <a:prstGeom prst="roundRect">
            <a:avLst>
              <a:gd name="adj" fmla="val 7849"/>
            </a:avLst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/>
            <a:r>
              <a:rPr lang="ko-KR" altLang="en-US" sz="1000" dirty="0">
                <a:solidFill>
                  <a:schemeClr val="tx1"/>
                </a:solidFill>
              </a:rPr>
              <a:t>수입액 합계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지출액 합계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잔액 조회</a:t>
            </a:r>
          </a:p>
        </p:txBody>
      </p:sp>
      <p:sp>
        <p:nvSpPr>
          <p:cNvPr id="38" name="모서리가 둥근 직사각형 37"/>
          <p:cNvSpPr/>
          <p:nvPr/>
        </p:nvSpPr>
        <p:spPr>
          <a:xfrm>
            <a:off x="5278348" y="6208752"/>
            <a:ext cx="1080120" cy="700700"/>
          </a:xfrm>
          <a:prstGeom prst="roundRect">
            <a:avLst>
              <a:gd name="adj" fmla="val 6492"/>
            </a:avLst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/>
            <a:r>
              <a:rPr lang="ko-KR" altLang="en-US" sz="1000" dirty="0">
                <a:solidFill>
                  <a:schemeClr val="tx1"/>
                </a:solidFill>
              </a:rPr>
              <a:t>신규 지출대상자를 </a:t>
            </a:r>
            <a:r>
              <a:rPr lang="ko-KR" altLang="en-US" sz="1000" dirty="0" err="1">
                <a:solidFill>
                  <a:schemeClr val="tx1"/>
                </a:solidFill>
              </a:rPr>
              <a:t>팝업창을</a:t>
            </a:r>
            <a:r>
              <a:rPr lang="ko-KR" altLang="en-US" sz="1000" dirty="0">
                <a:solidFill>
                  <a:schemeClr val="tx1"/>
                </a:solidFill>
              </a:rPr>
              <a:t> 통해 입력 및 등록 가능</a:t>
            </a:r>
            <a:endParaRPr lang="en-US" altLang="ko-KR" sz="1000" dirty="0">
              <a:solidFill>
                <a:schemeClr val="tx1"/>
              </a:solidFill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2291680" y="7380312"/>
            <a:ext cx="2349895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r>
              <a:rPr lang="ko-KR" altLang="en-US" sz="1000" b="1" dirty="0">
                <a:solidFill>
                  <a:schemeClr val="tx1"/>
                </a:solidFill>
              </a:rPr>
              <a:t>정치자금 </a:t>
            </a:r>
            <a:r>
              <a:rPr lang="ko-KR" altLang="en-US" sz="1000" b="1" dirty="0" err="1">
                <a:solidFill>
                  <a:schemeClr val="tx1"/>
                </a:solidFill>
              </a:rPr>
              <a:t>수입ㆍ지출부</a:t>
            </a:r>
            <a:r>
              <a:rPr lang="en-US" altLang="ko-KR" sz="1000" b="1" dirty="0">
                <a:solidFill>
                  <a:schemeClr val="tx1"/>
                </a:solidFill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</a:rPr>
              <a:t>지출</a:t>
            </a:r>
            <a:r>
              <a:rPr lang="en-US" altLang="ko-KR" sz="1000" b="1" dirty="0">
                <a:solidFill>
                  <a:schemeClr val="tx1"/>
                </a:solidFill>
              </a:rPr>
              <a:t>)</a:t>
            </a:r>
            <a:r>
              <a:rPr lang="ko-KR" altLang="en-US" sz="1000" b="1" dirty="0">
                <a:solidFill>
                  <a:schemeClr val="tx1"/>
                </a:solidFill>
              </a:rPr>
              <a:t> 내역이 </a:t>
            </a:r>
            <a:endParaRPr lang="en-US" altLang="ko-KR" sz="1000" b="1" dirty="0">
              <a:solidFill>
                <a:schemeClr val="tx1"/>
              </a:solidFill>
            </a:endParaRPr>
          </a:p>
          <a:p>
            <a:r>
              <a:rPr lang="ko-KR" altLang="en-US" sz="1000" b="1" dirty="0">
                <a:solidFill>
                  <a:schemeClr val="tx1"/>
                </a:solidFill>
              </a:rPr>
              <a:t>되며</a:t>
            </a:r>
            <a:r>
              <a:rPr lang="en-US" altLang="ko-KR" sz="1000" dirty="0">
                <a:solidFill>
                  <a:schemeClr val="tx1"/>
                </a:solidFill>
              </a:rPr>
              <a:t>,</a:t>
            </a:r>
            <a:r>
              <a:rPr lang="ko-KR" altLang="en-US" sz="1000" dirty="0">
                <a:solidFill>
                  <a:schemeClr val="tx1"/>
                </a:solidFill>
              </a:rPr>
              <a:t> 보고관리에서 정치자금 회계</a:t>
            </a:r>
            <a:endParaRPr lang="en-US" altLang="ko-KR" sz="1000" dirty="0">
              <a:solidFill>
                <a:schemeClr val="tx1"/>
              </a:solidFill>
            </a:endParaRPr>
          </a:p>
          <a:p>
            <a:r>
              <a:rPr lang="ko-KR" altLang="en-US" sz="1000" dirty="0">
                <a:solidFill>
                  <a:schemeClr val="tx1"/>
                </a:solidFill>
              </a:rPr>
              <a:t>보고서 양식으로 출력 가능</a:t>
            </a:r>
          </a:p>
        </p:txBody>
      </p:sp>
      <p:sp>
        <p:nvSpPr>
          <p:cNvPr id="40" name="모서리가 둥근 직사각형 39"/>
          <p:cNvSpPr/>
          <p:nvPr/>
        </p:nvSpPr>
        <p:spPr>
          <a:xfrm>
            <a:off x="620688" y="6840556"/>
            <a:ext cx="1010965" cy="1101210"/>
          </a:xfrm>
          <a:prstGeom prst="roundRect">
            <a:avLst>
              <a:gd name="adj" fmla="val 4733"/>
            </a:avLst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/>
            <a:r>
              <a:rPr lang="ko-KR" altLang="en-US" sz="1000" b="1" dirty="0" err="1">
                <a:solidFill>
                  <a:schemeClr val="tx1"/>
                </a:solidFill>
                <a:latin typeface="+mn-ea"/>
              </a:rPr>
              <a:t>새자료를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</a:rPr>
              <a:t> 입력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</a:rPr>
              <a:t>.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</a:rPr>
              <a:t>저장하면 우측 지출부에 등록</a:t>
            </a:r>
            <a:endParaRPr lang="en-US" altLang="ko-KR" sz="1000" b="1" dirty="0">
              <a:solidFill>
                <a:schemeClr val="tx1"/>
              </a:solidFill>
              <a:latin typeface="+mn-ea"/>
            </a:endParaRPr>
          </a:p>
          <a:p>
            <a:pPr algn="just"/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-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조회 조건에 </a:t>
            </a:r>
            <a:endParaRPr lang="en-US" altLang="ko-KR" sz="1000" dirty="0">
              <a:solidFill>
                <a:schemeClr val="tx1"/>
              </a:solidFill>
              <a:latin typeface="+mn-ea"/>
            </a:endParaRPr>
          </a:p>
          <a:p>
            <a:pPr algn="just"/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따른 조회내역 확인 가능</a:t>
            </a:r>
            <a:endParaRPr lang="ko-KR" altLang="en-US" sz="1000" dirty="0">
              <a:latin typeface="+mn-ea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601638" y="5521332"/>
            <a:ext cx="1038606" cy="1088100"/>
          </a:xfrm>
          <a:prstGeom prst="roundRect">
            <a:avLst>
              <a:gd name="adj" fmla="val 7496"/>
            </a:avLst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/>
            <a:r>
              <a:rPr lang="ko-KR" altLang="en-US" sz="1000" b="1" dirty="0" err="1">
                <a:solidFill>
                  <a:schemeClr val="tx1"/>
                </a:solidFill>
              </a:rPr>
              <a:t>새자료</a:t>
            </a:r>
            <a:r>
              <a:rPr lang="en-US" altLang="ko-KR" sz="1000" b="1" dirty="0">
                <a:solidFill>
                  <a:schemeClr val="tx1"/>
                </a:solidFill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</a:rPr>
              <a:t>신규 지출내역</a:t>
            </a:r>
            <a:r>
              <a:rPr lang="en-US" altLang="ko-KR" sz="1000" b="1" dirty="0">
                <a:solidFill>
                  <a:schemeClr val="tx1"/>
                </a:solidFill>
              </a:rPr>
              <a:t>)</a:t>
            </a:r>
            <a:r>
              <a:rPr lang="ko-KR" altLang="en-US" sz="1000" b="1" dirty="0">
                <a:solidFill>
                  <a:schemeClr val="tx1"/>
                </a:solidFill>
              </a:rPr>
              <a:t>           </a:t>
            </a:r>
            <a:r>
              <a:rPr lang="ko-KR" altLang="en-US" sz="1000" b="1" dirty="0" err="1">
                <a:solidFill>
                  <a:schemeClr val="tx1"/>
                </a:solidFill>
              </a:rPr>
              <a:t>입력시</a:t>
            </a:r>
            <a:r>
              <a:rPr lang="en-US" altLang="ko-KR" sz="1000" b="1" dirty="0">
                <a:solidFill>
                  <a:schemeClr val="tx1"/>
                </a:solidFill>
              </a:rPr>
              <a:t> </a:t>
            </a:r>
            <a:r>
              <a:rPr lang="ko-KR" altLang="en-US" sz="1000" b="1" dirty="0">
                <a:solidFill>
                  <a:schemeClr val="tx1"/>
                </a:solidFill>
              </a:rPr>
              <a:t>지출</a:t>
            </a:r>
            <a:r>
              <a:rPr lang="en-US" altLang="ko-KR" sz="1000" b="1" dirty="0">
                <a:solidFill>
                  <a:schemeClr val="tx1"/>
                </a:solidFill>
              </a:rPr>
              <a:t> </a:t>
            </a:r>
            <a:r>
              <a:rPr lang="ko-KR" altLang="en-US" sz="1000" b="1" dirty="0">
                <a:solidFill>
                  <a:schemeClr val="tx1"/>
                </a:solidFill>
              </a:rPr>
              <a:t>내역 입력</a:t>
            </a:r>
            <a:endParaRPr lang="en-US" altLang="ko-KR" sz="1000" b="1" dirty="0">
              <a:solidFill>
                <a:schemeClr val="tx1"/>
              </a:solidFill>
            </a:endParaRPr>
          </a:p>
          <a:p>
            <a:pPr algn="just"/>
            <a:r>
              <a:rPr lang="en-US" altLang="ko-KR" sz="1000" dirty="0">
                <a:solidFill>
                  <a:schemeClr val="tx1"/>
                </a:solidFill>
                <a:latin typeface="HY헤드라인M"/>
                <a:ea typeface="HY헤드라인M"/>
              </a:rPr>
              <a:t>-</a:t>
            </a:r>
            <a:r>
              <a:rPr lang="ko-KR" altLang="en-US" sz="1000" dirty="0" err="1">
                <a:solidFill>
                  <a:schemeClr val="tx1"/>
                </a:solidFill>
              </a:rPr>
              <a:t>조회시</a:t>
            </a:r>
            <a:r>
              <a:rPr lang="ko-KR" altLang="en-US" sz="1000" dirty="0">
                <a:solidFill>
                  <a:schemeClr val="tx1"/>
                </a:solidFill>
              </a:rPr>
              <a:t> 조회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algn="just"/>
            <a:r>
              <a:rPr lang="ko-KR" altLang="en-US" sz="1000" dirty="0">
                <a:solidFill>
                  <a:schemeClr val="tx1"/>
                </a:solidFill>
              </a:rPr>
              <a:t> 조건 입력 </a:t>
            </a:r>
          </a:p>
        </p:txBody>
      </p:sp>
      <p:sp>
        <p:nvSpPr>
          <p:cNvPr id="75" name="모서리가 둥근 직사각형 74"/>
          <p:cNvSpPr/>
          <p:nvPr/>
        </p:nvSpPr>
        <p:spPr>
          <a:xfrm>
            <a:off x="620688" y="1835696"/>
            <a:ext cx="5688632" cy="66460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tx2"/>
                </a:solidFill>
              </a:rPr>
              <a:t>★ 메뉴 접속 시 기본적으로 </a:t>
            </a:r>
            <a:r>
              <a:rPr lang="en-US" altLang="ko-KR" sz="1200" dirty="0">
                <a:solidFill>
                  <a:schemeClr val="tx2"/>
                </a:solidFill>
              </a:rPr>
              <a:t>‘</a:t>
            </a:r>
            <a:r>
              <a:rPr lang="ko-KR" altLang="en-US" sz="1200" dirty="0">
                <a:solidFill>
                  <a:schemeClr val="tx2"/>
                </a:solidFill>
              </a:rPr>
              <a:t>신규자료 입력 기능</a:t>
            </a:r>
            <a:r>
              <a:rPr lang="en-US" altLang="ko-KR" sz="1200" dirty="0">
                <a:solidFill>
                  <a:schemeClr val="tx2"/>
                </a:solidFill>
              </a:rPr>
              <a:t>’</a:t>
            </a:r>
            <a:r>
              <a:rPr lang="ko-KR" altLang="en-US" sz="1200" dirty="0">
                <a:solidFill>
                  <a:schemeClr val="tx2"/>
                </a:solidFill>
              </a:rPr>
              <a:t>이 </a:t>
            </a:r>
            <a:r>
              <a:rPr lang="ko-KR" altLang="en-US" sz="1200" dirty="0" smtClean="0">
                <a:solidFill>
                  <a:schemeClr val="tx2"/>
                </a:solidFill>
              </a:rPr>
              <a:t>제공됩니다</a:t>
            </a:r>
            <a:r>
              <a:rPr lang="en-US" altLang="ko-KR" sz="1200" dirty="0">
                <a:solidFill>
                  <a:schemeClr val="tx2"/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tx2"/>
                </a:solidFill>
              </a:rPr>
              <a:t>★ 아래의 화면에서 지출내역 조회</a:t>
            </a:r>
            <a:r>
              <a:rPr lang="en-US" altLang="ko-KR" sz="1200" dirty="0">
                <a:solidFill>
                  <a:schemeClr val="tx2"/>
                </a:solidFill>
              </a:rPr>
              <a:t> </a:t>
            </a:r>
            <a:r>
              <a:rPr lang="ko-KR" altLang="en-US" sz="1200" dirty="0">
                <a:solidFill>
                  <a:schemeClr val="tx2"/>
                </a:solidFill>
              </a:rPr>
              <a:t>및 신규 지출내역</a:t>
            </a:r>
            <a:r>
              <a:rPr lang="en-US" altLang="ko-KR" sz="1200" dirty="0">
                <a:solidFill>
                  <a:schemeClr val="tx2"/>
                </a:solidFill>
              </a:rPr>
              <a:t> </a:t>
            </a:r>
            <a:r>
              <a:rPr lang="ko-KR" altLang="en-US" sz="1200" dirty="0">
                <a:solidFill>
                  <a:schemeClr val="tx2"/>
                </a:solidFill>
              </a:rPr>
              <a:t>입력이 </a:t>
            </a:r>
            <a:r>
              <a:rPr lang="ko-KR" altLang="en-US" sz="1200" dirty="0" smtClean="0">
                <a:solidFill>
                  <a:schemeClr val="tx2"/>
                </a:solidFill>
              </a:rPr>
              <a:t>가능합니다</a:t>
            </a:r>
            <a:r>
              <a:rPr lang="en-US" altLang="ko-KR" sz="1200" dirty="0">
                <a:solidFill>
                  <a:schemeClr val="tx2"/>
                </a:solidFill>
              </a:rPr>
              <a:t>.</a:t>
            </a:r>
          </a:p>
        </p:txBody>
      </p:sp>
      <p:grpSp>
        <p:nvGrpSpPr>
          <p:cNvPr id="3" name="그룹 45"/>
          <p:cNvGrpSpPr/>
          <p:nvPr/>
        </p:nvGrpSpPr>
        <p:grpSpPr>
          <a:xfrm>
            <a:off x="487558" y="788234"/>
            <a:ext cx="2692740" cy="924535"/>
            <a:chOff x="487558" y="788234"/>
            <a:chExt cx="2692740" cy="924535"/>
          </a:xfrm>
        </p:grpSpPr>
        <p:grpSp>
          <p:nvGrpSpPr>
            <p:cNvPr id="4" name="그룹 28"/>
            <p:cNvGrpSpPr/>
            <p:nvPr/>
          </p:nvGrpSpPr>
          <p:grpSpPr>
            <a:xfrm>
              <a:off x="487558" y="788234"/>
              <a:ext cx="2692740" cy="363849"/>
              <a:chOff x="461394" y="747006"/>
              <a:chExt cx="2692740" cy="363849"/>
            </a:xfrm>
          </p:grpSpPr>
          <p:cxnSp>
            <p:nvCxnSpPr>
              <p:cNvPr id="30" name="직선 연결선 29"/>
              <p:cNvCxnSpPr/>
              <p:nvPr/>
            </p:nvCxnSpPr>
            <p:spPr>
              <a:xfrm flipV="1">
                <a:off x="563318" y="1108362"/>
                <a:ext cx="2082962" cy="2493"/>
              </a:xfrm>
              <a:prstGeom prst="line">
                <a:avLst/>
              </a:prstGeom>
              <a:ln w="19050">
                <a:solidFill>
                  <a:schemeClr val="tx2">
                    <a:lumMod val="75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/>
              <p:cNvSpPr txBox="1"/>
              <p:nvPr/>
            </p:nvSpPr>
            <p:spPr>
              <a:xfrm>
                <a:off x="461394" y="747006"/>
                <a:ext cx="26927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b="1" dirty="0">
                    <a:solidFill>
                      <a:schemeClr val="accent1">
                        <a:lumMod val="75000"/>
                      </a:schemeClr>
                    </a:solidFill>
                    <a:latin typeface="HY견고딕" pitchFamily="18" charset="-127"/>
                    <a:ea typeface="HY견고딕" pitchFamily="18" charset="-127"/>
                  </a:rPr>
                  <a:t>3. </a:t>
                </a:r>
                <a:r>
                  <a:rPr lang="ko-KR" altLang="en-US" sz="1600" b="1" dirty="0">
                    <a:solidFill>
                      <a:schemeClr val="accent1">
                        <a:lumMod val="75000"/>
                      </a:schemeClr>
                    </a:solidFill>
                    <a:latin typeface="HY견고딕" pitchFamily="18" charset="-127"/>
                    <a:ea typeface="HY견고딕" pitchFamily="18" charset="-127"/>
                  </a:rPr>
                  <a:t>지출내역 관리</a:t>
                </a:r>
                <a:endParaRPr lang="ko-KR" altLang="en-US" sz="1600" dirty="0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sp>
          <p:nvSpPr>
            <p:cNvPr id="37" name="액자 36"/>
            <p:cNvSpPr/>
            <p:nvPr/>
          </p:nvSpPr>
          <p:spPr>
            <a:xfrm>
              <a:off x="620688" y="1331640"/>
              <a:ext cx="2160240" cy="381129"/>
            </a:xfrm>
            <a:prstGeom prst="frame">
              <a:avLst>
                <a:gd name="adj1" fmla="val 1442"/>
              </a:avLst>
            </a:prstGeom>
            <a:solidFill>
              <a:schemeClr val="accent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3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가</a:t>
              </a:r>
              <a:r>
                <a:rPr lang="en-US" altLang="ko-KR" sz="13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. </a:t>
              </a:r>
              <a:r>
                <a:rPr lang="ko-KR" altLang="en-US" sz="13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화면 및 기능개관</a:t>
              </a:r>
              <a:r>
                <a:rPr lang="en-US" altLang="ko-KR" sz="13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(1)</a:t>
              </a:r>
              <a:endPara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5" name="그룹 31"/>
          <p:cNvGrpSpPr/>
          <p:nvPr/>
        </p:nvGrpSpPr>
        <p:grpSpPr>
          <a:xfrm>
            <a:off x="653907" y="2806848"/>
            <a:ext cx="5655413" cy="2012804"/>
            <a:chOff x="665496" y="1766868"/>
            <a:chExt cx="5483233" cy="2805132"/>
          </a:xfrm>
        </p:grpSpPr>
        <p:pic>
          <p:nvPicPr>
            <p:cNvPr id="4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t="3964" b="39883"/>
            <a:stretch>
              <a:fillRect/>
            </a:stretch>
          </p:blipFill>
          <p:spPr bwMode="auto">
            <a:xfrm>
              <a:off x="665496" y="2057447"/>
              <a:ext cx="5483233" cy="2514553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48" name="타원 47"/>
            <p:cNvSpPr/>
            <p:nvPr/>
          </p:nvSpPr>
          <p:spPr>
            <a:xfrm>
              <a:off x="689709" y="4185611"/>
              <a:ext cx="612414" cy="253495"/>
            </a:xfrm>
            <a:prstGeom prst="ellips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모서리가 둥근 직사각형 48"/>
            <p:cNvSpPr/>
            <p:nvPr/>
          </p:nvSpPr>
          <p:spPr>
            <a:xfrm>
              <a:off x="5032353" y="2126908"/>
              <a:ext cx="1014417" cy="1152542"/>
            </a:xfrm>
            <a:prstGeom prst="roundRect">
              <a:avLst>
                <a:gd name="adj" fmla="val 11033"/>
              </a:avLst>
            </a:prstGeom>
            <a:noFill/>
            <a:ln w="34925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307761" y="4141905"/>
              <a:ext cx="248911" cy="2848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34352" tIns="34352" rIns="34352" bIns="34352" rtlCol="0" anchor="ctr" anchorCtr="1">
              <a:spAutoFit/>
            </a:bodyPr>
            <a:lstStyle/>
            <a:p>
              <a:r>
                <a:rPr lang="ko-KR" altLang="en-US" sz="1400" b="1" dirty="0">
                  <a:solidFill>
                    <a:srgbClr val="C00000"/>
                  </a:solidFill>
                  <a:latin typeface="+mn-ea"/>
                </a:rPr>
                <a:t>①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822231" y="1766868"/>
              <a:ext cx="248911" cy="2848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34352" tIns="34352" rIns="34352" bIns="34352" rtlCol="0" anchor="ctr" anchorCtr="1">
              <a:spAutoFit/>
            </a:bodyPr>
            <a:lstStyle/>
            <a:p>
              <a:r>
                <a:rPr lang="ko-KR" altLang="en-US" sz="1400" b="1" dirty="0">
                  <a:solidFill>
                    <a:srgbClr val="C00000"/>
                  </a:solidFill>
                  <a:latin typeface="+mn-ea"/>
                </a:rPr>
                <a:t>②</a:t>
              </a:r>
            </a:p>
          </p:txBody>
        </p:sp>
      </p:grpSp>
      <p:sp>
        <p:nvSpPr>
          <p:cNvPr id="56" name="아래쪽 화살표 55"/>
          <p:cNvSpPr/>
          <p:nvPr/>
        </p:nvSpPr>
        <p:spPr>
          <a:xfrm rot="16200000">
            <a:off x="5008984" y="5708536"/>
            <a:ext cx="288032" cy="144016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58" name="아래쪽 화살표 57"/>
          <p:cNvSpPr/>
          <p:nvPr/>
        </p:nvSpPr>
        <p:spPr>
          <a:xfrm rot="5400000">
            <a:off x="1600416" y="5976156"/>
            <a:ext cx="288032" cy="216024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59" name="아래쪽 화살표 58"/>
          <p:cNvSpPr/>
          <p:nvPr/>
        </p:nvSpPr>
        <p:spPr>
          <a:xfrm rot="5400000">
            <a:off x="1600416" y="7056276"/>
            <a:ext cx="288032" cy="216024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60" name="아래쪽 화살표 59"/>
          <p:cNvSpPr/>
          <p:nvPr/>
        </p:nvSpPr>
        <p:spPr>
          <a:xfrm rot="16200000">
            <a:off x="5008984" y="6410300"/>
            <a:ext cx="288032" cy="144016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grpSp>
        <p:nvGrpSpPr>
          <p:cNvPr id="46" name="그룹 45"/>
          <p:cNvGrpSpPr/>
          <p:nvPr/>
        </p:nvGrpSpPr>
        <p:grpSpPr>
          <a:xfrm>
            <a:off x="675576" y="2660182"/>
            <a:ext cx="3671046" cy="332399"/>
            <a:chOff x="704830" y="3707397"/>
            <a:chExt cx="3671046" cy="332399"/>
          </a:xfrm>
        </p:grpSpPr>
        <p:sp>
          <p:nvSpPr>
            <p:cNvPr id="61" name="직사각형 60"/>
            <p:cNvSpPr/>
            <p:nvPr/>
          </p:nvSpPr>
          <p:spPr>
            <a:xfrm>
              <a:off x="805668" y="3707397"/>
              <a:ext cx="3570208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아래의 ① 또는 ②</a:t>
              </a:r>
              <a:r>
                <a:rPr lang="ko-KR" altLang="en-US" sz="1200" dirty="0" err="1">
                  <a:latin typeface="HY울릉도M" pitchFamily="18" charset="-127"/>
                  <a:ea typeface="HY울릉도M" pitchFamily="18" charset="-127"/>
                </a:rPr>
                <a:t>를</a:t>
              </a: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 클릭하여 해당화면으로 이동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62" name="타원 61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3" name="그룹 62"/>
          <p:cNvGrpSpPr/>
          <p:nvPr/>
        </p:nvGrpSpPr>
        <p:grpSpPr>
          <a:xfrm>
            <a:off x="675576" y="5106772"/>
            <a:ext cx="952353" cy="304635"/>
            <a:chOff x="704830" y="3707397"/>
            <a:chExt cx="952353" cy="304635"/>
          </a:xfrm>
        </p:grpSpPr>
        <p:sp>
          <p:nvSpPr>
            <p:cNvPr id="64" name="직사각형 63"/>
            <p:cNvSpPr/>
            <p:nvPr/>
          </p:nvSpPr>
          <p:spPr>
            <a:xfrm>
              <a:off x="805668" y="3707397"/>
              <a:ext cx="851515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화면 개관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65" name="타원 64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45" name="슬라이드 번호 개체 틀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24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45208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0" y="1547055"/>
            <a:ext cx="5547330" cy="187711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2011917" y="1262515"/>
            <a:ext cx="213043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75470" y="1262515"/>
            <a:ext cx="157411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②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11718" y="1262515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③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1312190" y="2699969"/>
            <a:ext cx="3147412" cy="158128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3340346" y="1262515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en-US" altLang="ko-KR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④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88172" y="2767270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⑤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392538" y="2484108"/>
            <a:ext cx="236087" cy="269430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 smtClean="0">
                <a:solidFill>
                  <a:srgbClr val="C00000"/>
                </a:solidFill>
                <a:latin typeface="+mn-ea"/>
              </a:rPr>
              <a:t>⑦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250880" y="2486012"/>
            <a:ext cx="236087" cy="269430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 smtClean="0">
                <a:solidFill>
                  <a:srgbClr val="C00000"/>
                </a:solidFill>
                <a:latin typeface="+mn-ea"/>
              </a:rPr>
              <a:t>⑧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556468" y="1262518"/>
            <a:ext cx="236087" cy="269430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 smtClean="0">
                <a:solidFill>
                  <a:srgbClr val="C00000"/>
                </a:solidFill>
                <a:latin typeface="+mn-ea"/>
              </a:rPr>
              <a:t>⑨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4963318" y="1262518"/>
            <a:ext cx="236087" cy="269430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 smtClean="0">
                <a:solidFill>
                  <a:srgbClr val="C00000"/>
                </a:solidFill>
                <a:latin typeface="+mn-ea"/>
              </a:rPr>
              <a:t>⑩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433726" y="1262518"/>
            <a:ext cx="236087" cy="269430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 smtClean="0">
                <a:solidFill>
                  <a:srgbClr val="C00000"/>
                </a:solidFill>
                <a:latin typeface="+mn-ea"/>
              </a:rPr>
              <a:t>⑪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graphicFrame>
        <p:nvGraphicFramePr>
          <p:cNvPr id="77" name="표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1998088"/>
              </p:ext>
            </p:extLst>
          </p:nvPr>
        </p:nvGraphicFramePr>
        <p:xfrm>
          <a:off x="775292" y="5466233"/>
          <a:ext cx="5621330" cy="151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5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3577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485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⑤ 다중선택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kern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□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</a:rPr>
                        <a:t>를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check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시 각 지출 내역 항목 선택이 가능하다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kumimoji="1" lang="ko-KR" altLang="en-US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85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⑥ 정렬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항목별 </a:t>
                      </a: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</a:rPr>
                        <a:t>제목줄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 클릭을 통해 오름차순 또는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내림차순으로 정렬하여</a:t>
                      </a:r>
                      <a:endParaRPr lang="en-US" altLang="ko-KR" sz="11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지출내역을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조회할 수 있다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18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⑦ 정렬저장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지출내역 순서를 조정하고 저장하는 기능이다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87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⑧ 영수증일괄생성 </a:t>
                      </a:r>
                      <a:endParaRPr lang="en-US" altLang="ko-KR" sz="11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및 일괄제거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영수증 증빙번호를 일괄 생성 및 제거할 수 있다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79" name="표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3275009"/>
              </p:ext>
            </p:extLst>
          </p:nvPr>
        </p:nvGraphicFramePr>
        <p:xfrm>
          <a:off x="775292" y="3843490"/>
          <a:ext cx="5473337" cy="1109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5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877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350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① 화면초기화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최초 입력 내용이 없는 조회 화면으로 되돌아가는 기능이다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kumimoji="1" lang="ko-KR" altLang="en-US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50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②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조회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조회 조건에 따라 조회가 가능하다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50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③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신규입력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신규 지출내역 입력 화면으로 전환된다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50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④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저장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신규 지출내역 및 수정 내용을 저장한다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116" name="표 1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3925689"/>
              </p:ext>
            </p:extLst>
          </p:nvPr>
        </p:nvGraphicFramePr>
        <p:xfrm>
          <a:off x="775293" y="7487601"/>
          <a:ext cx="5606036" cy="83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55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204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72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⑨ 복구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</a:rPr>
                        <a:t>수정ㆍ삭제한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 자료를 이전 상태로 되돌리는 기능이다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.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kumimoji="1" lang="ko-KR" altLang="en-US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70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⑩ 지출부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전체 또는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</a:rPr>
                        <a:t>계정ㆍ과목별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 지출부 내역을 출력하는 기능이다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70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⑪ 지출결의서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하나 또는 여러 지출 건의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</a:rPr>
                        <a:t>지출결의서를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 출력할 수 있다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68" name="액자 67"/>
          <p:cNvSpPr/>
          <p:nvPr/>
        </p:nvSpPr>
        <p:spPr>
          <a:xfrm>
            <a:off x="620688" y="785786"/>
            <a:ext cx="2160240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화면 및 기능개관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(2)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805668" y="5106346"/>
            <a:ext cx="1640193" cy="3323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b="1" dirty="0">
                <a:latin typeface="HY울릉도M" pitchFamily="18" charset="-127"/>
                <a:ea typeface="HY울릉도M" pitchFamily="18" charset="-127"/>
              </a:rPr>
              <a:t>알아두면 편리한 기능</a:t>
            </a:r>
            <a:endParaRPr lang="ko-KR" altLang="en-US" sz="1200" dirty="0">
              <a:latin typeface="+mn-ea"/>
            </a:endParaRPr>
          </a:p>
        </p:txBody>
      </p:sp>
      <p:sp>
        <p:nvSpPr>
          <p:cNvPr id="93" name="직사각형 92"/>
          <p:cNvSpPr/>
          <p:nvPr/>
        </p:nvSpPr>
        <p:spPr>
          <a:xfrm>
            <a:off x="805668" y="7120950"/>
            <a:ext cx="886781" cy="3046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b="1" dirty="0">
                <a:latin typeface="HY울릉도M" pitchFamily="18" charset="-127"/>
                <a:ea typeface="HY울릉도M" pitchFamily="18" charset="-127"/>
              </a:rPr>
              <a:t>그 외 기능</a:t>
            </a:r>
            <a:endParaRPr lang="ko-KR" altLang="en-US" sz="1200" dirty="0">
              <a:latin typeface="+mn-ea"/>
            </a:endParaRPr>
          </a:p>
        </p:txBody>
      </p:sp>
      <p:sp>
        <p:nvSpPr>
          <p:cNvPr id="95" name="타원 94"/>
          <p:cNvSpPr/>
          <p:nvPr/>
        </p:nvSpPr>
        <p:spPr>
          <a:xfrm>
            <a:off x="704830" y="7234268"/>
            <a:ext cx="114320" cy="109650"/>
          </a:xfrm>
          <a:prstGeom prst="ellipse">
            <a:avLst/>
          </a:prstGeom>
          <a:solidFill>
            <a:srgbClr val="8EBB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306000" lon="1146000" rev="78000"/>
            </a:camera>
            <a:lightRig rig="threePt" dir="t"/>
          </a:scene3d>
          <a:sp3d extrusionH="25400">
            <a:bevelT w="127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dirty="0">
              <a:solidFill>
                <a:srgbClr val="FF0000"/>
              </a:solidFill>
            </a:endParaRPr>
          </a:p>
        </p:txBody>
      </p:sp>
      <p:grpSp>
        <p:nvGrpSpPr>
          <p:cNvPr id="108" name="그룹 107"/>
          <p:cNvGrpSpPr/>
          <p:nvPr/>
        </p:nvGrpSpPr>
        <p:grpSpPr>
          <a:xfrm>
            <a:off x="704830" y="3469247"/>
            <a:ext cx="888233" cy="304635"/>
            <a:chOff x="704830" y="3707397"/>
            <a:chExt cx="888233" cy="304635"/>
          </a:xfrm>
        </p:grpSpPr>
        <p:sp>
          <p:nvSpPr>
            <p:cNvPr id="69" name="직사각형 68"/>
            <p:cNvSpPr/>
            <p:nvPr/>
          </p:nvSpPr>
          <p:spPr>
            <a:xfrm>
              <a:off x="805668" y="3707397"/>
              <a:ext cx="787395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b="1" dirty="0">
                  <a:latin typeface="HY울릉도M" pitchFamily="18" charset="-127"/>
                  <a:ea typeface="HY울릉도M" pitchFamily="18" charset="-127"/>
                </a:rPr>
                <a:t>주요기능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104" name="타원 103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105" name="타원 104"/>
          <p:cNvSpPr/>
          <p:nvPr/>
        </p:nvSpPr>
        <p:spPr>
          <a:xfrm>
            <a:off x="704830" y="5214907"/>
            <a:ext cx="114320" cy="109650"/>
          </a:xfrm>
          <a:prstGeom prst="ellipse">
            <a:avLst/>
          </a:prstGeom>
          <a:solidFill>
            <a:srgbClr val="8EBB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306000" lon="1146000" rev="78000"/>
            </a:camera>
            <a:lightRig rig="threePt" dir="t"/>
          </a:scene3d>
          <a:sp3d extrusionH="25400">
            <a:bevelT w="127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1788982" y="1524000"/>
            <a:ext cx="1856042" cy="184150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4410918" y="1524000"/>
            <a:ext cx="1466354" cy="184150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35" name="슬라이드 번호 개체 틀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25</a:t>
            </a:r>
            <a:endParaRPr lang="ko-KR" altLang="en-US" sz="1000" dirty="0"/>
          </a:p>
        </p:txBody>
      </p:sp>
      <p:sp>
        <p:nvSpPr>
          <p:cNvPr id="33" name="직사각형 32"/>
          <p:cNvSpPr/>
          <p:nvPr/>
        </p:nvSpPr>
        <p:spPr>
          <a:xfrm>
            <a:off x="1052736" y="2841778"/>
            <a:ext cx="4968552" cy="112142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971200" y="2585375"/>
            <a:ext cx="236087" cy="269430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 smtClean="0">
                <a:solidFill>
                  <a:srgbClr val="C00000"/>
                </a:solidFill>
                <a:latin typeface="+mn-ea"/>
              </a:rPr>
              <a:t>⑥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5208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52" y="1645775"/>
            <a:ext cx="5536742" cy="278220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TextBox 28"/>
          <p:cNvSpPr txBox="1"/>
          <p:nvPr/>
        </p:nvSpPr>
        <p:spPr>
          <a:xfrm>
            <a:off x="2856547" y="1472953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en-US" altLang="ko-KR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①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1006" y="1864843"/>
            <a:ext cx="157411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②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61161" y="1472953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③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7173416" y="1331640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59" name="표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061146"/>
              </p:ext>
            </p:extLst>
          </p:nvPr>
        </p:nvGraphicFramePr>
        <p:xfrm>
          <a:off x="714356" y="4965249"/>
          <a:ext cx="5522956" cy="17540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20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609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98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①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신규입력</a:t>
                      </a: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kumimoji="1" lang="ko-KR" altLang="en-US" sz="1100" b="0" kern="0" dirty="0">
                          <a:solidFill>
                            <a:srgbClr val="FF0000"/>
                          </a:solidFill>
                          <a:latin typeface="+mn-ea"/>
                        </a:rPr>
                        <a:t>기본적으로 신규입력기능 화면을 제공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하므로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,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기존자료 수정 및 조회 중 새로운 자료를 입력하려면 ① </a:t>
                      </a:r>
                      <a:r>
                        <a:rPr kumimoji="1" lang="en-US" altLang="ko-KR" sz="1100" b="0" u="sng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[</a:t>
                      </a:r>
                      <a:r>
                        <a:rPr kumimoji="1" lang="ko-KR" altLang="en-US" sz="1100" b="0" u="sng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신규입력</a:t>
                      </a:r>
                      <a:r>
                        <a:rPr kumimoji="1" lang="en-US" altLang="ko-KR" sz="1100" b="0" u="sng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]</a:t>
                      </a:r>
                      <a:r>
                        <a:rPr kumimoji="1" lang="ko-KR" altLang="en-US" sz="1100" b="0" u="sng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버튼을 클릭하여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신규 내역을 등록한다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.</a:t>
                      </a:r>
                      <a:endParaRPr kumimoji="1" lang="en-US" altLang="ko-KR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75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②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지출내용 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 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입     </a:t>
                      </a:r>
                      <a:r>
                        <a:rPr kumimoji="1" lang="ko-KR" altLang="en-US" sz="1100" b="1" kern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력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 정치자금 </a:t>
                      </a:r>
                      <a:r>
                        <a:rPr lang="ko-KR" altLang="en-US" sz="1100" b="0" dirty="0" err="1">
                          <a:latin typeface="+mn-ea"/>
                          <a:ea typeface="+mn-ea"/>
                        </a:rPr>
                        <a:t>회계보고시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 필수 기재사항으로 차례대로 선택 및 입력한다</a:t>
                      </a:r>
                      <a:r>
                        <a:rPr lang="en-US" altLang="ko-KR" sz="1100" b="0" dirty="0"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※ </a:t>
                      </a:r>
                      <a:r>
                        <a:rPr lang="ko-KR" altLang="en-US" sz="1100" b="1" dirty="0">
                          <a:solidFill>
                            <a:srgbClr val="0000FF"/>
                          </a:solidFill>
                          <a:latin typeface="돋움"/>
                          <a:ea typeface="돋움"/>
                        </a:rPr>
                        <a:t>√ </a:t>
                      </a:r>
                      <a:r>
                        <a:rPr kumimoji="1" lang="en-US" altLang="ko-KR" sz="1100" b="0" i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</a:t>
                      </a:r>
                      <a:r>
                        <a:rPr kumimoji="1" lang="ko-KR" altLang="en-US" sz="1100" b="0" i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지출대상</a:t>
                      </a:r>
                      <a:r>
                        <a:rPr lang="ko-KR" altLang="en-US" sz="1100" b="0" i="0" dirty="0">
                          <a:solidFill>
                            <a:schemeClr val="tx1"/>
                          </a:solidFill>
                          <a:latin typeface="+mn-ea"/>
                        </a:rPr>
                        <a:t>자 입력방법</a:t>
                      </a:r>
                      <a:r>
                        <a:rPr lang="en-US" altLang="ko-KR" sz="1100" b="0" i="0" dirty="0">
                          <a:solidFill>
                            <a:schemeClr val="tx1"/>
                          </a:solidFill>
                          <a:latin typeface="+mn-ea"/>
                        </a:rPr>
                        <a:t>. </a:t>
                      </a:r>
                      <a:r>
                        <a:rPr kumimoji="1" lang="ko-KR" altLang="en-US" sz="1100" b="0" i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☞ </a:t>
                      </a:r>
                      <a:r>
                        <a:rPr kumimoji="0" lang="en-US" altLang="ko-KR" sz="1100" b="0" i="0" kern="1200" dirty="0" smtClean="0">
                          <a:solidFill>
                            <a:schemeClr val="tx1"/>
                          </a:solidFill>
                          <a:latin typeface="돋움" pitchFamily="50" charset="-127"/>
                          <a:ea typeface="돋움" pitchFamily="50" charset="-127"/>
                        </a:rPr>
                        <a:t>Ⅲ.</a:t>
                      </a:r>
                      <a:r>
                        <a:rPr kumimoji="1" lang="en-US" altLang="ko-KR" sz="1100" b="0" i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3.</a:t>
                      </a:r>
                      <a:r>
                        <a:rPr kumimoji="1" lang="ko-KR" altLang="en-US" sz="1100" b="0" i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나</a:t>
                      </a:r>
                      <a:r>
                        <a:rPr kumimoji="1" lang="en-US" altLang="ko-KR" sz="1100" b="0" i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.Tip</a:t>
                      </a:r>
                      <a:r>
                        <a:rPr kumimoji="1" lang="ko-KR" altLang="en-US" sz="1100" b="0" i="0" kern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 </a:t>
                      </a:r>
                      <a:r>
                        <a:rPr kumimoji="1" lang="ko-KR" altLang="en-US" sz="1100" b="0" i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참조</a:t>
                      </a:r>
                      <a:endParaRPr lang="en-US" altLang="ko-KR" sz="1100" b="0" i="0" dirty="0" smtClean="0"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75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③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저     장    </a:t>
                      </a: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신규 및 수정 지출내역을 저장하고 지출내역에 등록한다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1" name="액자 30"/>
          <p:cNvSpPr/>
          <p:nvPr/>
        </p:nvSpPr>
        <p:spPr>
          <a:xfrm>
            <a:off x="620688" y="878503"/>
            <a:ext cx="2160240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신규내역 등록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(1)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61" name="표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5682411"/>
              </p:ext>
            </p:extLst>
          </p:nvPr>
        </p:nvGraphicFramePr>
        <p:xfrm>
          <a:off x="714356" y="7217890"/>
          <a:ext cx="5523158" cy="11314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64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3670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688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 화면초기화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 anchorCtr="1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각 항목에 입력한 값을 지운 상태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,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즉 기존의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조회 기능 화면으로</a:t>
                      </a:r>
                      <a:endParaRPr kumimoji="1" lang="en-US" altLang="ko-KR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되돌리는 기능이다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.</a:t>
                      </a:r>
                      <a:endParaRPr kumimoji="1" lang="ko-KR" altLang="en-US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26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조        회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 anchorCtr="1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조회하고자 하는 조건을 </a:t>
                      </a:r>
                      <a:r>
                        <a:rPr kumimoji="1" lang="en-US" altLang="ko-KR" sz="11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②</a:t>
                      </a:r>
                      <a:r>
                        <a:rPr kumimoji="1" lang="ko-KR" altLang="en-US" sz="11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에 입력 후 지출내역을 조회 및 검색하는</a:t>
                      </a:r>
                      <a:endParaRPr kumimoji="1" lang="en-US" altLang="ko-KR" sz="11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기능이다</a:t>
                      </a:r>
                      <a:r>
                        <a:rPr kumimoji="1" lang="en-US" altLang="ko-KR" sz="11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.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64" name="모서리가 둥근 직사각형 63"/>
          <p:cNvSpPr/>
          <p:nvPr/>
        </p:nvSpPr>
        <p:spPr>
          <a:xfrm>
            <a:off x="790575" y="1915036"/>
            <a:ext cx="3853036" cy="1142808"/>
          </a:xfrm>
          <a:prstGeom prst="roundRect">
            <a:avLst>
              <a:gd name="adj" fmla="val 0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3" cstate="print"/>
          <a:srcRect l="476" t="3415" r="883" b="10626"/>
          <a:stretch>
            <a:fillRect/>
          </a:stretch>
        </p:blipFill>
        <p:spPr>
          <a:xfrm>
            <a:off x="3573016" y="3324337"/>
            <a:ext cx="2833527" cy="141676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6" name="직사각형 65"/>
          <p:cNvSpPr/>
          <p:nvPr/>
        </p:nvSpPr>
        <p:spPr>
          <a:xfrm>
            <a:off x="1854349" y="1422606"/>
            <a:ext cx="271263" cy="365103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r>
              <a:rPr lang="ko-KR" altLang="en-US" sz="1200" b="1" dirty="0">
                <a:solidFill>
                  <a:srgbClr val="0000FF"/>
                </a:solidFill>
                <a:latin typeface="돋움"/>
                <a:ea typeface="돋움"/>
              </a:rPr>
              <a:t>√</a:t>
            </a:r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 </a:t>
            </a:r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2358405" y="1422606"/>
            <a:ext cx="271263" cy="365103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r>
              <a:rPr lang="ko-KR" altLang="en-US" sz="1200" b="1" dirty="0">
                <a:solidFill>
                  <a:srgbClr val="0000FF"/>
                </a:solidFill>
                <a:latin typeface="돋움"/>
                <a:ea typeface="돋움"/>
              </a:rPr>
              <a:t>√</a:t>
            </a:r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 </a:t>
            </a:r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805668" y="6850149"/>
            <a:ext cx="800219" cy="3046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주요기능</a:t>
            </a:r>
            <a:endParaRPr lang="ko-KR" altLang="en-US" sz="1200" dirty="0">
              <a:latin typeface="+mn-ea"/>
            </a:endParaRPr>
          </a:p>
        </p:txBody>
      </p:sp>
      <p:sp>
        <p:nvSpPr>
          <p:cNvPr id="49" name="타원 48"/>
          <p:cNvSpPr/>
          <p:nvPr/>
        </p:nvSpPr>
        <p:spPr>
          <a:xfrm>
            <a:off x="704830" y="6963862"/>
            <a:ext cx="114320" cy="109650"/>
          </a:xfrm>
          <a:prstGeom prst="ellipse">
            <a:avLst/>
          </a:prstGeom>
          <a:solidFill>
            <a:srgbClr val="8EBB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306000" lon="1146000" rev="78000"/>
            </a:camera>
            <a:lightRig rig="threePt" dir="t"/>
          </a:scene3d>
          <a:sp3d extrusionH="25400">
            <a:bevelT w="127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dirty="0">
              <a:solidFill>
                <a:srgbClr val="FF0000"/>
              </a:solidFill>
            </a:endParaRPr>
          </a:p>
        </p:txBody>
      </p:sp>
      <p:grpSp>
        <p:nvGrpSpPr>
          <p:cNvPr id="69" name="그룹 68"/>
          <p:cNvGrpSpPr/>
          <p:nvPr/>
        </p:nvGrpSpPr>
        <p:grpSpPr>
          <a:xfrm>
            <a:off x="704830" y="4627275"/>
            <a:ext cx="1978275" cy="304635"/>
            <a:chOff x="704830" y="4485885"/>
            <a:chExt cx="1978275" cy="304635"/>
          </a:xfrm>
        </p:grpSpPr>
        <p:sp>
          <p:nvSpPr>
            <p:cNvPr id="51" name="직사각형 50"/>
            <p:cNvSpPr/>
            <p:nvPr/>
          </p:nvSpPr>
          <p:spPr>
            <a:xfrm>
              <a:off x="805668" y="4485885"/>
              <a:ext cx="1877437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신규 지출내역 등록 순서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60" name="타원 59"/>
            <p:cNvSpPr/>
            <p:nvPr/>
          </p:nvSpPr>
          <p:spPr>
            <a:xfrm>
              <a:off x="704830" y="4602773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36" name="직사각형 35"/>
          <p:cNvSpPr/>
          <p:nvPr/>
        </p:nvSpPr>
        <p:spPr>
          <a:xfrm>
            <a:off x="692584" y="7286644"/>
            <a:ext cx="271263" cy="365103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r>
              <a:rPr lang="ko-KR" altLang="en-US" sz="1200" b="1" dirty="0">
                <a:solidFill>
                  <a:srgbClr val="0000FF"/>
                </a:solidFill>
                <a:latin typeface="돋움"/>
                <a:ea typeface="돋움"/>
              </a:rPr>
              <a:t>√</a:t>
            </a:r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 </a:t>
            </a:r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692584" y="7836376"/>
            <a:ext cx="271263" cy="365103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r>
              <a:rPr lang="ko-KR" altLang="en-US" sz="1200" b="1" dirty="0">
                <a:solidFill>
                  <a:srgbClr val="0000FF"/>
                </a:solidFill>
                <a:latin typeface="돋움"/>
                <a:ea typeface="돋움"/>
              </a:rPr>
              <a:t>√</a:t>
            </a:r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 </a:t>
            </a:r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1509439" y="2561388"/>
            <a:ext cx="1869768" cy="448570"/>
          </a:xfrm>
          <a:prstGeom prst="roundRect">
            <a:avLst>
              <a:gd name="adj" fmla="val 12667"/>
            </a:avLst>
          </a:prstGeom>
          <a:solidFill>
            <a:schemeClr val="accent1">
              <a:lumMod val="20000"/>
              <a:lumOff val="80000"/>
            </a:schemeClr>
          </a:solidFill>
          <a:ln w="1270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/>
            <a:r>
              <a:rPr lang="ko-KR" altLang="en-US" sz="900" dirty="0" smtClean="0">
                <a:solidFill>
                  <a:schemeClr val="tx1"/>
                </a:solidFill>
              </a:rPr>
              <a:t>선거비용 지출의 경우 지출유형</a:t>
            </a:r>
            <a:r>
              <a:rPr lang="en-US" altLang="ko-KR" sz="900" dirty="0">
                <a:solidFill>
                  <a:schemeClr val="tx1"/>
                </a:solidFill>
              </a:rPr>
              <a:t>(</a:t>
            </a:r>
            <a:r>
              <a:rPr lang="ko-KR" altLang="en-US" sz="900" dirty="0" err="1">
                <a:solidFill>
                  <a:schemeClr val="tx1"/>
                </a:solidFill>
              </a:rPr>
              <a:t>대ㆍ중ㆍ소분류</a:t>
            </a:r>
            <a:r>
              <a:rPr lang="en-US" altLang="ko-KR" sz="900" dirty="0">
                <a:solidFill>
                  <a:schemeClr val="tx1"/>
                </a:solidFill>
              </a:rPr>
              <a:t>)</a:t>
            </a:r>
            <a:r>
              <a:rPr lang="ko-KR" altLang="en-US" sz="900" dirty="0" smtClean="0">
                <a:solidFill>
                  <a:schemeClr val="tx1"/>
                </a:solidFill>
              </a:rPr>
              <a:t>은 필수 입력임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3405197" y="2660634"/>
            <a:ext cx="1271577" cy="20480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853897" y="2297090"/>
            <a:ext cx="3789714" cy="20480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33" name="아래쪽 화살표 32"/>
          <p:cNvSpPr/>
          <p:nvPr/>
        </p:nvSpPr>
        <p:spPr>
          <a:xfrm>
            <a:off x="4427587" y="2991733"/>
            <a:ext cx="14401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41" name="슬라이드 번호 개체 틀 4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26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45208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38" y="1504675"/>
            <a:ext cx="5361962" cy="306732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7" name="아래쪽 화살표 56"/>
          <p:cNvSpPr/>
          <p:nvPr/>
        </p:nvSpPr>
        <p:spPr>
          <a:xfrm flipH="1">
            <a:off x="5066134" y="2628925"/>
            <a:ext cx="130054" cy="288033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4653136" y="2450999"/>
            <a:ext cx="824317" cy="175135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>
              <a:solidFill>
                <a:srgbClr val="C00000"/>
              </a:solidFill>
            </a:endParaRPr>
          </a:p>
        </p:txBody>
      </p:sp>
      <p:sp>
        <p:nvSpPr>
          <p:cNvPr id="27" name="액자 26"/>
          <p:cNvSpPr/>
          <p:nvPr/>
        </p:nvSpPr>
        <p:spPr>
          <a:xfrm>
            <a:off x="692696" y="857224"/>
            <a:ext cx="1847867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신규내역 등록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(2)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" name="모서리가 접힌 도형 28"/>
          <p:cNvSpPr/>
          <p:nvPr/>
        </p:nvSpPr>
        <p:spPr>
          <a:xfrm>
            <a:off x="980728" y="5148064"/>
            <a:ext cx="5275732" cy="1368152"/>
          </a:xfrm>
          <a:prstGeom prst="foldedCorner">
            <a:avLst>
              <a:gd name="adj" fmla="val 1171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marL="218133" indent="-218133" algn="just">
              <a:lnSpc>
                <a:spcPct val="130000"/>
              </a:lnSpc>
            </a:pP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</a:t>
            </a:r>
          </a:p>
          <a:p>
            <a:pPr marL="218133" indent="-218133" algn="just">
              <a:lnSpc>
                <a:spcPct val="130000"/>
              </a:lnSpc>
            </a:pP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&lt;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지출대상자 입력 방법 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&gt;</a:t>
            </a:r>
          </a:p>
          <a:p>
            <a:pPr marL="218133" indent="-218133" algn="just">
              <a:lnSpc>
                <a:spcPct val="130000"/>
              </a:lnSpc>
            </a:pP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·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기존에 등록되어 있는 지출대상자 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: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    버튼을 클릭하여 검색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,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선택</a:t>
            </a:r>
            <a:endParaRPr kumimoji="1"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HY엽서M" pitchFamily="18" charset="-127"/>
              <a:ea typeface="HY엽서M" pitchFamily="18" charset="-127"/>
            </a:endParaRPr>
          </a:p>
          <a:p>
            <a:pPr marL="218133" indent="-218133" algn="just">
              <a:lnSpc>
                <a:spcPct val="130000"/>
              </a:lnSpc>
            </a:pP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·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신규 수입제공자 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: 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</a:t>
            </a:r>
            <a:r>
              <a:rPr lang="ko-KR" altLang="en-US" sz="1100" dirty="0">
                <a:solidFill>
                  <a:schemeClr val="tx1"/>
                </a:solidFill>
                <a:latin typeface="HY엽서M" pitchFamily="18" charset="-127"/>
                <a:ea typeface="HY엽서M" pitchFamily="18" charset="-127"/>
              </a:rPr>
              <a:t>                 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을 통하여 </a:t>
            </a:r>
            <a:r>
              <a:rPr kumimoji="1"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팝업창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(</a:t>
            </a:r>
            <a:r>
              <a:rPr kumimoji="1"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수입ㆍ지출처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관리 화면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)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을                       </a:t>
            </a:r>
            <a:endParaRPr kumimoji="1"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HY엽서M" pitchFamily="18" charset="-127"/>
              <a:ea typeface="HY엽서M" pitchFamily="18" charset="-127"/>
            </a:endParaRPr>
          </a:p>
          <a:p>
            <a:pPr marL="218133" indent="-218133" algn="just">
              <a:lnSpc>
                <a:spcPct val="130000"/>
              </a:lnSpc>
            </a:pP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                          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통하여 지출대상자를 등록할 수 </a:t>
            </a:r>
            <a:r>
              <a:rPr kumimoji="1" lang="ko-KR" altLang="en-US" sz="11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있습니다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.</a:t>
            </a:r>
          </a:p>
          <a:p>
            <a:pPr marL="218133" indent="-218133" algn="just">
              <a:lnSpc>
                <a:spcPct val="130000"/>
              </a:lnSpc>
            </a:pP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  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☞ </a:t>
            </a:r>
            <a:r>
              <a:rPr lang="en-US" altLang="ko-KR" sz="1100" dirty="0">
                <a:solidFill>
                  <a:schemeClr val="tx1"/>
                </a:solidFill>
                <a:latin typeface="돋움" pitchFamily="50" charset="-127"/>
                <a:ea typeface="돋움" pitchFamily="50" charset="-127"/>
              </a:rPr>
              <a:t>Ⅲ.1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돋움"/>
                <a:ea typeface="돋움"/>
              </a:rPr>
              <a:t>.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돋움"/>
                <a:ea typeface="돋움"/>
              </a:rPr>
              <a:t>가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돋움"/>
                <a:ea typeface="돋움"/>
              </a:rPr>
              <a:t>.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[</a:t>
            </a:r>
            <a:r>
              <a:rPr kumimoji="1"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수입ㆍ지출처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등록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]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참조 </a:t>
            </a:r>
            <a:endParaRPr lang="en-US" altLang="ko-KR" sz="1200" b="1" dirty="0">
              <a:solidFill>
                <a:schemeClr val="tx1"/>
              </a:solidFill>
              <a:latin typeface="돋움"/>
              <a:ea typeface="돋움"/>
            </a:endParaRPr>
          </a:p>
        </p:txBody>
      </p:sp>
      <p:grpSp>
        <p:nvGrpSpPr>
          <p:cNvPr id="5" name="그룹 39"/>
          <p:cNvGrpSpPr/>
          <p:nvPr/>
        </p:nvGrpSpPr>
        <p:grpSpPr>
          <a:xfrm>
            <a:off x="836712" y="4867969"/>
            <a:ext cx="400603" cy="425082"/>
            <a:chOff x="1328003" y="4166313"/>
            <a:chExt cx="848899" cy="689874"/>
          </a:xfrm>
        </p:grpSpPr>
        <p:sp>
          <p:nvSpPr>
            <p:cNvPr id="31" name="물결 30"/>
            <p:cNvSpPr/>
            <p:nvPr/>
          </p:nvSpPr>
          <p:spPr>
            <a:xfrm rot="19320719">
              <a:off x="1328003" y="4166313"/>
              <a:ext cx="848899" cy="689874"/>
            </a:xfrm>
            <a:prstGeom prst="wave">
              <a:avLst>
                <a:gd name="adj1" fmla="val 12500"/>
                <a:gd name="adj2" fmla="val 1238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Text Placeholder 3"/>
            <p:cNvSpPr txBox="1">
              <a:spLocks/>
            </p:cNvSpPr>
            <p:nvPr/>
          </p:nvSpPr>
          <p:spPr>
            <a:xfrm rot="19892846">
              <a:off x="1474231" y="4274709"/>
              <a:ext cx="529392" cy="449547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atinLnBrk="0">
                <a:spcBef>
                  <a:spcPct val="20000"/>
                </a:spcBef>
                <a:defRPr/>
              </a:pPr>
              <a:r>
                <a:rPr lang="en-US" sz="1800" dirty="0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Tip!</a:t>
              </a:r>
            </a:p>
          </p:txBody>
        </p:sp>
      </p:grpSp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57390" y="5467312"/>
            <a:ext cx="144016" cy="25681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03721" y="5724128"/>
            <a:ext cx="874899" cy="246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모서리가 둥근 직사각형 42"/>
          <p:cNvSpPr/>
          <p:nvPr/>
        </p:nvSpPr>
        <p:spPr>
          <a:xfrm>
            <a:off x="854820" y="1764828"/>
            <a:ext cx="3776484" cy="1587971"/>
          </a:xfrm>
          <a:prstGeom prst="roundRect">
            <a:avLst>
              <a:gd name="adj" fmla="val 9469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3419481" y="2628886"/>
            <a:ext cx="1195388" cy="214314"/>
          </a:xfrm>
          <a:prstGeom prst="roundRect">
            <a:avLst>
              <a:gd name="adj" fmla="val 9469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27</a:t>
            </a:r>
            <a:endParaRPr lang="ko-KR" altLang="en-US" sz="10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406" y="2951768"/>
            <a:ext cx="2705201" cy="183794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5208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23" y="1331640"/>
            <a:ext cx="5387455" cy="257845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0E49DDC5-0B3E-4D7F-A2BC-A407313A8C04}"/>
              </a:ext>
            </a:extLst>
          </p:cNvPr>
          <p:cNvSpPr/>
          <p:nvPr/>
        </p:nvSpPr>
        <p:spPr>
          <a:xfrm>
            <a:off x="620688" y="3891804"/>
            <a:ext cx="5514920" cy="543968"/>
          </a:xfrm>
          <a:prstGeom prst="rect">
            <a:avLst/>
          </a:prstGeom>
          <a:solidFill>
            <a:schemeClr val="bg1"/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256953"/>
              </p:ext>
            </p:extLst>
          </p:nvPr>
        </p:nvGraphicFramePr>
        <p:xfrm>
          <a:off x="704851" y="4246109"/>
          <a:ext cx="5604469" cy="2118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9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8965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2298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정당선거     </a:t>
                      </a:r>
                      <a:endParaRPr kumimoji="1" lang="en-US" altLang="ko-KR" sz="1100" b="1" kern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1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사무소</a:t>
                      </a: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[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계정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]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보조금외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각종 보조금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marR="0" lvl="0" indent="-4572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[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경비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]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각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계정별로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선거비용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기본경비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정치활동비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지원금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marR="0" lvl="0" indent="-4572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[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과목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]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각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경비별로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용도에 따른 과목으로 구분된다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</a:p>
                    <a:p>
                      <a:pPr marL="0" marR="0" lvl="0" indent="-4572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50" b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※ ‘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선거비용</a:t>
                      </a:r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’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이 아닌 경우는 지출유형이 선택되지 않는다</a:t>
                      </a:r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.</a:t>
                      </a:r>
                    </a:p>
                    <a:p>
                      <a:pPr marL="0" marR="0" lvl="0" indent="-4572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0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0" marR="0" lvl="0" indent="-4572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0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0" marR="0" lvl="0" indent="-4572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0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0" marR="0" lvl="0" indent="-4572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0" marR="0" lvl="0" indent="-4572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" b="0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0" marR="0" lvl="0" indent="-4572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" b="0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" name="액자 26"/>
          <p:cNvSpPr/>
          <p:nvPr/>
        </p:nvSpPr>
        <p:spPr>
          <a:xfrm>
            <a:off x="620688" y="857224"/>
            <a:ext cx="1878478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신규내역 등록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(3)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2639947" y="1915354"/>
            <a:ext cx="576064" cy="226604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pPr marL="218133" indent="-218133" algn="just"/>
            <a:r>
              <a:rPr kumimoji="1" lang="ko-KR" altLang="en-US" sz="900" b="1" kern="0" dirty="0">
                <a:solidFill>
                  <a:srgbClr val="FF0000"/>
                </a:solidFill>
                <a:latin typeface="+mn-ea"/>
              </a:rPr>
              <a:t>중분류</a:t>
            </a:r>
            <a:endParaRPr kumimoji="1" lang="en-US" altLang="ko-KR" sz="900" b="1" kern="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3792075" y="1915354"/>
            <a:ext cx="648072" cy="226604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pPr marL="218133" indent="-218133" algn="just"/>
            <a:r>
              <a:rPr kumimoji="1" lang="ko-KR" altLang="en-US" sz="900" b="1" kern="0" dirty="0">
                <a:solidFill>
                  <a:srgbClr val="FF0000"/>
                </a:solidFill>
                <a:latin typeface="+mn-ea"/>
              </a:rPr>
              <a:t>소분류</a:t>
            </a:r>
            <a:endParaRPr kumimoji="1" lang="en-US" altLang="ko-KR" sz="900" b="1" kern="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1559827" y="1915354"/>
            <a:ext cx="576064" cy="226604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pPr marL="218133" indent="-218133" algn="just"/>
            <a:r>
              <a:rPr kumimoji="1" lang="ko-KR" altLang="en-US" sz="900" b="1" kern="0" dirty="0" err="1">
                <a:solidFill>
                  <a:srgbClr val="FF0000"/>
                </a:solidFill>
                <a:latin typeface="+mn-ea"/>
              </a:rPr>
              <a:t>대분류</a:t>
            </a:r>
            <a:endParaRPr kumimoji="1" lang="en-US" altLang="ko-KR" sz="900" b="1" kern="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859364" y="1562692"/>
            <a:ext cx="3793772" cy="1512168"/>
          </a:xfrm>
          <a:prstGeom prst="roundRect">
            <a:avLst>
              <a:gd name="adj" fmla="val 4909"/>
            </a:avLst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51" name="타원 50"/>
          <p:cNvSpPr/>
          <p:nvPr/>
        </p:nvSpPr>
        <p:spPr>
          <a:xfrm>
            <a:off x="972070" y="1606006"/>
            <a:ext cx="234264" cy="162682"/>
          </a:xfrm>
          <a:prstGeom prst="ellipse">
            <a:avLst/>
          </a:prstGeom>
          <a:noFill/>
          <a:ln w="158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타원 54"/>
          <p:cNvSpPr/>
          <p:nvPr/>
        </p:nvSpPr>
        <p:spPr>
          <a:xfrm>
            <a:off x="2335456" y="1609298"/>
            <a:ext cx="223434" cy="162682"/>
          </a:xfrm>
          <a:prstGeom prst="ellipse">
            <a:avLst/>
          </a:prstGeom>
          <a:noFill/>
          <a:ln w="158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타원 55"/>
          <p:cNvSpPr/>
          <p:nvPr/>
        </p:nvSpPr>
        <p:spPr>
          <a:xfrm>
            <a:off x="902219" y="1928058"/>
            <a:ext cx="377140" cy="231984"/>
          </a:xfrm>
          <a:prstGeom prst="ellipse">
            <a:avLst/>
          </a:prstGeom>
          <a:noFill/>
          <a:ln w="158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슬라이드 번호 개체 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28</a:t>
            </a:r>
            <a:endParaRPr lang="ko-KR" altLang="en-US" sz="1000" dirty="0"/>
          </a:p>
        </p:txBody>
      </p:sp>
      <p:sp>
        <p:nvSpPr>
          <p:cNvPr id="24" name="직사각형 23"/>
          <p:cNvSpPr/>
          <p:nvPr/>
        </p:nvSpPr>
        <p:spPr>
          <a:xfrm>
            <a:off x="814027" y="3900569"/>
            <a:ext cx="1063112" cy="3059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b="1" dirty="0">
                <a:latin typeface="+mn-ea"/>
              </a:rPr>
              <a:t>계정 및 과목</a:t>
            </a:r>
          </a:p>
        </p:txBody>
      </p:sp>
      <p:sp>
        <p:nvSpPr>
          <p:cNvPr id="25" name="타원 24"/>
          <p:cNvSpPr/>
          <p:nvPr/>
        </p:nvSpPr>
        <p:spPr>
          <a:xfrm>
            <a:off x="722392" y="4008071"/>
            <a:ext cx="114320" cy="109650"/>
          </a:xfrm>
          <a:prstGeom prst="ellipse">
            <a:avLst/>
          </a:prstGeom>
          <a:solidFill>
            <a:srgbClr val="8EBB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306000" lon="1146000" rev="78000"/>
            </a:camera>
            <a:lightRig rig="threePt" dir="t"/>
          </a:scene3d>
          <a:sp3d extrusionH="25400">
            <a:bevelT w="127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41" name="모서리가 접힌 도형 39">
            <a:extLst>
              <a:ext uri="{FF2B5EF4-FFF2-40B4-BE49-F238E27FC236}">
                <a16:creationId xmlns:a16="http://schemas.microsoft.com/office/drawing/2014/main" xmlns="" id="{D86777E3-8F3E-4F3A-8ADF-CF99D2A6AEA1}"/>
              </a:ext>
            </a:extLst>
          </p:cNvPr>
          <p:cNvSpPr/>
          <p:nvPr/>
        </p:nvSpPr>
        <p:spPr>
          <a:xfrm>
            <a:off x="620689" y="6672286"/>
            <a:ext cx="5695124" cy="1788146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r>
              <a:rPr lang="ko-KR" altLang="en-US" sz="1100" b="1" dirty="0">
                <a:solidFill>
                  <a:schemeClr val="tx1"/>
                </a:solidFill>
              </a:rPr>
              <a:t>    </a:t>
            </a:r>
            <a:endParaRPr lang="en-US" altLang="ko-KR" sz="1100" b="1" dirty="0">
              <a:solidFill>
                <a:schemeClr val="tx1"/>
              </a:solidFill>
            </a:endParaRPr>
          </a:p>
          <a:p>
            <a:pPr marL="218133" indent="-218133" algn="just">
              <a:lnSpc>
                <a:spcPct val="140000"/>
              </a:lnSpc>
            </a:pPr>
            <a:r>
              <a:rPr kumimoji="1" lang="en-US" altLang="ko-KR" sz="1100" b="1" kern="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en-US" altLang="ko-KR" sz="1100" b="1" kern="0" dirty="0" smtClean="0">
                <a:solidFill>
                  <a:schemeClr val="tx1"/>
                </a:solidFill>
                <a:latin typeface="+mn-ea"/>
              </a:rPr>
              <a:t>   </a:t>
            </a:r>
            <a:r>
              <a:rPr lang="ko-KR" altLang="en-US" sz="1100" b="1" dirty="0" err="1" smtClean="0">
                <a:solidFill>
                  <a:schemeClr val="tx1"/>
                </a:solidFill>
              </a:rPr>
              <a:t>계정별</a:t>
            </a:r>
            <a:r>
              <a:rPr lang="en-US" altLang="ko-KR" sz="1100" b="1" dirty="0">
                <a:solidFill>
                  <a:schemeClr val="tx1"/>
                </a:solidFill>
              </a:rPr>
              <a:t>, </a:t>
            </a:r>
            <a:r>
              <a:rPr lang="ko-KR" altLang="en-US" sz="1100" b="1" dirty="0">
                <a:solidFill>
                  <a:schemeClr val="tx1"/>
                </a:solidFill>
              </a:rPr>
              <a:t>과목별로 </a:t>
            </a: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수입 및 지출이 이뤄지며</a:t>
            </a:r>
            <a:r>
              <a:rPr lang="en-US" altLang="ko-KR" sz="11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지출액이 수입액보다 많을 수 </a:t>
            </a:r>
            <a:r>
              <a:rPr lang="ko-KR" altLang="en-US" sz="1100" b="1" dirty="0" smtClean="0">
                <a:solidFill>
                  <a:schemeClr val="tx1"/>
                </a:solidFill>
                <a:latin typeface="+mn-ea"/>
              </a:rPr>
              <a:t>없다</a:t>
            </a:r>
            <a:r>
              <a:rPr lang="en-US" altLang="ko-KR" sz="1100" b="1" dirty="0" smtClean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218133" indent="-218133" algn="just">
              <a:lnSpc>
                <a:spcPct val="140000"/>
              </a:lnSpc>
            </a:pPr>
            <a:r>
              <a:rPr kumimoji="1" lang="ko-KR" altLang="en-US" sz="1100" b="1" kern="0" dirty="0" smtClean="0">
                <a:solidFill>
                  <a:schemeClr val="tx1"/>
                </a:solidFill>
                <a:latin typeface="+mn-ea"/>
              </a:rPr>
              <a:t>    선거비용의 </a:t>
            </a:r>
            <a:r>
              <a:rPr kumimoji="1" lang="ko-KR" altLang="en-US" sz="1100" b="1" kern="0" dirty="0">
                <a:solidFill>
                  <a:schemeClr val="tx1"/>
                </a:solidFill>
                <a:latin typeface="+mn-ea"/>
              </a:rPr>
              <a:t>경우 지출유형</a:t>
            </a:r>
            <a:r>
              <a:rPr kumimoji="1" lang="en-US" altLang="ko-KR" sz="1100" b="1" kern="0" dirty="0">
                <a:solidFill>
                  <a:schemeClr val="tx1"/>
                </a:solidFill>
                <a:latin typeface="+mn-ea"/>
              </a:rPr>
              <a:t>(</a:t>
            </a:r>
            <a:r>
              <a:rPr kumimoji="1" lang="ko-KR" altLang="en-US" sz="1100" b="1" kern="0" dirty="0">
                <a:solidFill>
                  <a:schemeClr val="tx1"/>
                </a:solidFill>
                <a:latin typeface="+mn-ea"/>
              </a:rPr>
              <a:t>대</a:t>
            </a:r>
            <a:r>
              <a:rPr kumimoji="1" lang="en-US" altLang="ko-KR" sz="1100" b="1" kern="0" dirty="0">
                <a:solidFill>
                  <a:schemeClr val="tx1"/>
                </a:solidFill>
                <a:latin typeface="+mn-ea"/>
              </a:rPr>
              <a:t>.</a:t>
            </a:r>
            <a:r>
              <a:rPr kumimoji="1" lang="ko-KR" altLang="en-US" sz="1100" b="1" kern="0" dirty="0">
                <a:solidFill>
                  <a:schemeClr val="tx1"/>
                </a:solidFill>
                <a:latin typeface="+mn-ea"/>
              </a:rPr>
              <a:t>중</a:t>
            </a:r>
            <a:r>
              <a:rPr kumimoji="1" lang="en-US" altLang="ko-KR" sz="1100" b="1" kern="0" dirty="0">
                <a:solidFill>
                  <a:schemeClr val="tx1"/>
                </a:solidFill>
                <a:latin typeface="+mn-ea"/>
              </a:rPr>
              <a:t>.</a:t>
            </a:r>
            <a:r>
              <a:rPr kumimoji="1" lang="ko-KR" altLang="en-US" sz="1100" b="1" kern="0" dirty="0">
                <a:solidFill>
                  <a:schemeClr val="tx1"/>
                </a:solidFill>
                <a:latin typeface="+mn-ea"/>
              </a:rPr>
              <a:t>소</a:t>
            </a:r>
            <a:r>
              <a:rPr kumimoji="1" lang="en-US" altLang="ko-KR" sz="1100" b="1" kern="0" dirty="0">
                <a:solidFill>
                  <a:schemeClr val="tx1"/>
                </a:solidFill>
                <a:latin typeface="+mn-ea"/>
              </a:rPr>
              <a:t>)</a:t>
            </a:r>
            <a:r>
              <a:rPr kumimoji="1" lang="ko-KR" altLang="en-US" sz="1100" b="1" kern="0" dirty="0">
                <a:solidFill>
                  <a:schemeClr val="tx1"/>
                </a:solidFill>
                <a:latin typeface="+mn-ea"/>
              </a:rPr>
              <a:t>을 입력해야 </a:t>
            </a:r>
            <a:r>
              <a:rPr kumimoji="1" lang="ko-KR" altLang="en-US" sz="1100" b="1" kern="0" dirty="0" smtClean="0">
                <a:solidFill>
                  <a:schemeClr val="tx1"/>
                </a:solidFill>
                <a:latin typeface="+mn-ea"/>
              </a:rPr>
              <a:t>하고</a:t>
            </a:r>
            <a:r>
              <a:rPr kumimoji="1" lang="en-US" altLang="ko-KR" sz="1100" b="1" kern="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100" b="1" kern="0" dirty="0">
                <a:solidFill>
                  <a:schemeClr val="tx1"/>
                </a:solidFill>
                <a:latin typeface="+mn-ea"/>
              </a:rPr>
              <a:t>선거비용이 아닌 경우는</a:t>
            </a:r>
            <a:endParaRPr kumimoji="1" lang="en-US" altLang="ko-KR" sz="1100" b="1" kern="0" dirty="0">
              <a:solidFill>
                <a:schemeClr val="tx1"/>
              </a:solidFill>
              <a:latin typeface="+mn-ea"/>
            </a:endParaRPr>
          </a:p>
          <a:p>
            <a:pPr marL="218133" indent="-218133" algn="just">
              <a:lnSpc>
                <a:spcPct val="140000"/>
              </a:lnSpc>
            </a:pPr>
            <a:r>
              <a:rPr kumimoji="1" lang="en-US" altLang="ko-KR" sz="1100" b="1" kern="0" dirty="0">
                <a:solidFill>
                  <a:schemeClr val="tx1"/>
                </a:solidFill>
                <a:latin typeface="+mn-ea"/>
              </a:rPr>
              <a:t>    </a:t>
            </a:r>
            <a:r>
              <a:rPr kumimoji="1" lang="ko-KR" altLang="en-US" sz="1100" b="1" kern="0" dirty="0">
                <a:solidFill>
                  <a:schemeClr val="tx1"/>
                </a:solidFill>
                <a:latin typeface="+mn-ea"/>
              </a:rPr>
              <a:t>지출유형이 선택되지 </a:t>
            </a:r>
            <a:r>
              <a:rPr kumimoji="1" lang="ko-KR" altLang="en-US" sz="1100" b="1" kern="0" dirty="0" smtClean="0">
                <a:solidFill>
                  <a:schemeClr val="tx1"/>
                </a:solidFill>
                <a:latin typeface="+mn-ea"/>
              </a:rPr>
              <a:t>않습니다</a:t>
            </a:r>
            <a:r>
              <a:rPr kumimoji="1" lang="en-US" altLang="ko-KR" sz="1100" b="1" kern="0" dirty="0" smtClean="0">
                <a:solidFill>
                  <a:schemeClr val="tx1"/>
                </a:solidFill>
                <a:latin typeface="+mn-ea"/>
              </a:rPr>
              <a:t>.</a:t>
            </a:r>
            <a:r>
              <a:rPr kumimoji="1" lang="ko-KR" altLang="en-US" sz="1100" b="1" kern="0" dirty="0" smtClean="0">
                <a:solidFill>
                  <a:schemeClr val="tx1"/>
                </a:solidFill>
                <a:latin typeface="+mn-ea"/>
              </a:rPr>
              <a:t> </a:t>
            </a:r>
            <a:endParaRPr kumimoji="1" lang="en-US" altLang="ko-KR" sz="1100" b="1" kern="0" dirty="0" smtClean="0">
              <a:solidFill>
                <a:schemeClr val="tx1"/>
              </a:solidFill>
              <a:latin typeface="+mn-ea"/>
            </a:endParaRPr>
          </a:p>
          <a:p>
            <a:pPr marL="218133" indent="-218133" algn="just">
              <a:lnSpc>
                <a:spcPct val="140000"/>
              </a:lnSpc>
            </a:pPr>
            <a:r>
              <a:rPr kumimoji="1" lang="ko-KR" altLang="en-US" sz="1100" b="1" kern="0" dirty="0" smtClean="0">
                <a:solidFill>
                  <a:schemeClr val="tx1"/>
                </a:solidFill>
                <a:latin typeface="+mn-ea"/>
              </a:rPr>
              <a:t>   세부적 </a:t>
            </a:r>
            <a:r>
              <a:rPr kumimoji="1" lang="ko-KR" altLang="en-US" sz="1100" b="1" kern="0" dirty="0">
                <a:solidFill>
                  <a:schemeClr val="tx1"/>
                </a:solidFill>
                <a:latin typeface="+mn-ea"/>
              </a:rPr>
              <a:t>구분내용은 정치자금 회계실무</a:t>
            </a:r>
            <a:r>
              <a:rPr kumimoji="1" lang="en-US" altLang="ko-KR" sz="1100" b="1" kern="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100" b="1" kern="0" dirty="0">
                <a:solidFill>
                  <a:schemeClr val="tx1"/>
                </a:solidFill>
                <a:latin typeface="+mn-ea"/>
              </a:rPr>
              <a:t>및 선거비용 보전안내서를 </a:t>
            </a:r>
            <a:r>
              <a:rPr kumimoji="1" lang="ko-KR" altLang="en-US" sz="1100" b="1" kern="0" dirty="0" smtClean="0">
                <a:solidFill>
                  <a:schemeClr val="tx1"/>
                </a:solidFill>
                <a:latin typeface="+mn-ea"/>
              </a:rPr>
              <a:t>참조</a:t>
            </a:r>
            <a:r>
              <a:rPr kumimoji="1" lang="en-US" altLang="ko-KR" sz="1100" b="1" kern="0" dirty="0" smtClean="0">
                <a:solidFill>
                  <a:schemeClr val="tx1"/>
                </a:solidFill>
                <a:latin typeface="+mn-ea"/>
              </a:rPr>
              <a:t>.</a:t>
            </a:r>
            <a:endParaRPr kumimoji="1" lang="en-US" altLang="ko-KR" sz="1100" b="1" kern="0" dirty="0">
              <a:solidFill>
                <a:schemeClr val="tx1"/>
              </a:solidFill>
              <a:latin typeface="+mn-ea"/>
            </a:endParaRPr>
          </a:p>
          <a:p>
            <a:pPr marL="218133" indent="-218133">
              <a:lnSpc>
                <a:spcPct val="140000"/>
              </a:lnSpc>
            </a:pPr>
            <a:r>
              <a:rPr kumimoji="1" lang="en-US" altLang="ko-KR" sz="1100" kern="0" dirty="0">
                <a:solidFill>
                  <a:schemeClr val="tx1"/>
                </a:solidFill>
                <a:latin typeface="돋움"/>
                <a:ea typeface="돋움"/>
              </a:rPr>
              <a:t>★ </a:t>
            </a:r>
            <a:r>
              <a:rPr kumimoji="1" lang="ko-KR" altLang="en-US" sz="1100" kern="0" dirty="0">
                <a:solidFill>
                  <a:schemeClr val="tx1"/>
                </a:solidFill>
                <a:latin typeface="돋움"/>
                <a:ea typeface="돋움"/>
              </a:rPr>
              <a:t>선거비용 및 선거비용외정치자금의 구분은 정치자금 회계보고 및 선거비용 보전</a:t>
            </a:r>
            <a:r>
              <a:rPr kumimoji="1" lang="en-US" altLang="ko-KR" sz="1100" kern="0" dirty="0">
                <a:solidFill>
                  <a:schemeClr val="tx1"/>
                </a:solidFill>
                <a:latin typeface="돋움"/>
                <a:ea typeface="돋움"/>
              </a:rPr>
              <a:t> </a:t>
            </a:r>
            <a:r>
              <a:rPr kumimoji="1" lang="ko-KR" altLang="en-US" sz="1100" kern="0" dirty="0">
                <a:solidFill>
                  <a:schemeClr val="tx1"/>
                </a:solidFill>
                <a:latin typeface="돋움"/>
                <a:ea typeface="돋움"/>
              </a:rPr>
              <a:t>시 </a:t>
            </a:r>
            <a:endParaRPr kumimoji="1" lang="en-US" altLang="ko-KR" sz="1100" kern="0" dirty="0">
              <a:solidFill>
                <a:schemeClr val="tx1"/>
              </a:solidFill>
              <a:latin typeface="돋움"/>
              <a:ea typeface="돋움"/>
            </a:endParaRPr>
          </a:p>
          <a:p>
            <a:pPr marL="218133" indent="-218133">
              <a:lnSpc>
                <a:spcPct val="140000"/>
              </a:lnSpc>
            </a:pPr>
            <a:r>
              <a:rPr kumimoji="1" lang="en-US" altLang="ko-KR" sz="1100" kern="0" dirty="0">
                <a:solidFill>
                  <a:schemeClr val="tx1"/>
                </a:solidFill>
                <a:latin typeface="돋움"/>
                <a:ea typeface="돋움"/>
              </a:rPr>
              <a:t>    </a:t>
            </a:r>
            <a:r>
              <a:rPr kumimoji="1" lang="ko-KR" altLang="en-US" sz="1100" kern="0" dirty="0">
                <a:solidFill>
                  <a:schemeClr val="tx1"/>
                </a:solidFill>
                <a:latin typeface="돋움"/>
                <a:ea typeface="돋움"/>
              </a:rPr>
              <a:t>매우 중요한 사항이므로 정확히 확인하고 </a:t>
            </a:r>
            <a:r>
              <a:rPr kumimoji="1" lang="ko-KR" altLang="en-US" sz="1100" kern="0" dirty="0" smtClean="0">
                <a:solidFill>
                  <a:schemeClr val="tx1"/>
                </a:solidFill>
                <a:latin typeface="돋움"/>
                <a:ea typeface="돋움"/>
              </a:rPr>
              <a:t>기재해야 합니다</a:t>
            </a:r>
            <a:r>
              <a:rPr kumimoji="1" lang="en-US" altLang="ko-KR" sz="1100" kern="0" dirty="0" smtClean="0">
                <a:solidFill>
                  <a:schemeClr val="tx1"/>
                </a:solidFill>
                <a:latin typeface="돋움"/>
                <a:ea typeface="돋움"/>
              </a:rPr>
              <a:t>.</a:t>
            </a:r>
            <a:endParaRPr lang="en-US" altLang="ko-KR" sz="1100" b="1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42" name="그룹 39">
            <a:extLst>
              <a:ext uri="{FF2B5EF4-FFF2-40B4-BE49-F238E27FC236}">
                <a16:creationId xmlns:a16="http://schemas.microsoft.com/office/drawing/2014/main" xmlns="" id="{E6F8574E-5172-4B01-BE51-1581213CF6D7}"/>
              </a:ext>
            </a:extLst>
          </p:cNvPr>
          <p:cNvGrpSpPr/>
          <p:nvPr/>
        </p:nvGrpSpPr>
        <p:grpSpPr>
          <a:xfrm>
            <a:off x="404664" y="6444208"/>
            <a:ext cx="400603" cy="425082"/>
            <a:chOff x="1328003" y="4166313"/>
            <a:chExt cx="848898" cy="689874"/>
          </a:xfrm>
        </p:grpSpPr>
        <p:sp>
          <p:nvSpPr>
            <p:cNvPr id="43" name="물결 42">
              <a:extLst>
                <a:ext uri="{FF2B5EF4-FFF2-40B4-BE49-F238E27FC236}">
                  <a16:creationId xmlns:a16="http://schemas.microsoft.com/office/drawing/2014/main" xmlns="" id="{44074846-8E44-4BA4-B652-A7EBCC773344}"/>
                </a:ext>
              </a:extLst>
            </p:cNvPr>
            <p:cNvSpPr/>
            <p:nvPr/>
          </p:nvSpPr>
          <p:spPr>
            <a:xfrm rot="19320719">
              <a:off x="1328003" y="4166313"/>
              <a:ext cx="848898" cy="689874"/>
            </a:xfrm>
            <a:prstGeom prst="wave">
              <a:avLst>
                <a:gd name="adj1" fmla="val 12500"/>
                <a:gd name="adj2" fmla="val 1238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Text Placeholder 3">
              <a:extLst>
                <a:ext uri="{FF2B5EF4-FFF2-40B4-BE49-F238E27FC236}">
                  <a16:creationId xmlns:a16="http://schemas.microsoft.com/office/drawing/2014/main" xmlns="" id="{FCE3C3A3-336A-49C0-9804-B575E7873612}"/>
                </a:ext>
              </a:extLst>
            </p:cNvPr>
            <p:cNvSpPr txBox="1">
              <a:spLocks/>
            </p:cNvSpPr>
            <p:nvPr/>
          </p:nvSpPr>
          <p:spPr>
            <a:xfrm rot="19892846">
              <a:off x="1474230" y="4367909"/>
              <a:ext cx="529392" cy="449547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atinLnBrk="0">
                <a:spcBef>
                  <a:spcPct val="20000"/>
                </a:spcBef>
                <a:defRPr/>
              </a:pPr>
              <a:r>
                <a:rPr lang="en-US" sz="1800" dirty="0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Tip!</a:t>
              </a:r>
            </a:p>
          </p:txBody>
        </p:sp>
      </p:grpSp>
      <p:pic>
        <p:nvPicPr>
          <p:cNvPr id="46" name="Picture 14" descr="볼">
            <a:extLst>
              <a:ext uri="{FF2B5EF4-FFF2-40B4-BE49-F238E27FC236}">
                <a16:creationId xmlns:a16="http://schemas.microsoft.com/office/drawing/2014/main" xmlns="" id="{69CA813B-D259-4AEA-88A8-4A293A1B7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lum bright="-6000" contrast="18000"/>
          </a:blip>
          <a:srcRect/>
          <a:stretch>
            <a:fillRect/>
          </a:stretch>
        </p:blipFill>
        <p:spPr bwMode="auto">
          <a:xfrm>
            <a:off x="680695" y="7524328"/>
            <a:ext cx="156017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타원 28"/>
          <p:cNvSpPr/>
          <p:nvPr/>
        </p:nvSpPr>
        <p:spPr>
          <a:xfrm>
            <a:off x="3412064" y="1597459"/>
            <a:ext cx="223434" cy="162682"/>
          </a:xfrm>
          <a:prstGeom prst="ellipse">
            <a:avLst/>
          </a:prstGeom>
          <a:noFill/>
          <a:ln w="158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모서리가 둥근 직사각형 34"/>
          <p:cNvSpPr/>
          <p:nvPr/>
        </p:nvSpPr>
        <p:spPr>
          <a:xfrm>
            <a:off x="1615080" y="5398177"/>
            <a:ext cx="4406208" cy="797882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50000"/>
              </a:lnSpc>
              <a:defRPr/>
            </a:pPr>
            <a:r>
              <a:rPr kumimoji="1" lang="ko-KR" altLang="en-US" sz="1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 계정           경비        과목        </a:t>
            </a:r>
            <a:r>
              <a:rPr kumimoji="1" lang="ko-KR" altLang="en-US" sz="1000" b="1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대분류</a:t>
            </a:r>
            <a:r>
              <a:rPr kumimoji="1" lang="ko-KR" altLang="en-US" sz="1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중분류 </a:t>
            </a:r>
            <a:r>
              <a:rPr kumimoji="1" lang="ko-KR" altLang="en-US" sz="1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kumimoji="1" lang="ko-KR" altLang="en-US" sz="1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소분류 </a:t>
            </a:r>
            <a:endParaRPr kumimoji="1" lang="en-US" altLang="ko-KR" sz="1000" b="1" kern="0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kumimoji="1" lang="ko-KR" altLang="en-US" sz="1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경상보조금 </a:t>
            </a:r>
            <a:r>
              <a:rPr kumimoji="1" lang="en-US" altLang="ko-KR" sz="1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/ </a:t>
            </a:r>
            <a:r>
              <a:rPr kumimoji="1" lang="ko-KR" altLang="en-US" sz="1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선거비용 </a:t>
            </a:r>
            <a:r>
              <a:rPr kumimoji="1" lang="en-US" altLang="ko-KR" sz="1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/ </a:t>
            </a:r>
            <a:r>
              <a:rPr kumimoji="1" lang="ko-KR" altLang="en-US" sz="1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선거비용  </a:t>
            </a:r>
            <a:r>
              <a:rPr kumimoji="1" lang="en-US" altLang="ko-KR" sz="1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/</a:t>
            </a:r>
            <a:r>
              <a:rPr kumimoji="1" lang="ko-KR" altLang="en-US" sz="1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소품  </a:t>
            </a:r>
            <a:r>
              <a:rPr kumimoji="1" lang="en-US" altLang="ko-KR" sz="1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/  </a:t>
            </a:r>
            <a:r>
              <a:rPr kumimoji="1" lang="ko-KR" altLang="en-US" sz="1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모자  </a:t>
            </a:r>
            <a:r>
              <a:rPr kumimoji="1" lang="en-US" altLang="ko-KR" sz="1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/  </a:t>
            </a:r>
            <a:r>
              <a:rPr kumimoji="1" lang="ko-KR" altLang="en-US" sz="1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구입비</a:t>
            </a:r>
            <a:r>
              <a:rPr kumimoji="1" lang="en-US" altLang="ko-KR" sz="1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</a:p>
          <a:p>
            <a:pPr>
              <a:defRPr/>
            </a:pPr>
            <a:r>
              <a:rPr kumimoji="1" lang="ko-KR" altLang="en-US" sz="1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</a:t>
            </a:r>
            <a:r>
              <a:rPr kumimoji="1" lang="ko-KR" altLang="en-US" sz="1000" b="1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보조금외</a:t>
            </a:r>
            <a:r>
              <a:rPr kumimoji="1" lang="ko-KR" altLang="en-US" sz="1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</a:t>
            </a:r>
            <a:r>
              <a:rPr kumimoji="1" lang="en-US" altLang="ko-KR" sz="1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/ </a:t>
            </a:r>
            <a:r>
              <a:rPr kumimoji="1" lang="ko-KR" altLang="en-US" sz="1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기본경비</a:t>
            </a:r>
            <a:r>
              <a:rPr kumimoji="1" lang="en-US" altLang="ko-KR" sz="1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/  </a:t>
            </a:r>
            <a:r>
              <a:rPr kumimoji="1" lang="ko-KR" altLang="en-US" sz="1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인건비   </a:t>
            </a:r>
            <a:r>
              <a:rPr kumimoji="1" lang="en-US" altLang="ko-KR" sz="1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/   (</a:t>
            </a:r>
            <a:r>
              <a:rPr kumimoji="1" lang="ko-KR" altLang="en-US" sz="1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미   기   재</a:t>
            </a:r>
            <a:r>
              <a:rPr kumimoji="1" lang="en-US" altLang="ko-KR" sz="1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  <a:endParaRPr lang="en-US" altLang="ko-KR" sz="1000" b="1" dirty="0" smtClean="0">
              <a:solidFill>
                <a:schemeClr val="tx1"/>
              </a:solidFill>
              <a:latin typeface="돋움"/>
              <a:ea typeface="돋움"/>
            </a:endParaRPr>
          </a:p>
        </p:txBody>
      </p:sp>
      <p:grpSp>
        <p:nvGrpSpPr>
          <p:cNvPr id="36" name="그룹 67"/>
          <p:cNvGrpSpPr/>
          <p:nvPr/>
        </p:nvGrpSpPr>
        <p:grpSpPr>
          <a:xfrm>
            <a:off x="1486165" y="5269508"/>
            <a:ext cx="257831" cy="270527"/>
            <a:chOff x="1360248" y="4195941"/>
            <a:chExt cx="848899" cy="725227"/>
          </a:xfrm>
        </p:grpSpPr>
        <p:sp>
          <p:nvSpPr>
            <p:cNvPr id="37" name="물결 36"/>
            <p:cNvSpPr/>
            <p:nvPr/>
          </p:nvSpPr>
          <p:spPr>
            <a:xfrm rot="19320719">
              <a:off x="1360248" y="4195941"/>
              <a:ext cx="848899" cy="689874"/>
            </a:xfrm>
            <a:prstGeom prst="wave">
              <a:avLst>
                <a:gd name="adj1" fmla="val 12500"/>
                <a:gd name="adj2" fmla="val 1238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8" name="Text Placeholder 3"/>
            <p:cNvSpPr txBox="1">
              <a:spLocks/>
            </p:cNvSpPr>
            <p:nvPr/>
          </p:nvSpPr>
          <p:spPr>
            <a:xfrm rot="19892846">
              <a:off x="1462653" y="4384864"/>
              <a:ext cx="686120" cy="536304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atinLnBrk="0">
                <a:spcBef>
                  <a:spcPct val="20000"/>
                </a:spcBef>
                <a:defRPr/>
              </a:pPr>
              <a:r>
                <a:rPr lang="ko-KR" altLang="en-US" sz="1300" dirty="0" smtClean="0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예시</a:t>
              </a:r>
              <a:endParaRPr lang="en-US" sz="1300" dirty="0" smtClean="0">
                <a:solidFill>
                  <a:srgbClr val="4F012A"/>
                </a:solidFill>
                <a:latin typeface="HY얕은샘물M" pitchFamily="18" charset="-127"/>
                <a:ea typeface="HY얕은샘물M" pitchFamily="18" charset="-127"/>
              </a:endParaRPr>
            </a:p>
          </p:txBody>
        </p:sp>
      </p:grpSp>
      <p:pic>
        <p:nvPicPr>
          <p:cNvPr id="39" name="Picture 14" descr="볼">
            <a:extLst>
              <a:ext uri="{FF2B5EF4-FFF2-40B4-BE49-F238E27FC236}">
                <a16:creationId xmlns:a16="http://schemas.microsoft.com/office/drawing/2014/main" xmlns="" id="{69CA813B-D259-4AEA-88A8-4A293A1B7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lum bright="-6000" contrast="18000"/>
          </a:blip>
          <a:srcRect/>
          <a:stretch>
            <a:fillRect/>
          </a:stretch>
        </p:blipFill>
        <p:spPr bwMode="auto">
          <a:xfrm>
            <a:off x="692696" y="6876256"/>
            <a:ext cx="156017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5208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88" y="1604720"/>
            <a:ext cx="5571154" cy="289527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538135" y="3722203"/>
            <a:ext cx="213043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14620" y="2428860"/>
            <a:ext cx="157411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②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92908" y="1417937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③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38" name="액자 37"/>
          <p:cNvSpPr/>
          <p:nvPr/>
        </p:nvSpPr>
        <p:spPr>
          <a:xfrm>
            <a:off x="548680" y="928662"/>
            <a:ext cx="2807742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등록사항 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수정ㆍ정렬ㆍ삭제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(1)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687390" y="1862794"/>
            <a:ext cx="3917950" cy="1467774"/>
          </a:xfrm>
          <a:prstGeom prst="roundRect">
            <a:avLst>
              <a:gd name="adj" fmla="val 6292"/>
            </a:avLst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794804"/>
              </p:ext>
            </p:extLst>
          </p:nvPr>
        </p:nvGraphicFramePr>
        <p:xfrm>
          <a:off x="764704" y="5148064"/>
          <a:ext cx="5522956" cy="16022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8748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340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①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선택</a:t>
                      </a: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조회된 화면에서 수정할 지출내역 항목을 선택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파란색으로 표시됨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한다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40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②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수정</a:t>
                      </a: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18133" indent="-218133" algn="just">
                        <a:lnSpc>
                          <a:spcPct val="130000"/>
                        </a:lnSpc>
                        <a:buNone/>
                      </a:pPr>
                      <a:r>
                        <a:rPr lang="ko-KR" altLang="en-US" sz="1100" b="0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/>
                        <a:t>선택한 지출내역</a:t>
                      </a:r>
                      <a:r>
                        <a:rPr lang="ko-KR" altLang="en-US" sz="1100" baseline="0" dirty="0"/>
                        <a:t> </a:t>
                      </a:r>
                      <a:r>
                        <a:rPr lang="ko-KR" altLang="en-US" sz="1100" dirty="0"/>
                        <a:t>항목에서 내역을 수정한다</a:t>
                      </a:r>
                      <a:r>
                        <a:rPr lang="en-US" altLang="ko-KR" sz="1100" dirty="0"/>
                        <a:t>.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40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③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저장  </a:t>
                      </a: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18133" indent="-218133" algn="just">
                        <a:lnSpc>
                          <a:spcPct val="130000"/>
                        </a:lnSpc>
                        <a:buNone/>
                      </a:pP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[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저장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] 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버튼을 클릭한다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kumimoji="1" lang="en-US" altLang="ko-KR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18133" indent="-218133" algn="just">
                        <a:lnSpc>
                          <a:spcPct val="130000"/>
                        </a:lnSpc>
                        <a:buNone/>
                      </a:pP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1100" b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=&gt;</a:t>
                      </a:r>
                      <a:r>
                        <a:rPr kumimoji="1" lang="en-US" altLang="ko-KR" sz="1100" b="0" kern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조회 화면에서 </a:t>
                      </a:r>
                      <a:r>
                        <a:rPr lang="ko-KR" altLang="en-US" sz="1100" dirty="0"/>
                        <a:t>최종적으로 수정된 지출내역을 확인할 수 있다</a:t>
                      </a:r>
                      <a:r>
                        <a:rPr lang="en-US" altLang="ko-KR" sz="1100" dirty="0"/>
                        <a:t>.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pSp>
        <p:nvGrpSpPr>
          <p:cNvPr id="10" name="그룹 44"/>
          <p:cNvGrpSpPr/>
          <p:nvPr/>
        </p:nvGrpSpPr>
        <p:grpSpPr>
          <a:xfrm>
            <a:off x="755178" y="4735392"/>
            <a:ext cx="1619202" cy="332399"/>
            <a:chOff x="704830" y="4566856"/>
            <a:chExt cx="1619202" cy="332399"/>
          </a:xfrm>
        </p:grpSpPr>
        <p:sp>
          <p:nvSpPr>
            <p:cNvPr id="46" name="직사각형 45"/>
            <p:cNvSpPr/>
            <p:nvPr/>
          </p:nvSpPr>
          <p:spPr>
            <a:xfrm>
              <a:off x="805668" y="4566856"/>
              <a:ext cx="1518364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등록사항 수정 방법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47" name="타원 46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48" name="모서리가 접힌 도형 47"/>
          <p:cNvSpPr/>
          <p:nvPr/>
        </p:nvSpPr>
        <p:spPr>
          <a:xfrm>
            <a:off x="733230" y="7020272"/>
            <a:ext cx="5720106" cy="720080"/>
          </a:xfrm>
          <a:prstGeom prst="foldedCorner">
            <a:avLst>
              <a:gd name="adj" fmla="val 1171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marL="228600" indent="-228600" algn="just">
              <a:lnSpc>
                <a:spcPct val="150000"/>
              </a:lnSpc>
            </a:pPr>
            <a:r>
              <a:rPr lang="en-US" altLang="ko-KR" sz="1100" b="1" dirty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100" b="1" dirty="0" smtClean="0">
                <a:solidFill>
                  <a:schemeClr val="tx1"/>
                </a:solidFill>
                <a:latin typeface="+mn-ea"/>
              </a:rPr>
              <a:t>     </a:t>
            </a:r>
            <a:r>
              <a:rPr lang="ko-KR" altLang="en-US" sz="1100" b="1" dirty="0" smtClean="0">
                <a:solidFill>
                  <a:schemeClr val="tx1"/>
                </a:solidFill>
                <a:latin typeface="+mn-ea"/>
              </a:rPr>
              <a:t>② 의 </a:t>
            </a: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지출내역 기재사항</a:t>
            </a:r>
            <a:r>
              <a:rPr lang="en-US" altLang="ko-KR" sz="1100" b="1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계정</a:t>
            </a:r>
            <a:r>
              <a:rPr lang="en-US" altLang="ko-KR" sz="11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과목</a:t>
            </a:r>
            <a:r>
              <a:rPr lang="en-US" altLang="ko-KR" sz="11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지출일자</a:t>
            </a:r>
            <a:r>
              <a:rPr lang="en-US" altLang="ko-KR" sz="11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지출유형</a:t>
            </a:r>
            <a:r>
              <a:rPr lang="en-US" altLang="ko-KR" sz="11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지출금액</a:t>
            </a:r>
            <a:r>
              <a:rPr lang="en-US" altLang="ko-KR" sz="11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지출대상자 등</a:t>
            </a:r>
            <a:r>
              <a:rPr lang="en-US" altLang="ko-KR" sz="1100" b="1" dirty="0">
                <a:solidFill>
                  <a:schemeClr val="tx1"/>
                </a:solidFill>
                <a:latin typeface="+mn-ea"/>
              </a:rPr>
              <a:t>)     </a:t>
            </a:r>
          </a:p>
          <a:p>
            <a:pPr marL="228600" indent="-228600" algn="just">
              <a:lnSpc>
                <a:spcPct val="150000"/>
              </a:lnSpc>
            </a:pPr>
            <a:r>
              <a:rPr lang="en-US" altLang="ko-KR" sz="1100" b="1" dirty="0">
                <a:solidFill>
                  <a:schemeClr val="tx1"/>
                </a:solidFill>
                <a:latin typeface="+mn-ea"/>
              </a:rPr>
              <a:t>      </a:t>
            </a: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모두 수정이 </a:t>
            </a:r>
            <a:r>
              <a:rPr lang="ko-KR" altLang="en-US" sz="1100" b="1" dirty="0" smtClean="0">
                <a:solidFill>
                  <a:schemeClr val="tx1"/>
                </a:solidFill>
                <a:latin typeface="+mn-ea"/>
              </a:rPr>
              <a:t>가능합니다</a:t>
            </a:r>
            <a:r>
              <a:rPr lang="en-US" altLang="ko-KR" sz="1100" b="1" dirty="0">
                <a:solidFill>
                  <a:schemeClr val="tx1"/>
                </a:solidFill>
                <a:latin typeface="+mn-ea"/>
              </a:rPr>
              <a:t>.</a:t>
            </a: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100" b="1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11" name="그룹 39"/>
          <p:cNvGrpSpPr/>
          <p:nvPr/>
        </p:nvGrpSpPr>
        <p:grpSpPr>
          <a:xfrm>
            <a:off x="836712" y="6812185"/>
            <a:ext cx="400603" cy="425082"/>
            <a:chOff x="1328003" y="4166313"/>
            <a:chExt cx="848899" cy="689874"/>
          </a:xfrm>
        </p:grpSpPr>
        <p:sp>
          <p:nvSpPr>
            <p:cNvPr id="50" name="물결 49"/>
            <p:cNvSpPr/>
            <p:nvPr/>
          </p:nvSpPr>
          <p:spPr>
            <a:xfrm rot="19320719">
              <a:off x="1328003" y="4166313"/>
              <a:ext cx="848899" cy="689874"/>
            </a:xfrm>
            <a:prstGeom prst="wave">
              <a:avLst>
                <a:gd name="adj1" fmla="val 12500"/>
                <a:gd name="adj2" fmla="val 1238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1" name="Text Placeholder 3"/>
            <p:cNvSpPr txBox="1">
              <a:spLocks/>
            </p:cNvSpPr>
            <p:nvPr/>
          </p:nvSpPr>
          <p:spPr>
            <a:xfrm rot="19892846">
              <a:off x="1474231" y="4274709"/>
              <a:ext cx="529392" cy="449547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atinLnBrk="0">
                <a:spcBef>
                  <a:spcPct val="20000"/>
                </a:spcBef>
                <a:defRPr/>
              </a:pPr>
              <a:r>
                <a:rPr lang="en-US" sz="1800" dirty="0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Tip!</a:t>
              </a:r>
            </a:p>
          </p:txBody>
        </p:sp>
      </p:grpSp>
      <p:sp>
        <p:nvSpPr>
          <p:cNvPr id="23" name="슬라이드 번호 개체 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29</a:t>
            </a:r>
            <a:endParaRPr lang="ko-KR" altLang="en-US" sz="1000" dirty="0"/>
          </a:p>
        </p:txBody>
      </p:sp>
      <p:pic>
        <p:nvPicPr>
          <p:cNvPr id="17" name="Picture 14" descr="볼"/>
          <p:cNvPicPr>
            <a:picLocks noChangeAspect="1" noChangeArrowheads="1"/>
          </p:cNvPicPr>
          <p:nvPr/>
        </p:nvPicPr>
        <p:blipFill>
          <a:blip r:embed="rId3" cstate="print">
            <a:lum bright="-6000" contrast="18000"/>
          </a:blip>
          <a:srcRect/>
          <a:stretch>
            <a:fillRect/>
          </a:stretch>
        </p:blipFill>
        <p:spPr bwMode="auto">
          <a:xfrm>
            <a:off x="908720" y="7236296"/>
            <a:ext cx="156017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5208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89" y="1403648"/>
            <a:ext cx="5616623" cy="246079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276985"/>
              </p:ext>
            </p:extLst>
          </p:nvPr>
        </p:nvGraphicFramePr>
        <p:xfrm>
          <a:off x="702222" y="4408608"/>
          <a:ext cx="5522956" cy="26269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66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363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394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①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다중선택</a:t>
                      </a: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kern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□</a:t>
                      </a:r>
                      <a:r>
                        <a:rPr kumimoji="1" lang="ko-KR" altLang="en-US" sz="1100" b="0" kern="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를</a:t>
                      </a:r>
                      <a:r>
                        <a:rPr kumimoji="1" lang="ko-KR" altLang="en-US" sz="1100" b="0" kern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check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하면 각 지출내역의 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콤보박스를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선택할 수 있다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          각 지출내역을 여러 개 선택하여 내역 항목을 한꺼번에 삭제할 수 있다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52128"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② 정렬저장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pc="0" baseline="0" dirty="0">
                          <a:latin typeface="+mn-ea"/>
                          <a:ea typeface="+mn-ea"/>
                        </a:rPr>
                        <a:t>같은 지출일자 내 자료의</a:t>
                      </a:r>
                      <a:r>
                        <a:rPr kumimoji="1" lang="ko-KR" altLang="en-US" sz="1100" b="0" kern="0" spc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kern="0" spc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순서</a:t>
                      </a:r>
                      <a:r>
                        <a:rPr kumimoji="1" lang="ko-KR" altLang="en-US" sz="1100" b="0" kern="0" spc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를 변경하는 기능이다</a:t>
                      </a:r>
                      <a:r>
                        <a:rPr kumimoji="1" lang="en-US" altLang="ko-KR" sz="1100" b="0" kern="0" spc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rgbClr val="FF0000"/>
                          </a:solidFill>
                          <a:latin typeface="돋움"/>
                          <a:ea typeface="돋움"/>
                        </a:rPr>
                        <a:t>★ </a:t>
                      </a:r>
                      <a:r>
                        <a:rPr kumimoji="1" lang="ko-KR" altLang="en-US" sz="1100" b="0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순서를 변경한 후 반드시 정렬 저장을 클릭해야만 변경된 순서대로 지출내역이 확정된다</a:t>
                      </a:r>
                      <a:r>
                        <a:rPr kumimoji="1" lang="en-US" altLang="ko-KR" sz="1100" b="0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. 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☞ 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Tip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 참조</a:t>
                      </a:r>
                      <a:r>
                        <a:rPr lang="ko-KR" altLang="en-US" sz="1100" b="0" dirty="0"/>
                        <a:t> </a:t>
                      </a:r>
                      <a:endParaRPr kumimoji="1" lang="en-US" altLang="ko-KR" sz="1100" b="0" kern="0" baseline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          같은 일자의 통장 계좌거래 내역 순서와 동일하게 맞추기</a:t>
                      </a: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위하여 지출내역 순서를 조정하고자 할 때 활용할 수 있다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181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spc="-9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③ </a:t>
                      </a:r>
                      <a:r>
                        <a:rPr kumimoji="1" lang="ko-KR" altLang="en-US" sz="1100" b="1" kern="0" spc="-9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영수증 일괄생성 및 일괄삭제</a:t>
                      </a:r>
                      <a:r>
                        <a:rPr kumimoji="1" lang="ko-KR" altLang="en-US" sz="1100" b="1" kern="0" spc="-9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  </a:t>
                      </a: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증빙서첨부를 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(Y)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로 체크한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지출내역 항목에 대하여 해당 버튼을</a:t>
                      </a:r>
                      <a:endParaRPr kumimoji="1" lang="en-US" altLang="ko-KR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28600" marR="0" indent="-22860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클릭만 하면 영수증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번호를 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자동생성하여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일괄 부여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또는 일괄 </a:t>
                      </a: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28600" marR="0" indent="-22860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삭제할 수 있다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68295" y="2980172"/>
            <a:ext cx="213043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4109" y="2702229"/>
            <a:ext cx="157411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②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08920" y="2664125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③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38" name="액자 37"/>
          <p:cNvSpPr/>
          <p:nvPr/>
        </p:nvSpPr>
        <p:spPr>
          <a:xfrm>
            <a:off x="548680" y="928662"/>
            <a:ext cx="2807742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등록사항 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수정ㆍ정렬ㆍ삭제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(2)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2848925" y="2927779"/>
            <a:ext cx="1492364" cy="140568"/>
          </a:xfrm>
          <a:prstGeom prst="roundRect">
            <a:avLst/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42" name="Text Placeholder 3"/>
          <p:cNvSpPr txBox="1">
            <a:spLocks/>
          </p:cNvSpPr>
          <p:nvPr/>
        </p:nvSpPr>
        <p:spPr>
          <a:xfrm>
            <a:off x="2037988" y="4716016"/>
            <a:ext cx="552812" cy="15388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atinLnBrk="0">
              <a:spcBef>
                <a:spcPct val="20000"/>
              </a:spcBef>
              <a:defRPr/>
            </a:pPr>
            <a:r>
              <a:rPr lang="ko-KR" altLang="en-US" sz="1000" b="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활용예시</a:t>
            </a:r>
            <a:endParaRPr lang="en-US" sz="1000" b="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모서리가 접힌 도형 42"/>
          <p:cNvSpPr/>
          <p:nvPr/>
        </p:nvSpPr>
        <p:spPr>
          <a:xfrm>
            <a:off x="764704" y="7380312"/>
            <a:ext cx="5472608" cy="1008112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20000"/>
              </a:lnSpc>
              <a:defRPr/>
            </a:pPr>
            <a:r>
              <a:rPr kumimoji="1" lang="en-US" altLang="ko-KR" sz="12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 </a:t>
            </a:r>
          </a:p>
          <a:p>
            <a:pPr>
              <a:lnSpc>
                <a:spcPct val="120000"/>
              </a:lnSpc>
              <a:defRPr/>
            </a:pP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지출내역 항목순서 변경 방법 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② 정렬저장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관련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</a:p>
          <a:p>
            <a:pPr>
              <a:lnSpc>
                <a:spcPct val="120000"/>
              </a:lnSpc>
              <a:defRPr/>
            </a:pP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옮기고자 하는 지출내역 항목을 선택하여 드래그 앤 </a:t>
            </a:r>
            <a:r>
              <a:rPr kumimoji="1" lang="ko-KR" altLang="en-US" sz="1100" b="1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드롭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파란색으로 선택된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지출</a:t>
            </a:r>
            <a:endParaRPr kumimoji="1"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  <a:defRPr/>
            </a:pP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항목을 계속 누른 채로 원하는 위치로 옮김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하여 위치를 변경한 후 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[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정렬저장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]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클릭</a:t>
            </a:r>
            <a:endParaRPr kumimoji="1" lang="en-US" altLang="ko-KR" sz="1100" b="1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15" name="그룹 92"/>
          <p:cNvGrpSpPr/>
          <p:nvPr/>
        </p:nvGrpSpPr>
        <p:grpSpPr>
          <a:xfrm>
            <a:off x="764704" y="7164288"/>
            <a:ext cx="289787" cy="432048"/>
            <a:chOff x="1322831" y="4166313"/>
            <a:chExt cx="854071" cy="689874"/>
          </a:xfrm>
        </p:grpSpPr>
        <p:sp>
          <p:nvSpPr>
            <p:cNvPr id="45" name="물결 44"/>
            <p:cNvSpPr/>
            <p:nvPr/>
          </p:nvSpPr>
          <p:spPr>
            <a:xfrm rot="19320719">
              <a:off x="1328003" y="4166313"/>
              <a:ext cx="848899" cy="689874"/>
            </a:xfrm>
            <a:prstGeom prst="wave">
              <a:avLst>
                <a:gd name="adj1" fmla="val 12500"/>
                <a:gd name="adj2" fmla="val 1238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Text Placeholder 3"/>
            <p:cNvSpPr txBox="1">
              <a:spLocks/>
            </p:cNvSpPr>
            <p:nvPr/>
          </p:nvSpPr>
          <p:spPr>
            <a:xfrm rot="19892846">
              <a:off x="1322831" y="4434866"/>
              <a:ext cx="770983" cy="252742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atinLnBrk="0">
                <a:spcBef>
                  <a:spcPct val="20000"/>
                </a:spcBef>
                <a:defRPr/>
              </a:pPr>
              <a:r>
                <a:rPr lang="en-US" altLang="ko-KR" sz="1200" dirty="0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tip!</a:t>
              </a:r>
              <a:endParaRPr lang="en-US" sz="1200" dirty="0">
                <a:solidFill>
                  <a:srgbClr val="4F012A"/>
                </a:solidFill>
                <a:latin typeface="HY얕은샘물M" pitchFamily="18" charset="-127"/>
                <a:ea typeface="HY얕은샘물M" pitchFamily="18" charset="-127"/>
              </a:endParaRPr>
            </a:p>
          </p:txBody>
        </p:sp>
      </p:grpSp>
      <p:pic>
        <p:nvPicPr>
          <p:cNvPr id="47" name="Picture 14" descr="볼"/>
          <p:cNvPicPr>
            <a:picLocks noChangeAspect="1" noChangeArrowheads="1"/>
          </p:cNvPicPr>
          <p:nvPr/>
        </p:nvPicPr>
        <p:blipFill>
          <a:blip r:embed="rId3" cstate="print">
            <a:lum bright="-6000" contrast="18000"/>
          </a:blip>
          <a:srcRect/>
          <a:stretch>
            <a:fillRect/>
          </a:stretch>
        </p:blipFill>
        <p:spPr bwMode="auto">
          <a:xfrm>
            <a:off x="908720" y="7641774"/>
            <a:ext cx="156017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" name="그룹 48"/>
          <p:cNvGrpSpPr/>
          <p:nvPr/>
        </p:nvGrpSpPr>
        <p:grpSpPr>
          <a:xfrm>
            <a:off x="692696" y="4067944"/>
            <a:ext cx="1773091" cy="332399"/>
            <a:chOff x="704830" y="4566856"/>
            <a:chExt cx="1773091" cy="332399"/>
          </a:xfrm>
        </p:grpSpPr>
        <p:sp>
          <p:nvSpPr>
            <p:cNvPr id="50" name="직사각형 49"/>
            <p:cNvSpPr/>
            <p:nvPr/>
          </p:nvSpPr>
          <p:spPr>
            <a:xfrm>
              <a:off x="805668" y="4566856"/>
              <a:ext cx="1672253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알아두면 편리한 기능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51" name="타원 50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52" name="Text Placeholder 3"/>
          <p:cNvSpPr txBox="1">
            <a:spLocks/>
          </p:cNvSpPr>
          <p:nvPr/>
        </p:nvSpPr>
        <p:spPr>
          <a:xfrm>
            <a:off x="2037988" y="5899502"/>
            <a:ext cx="552812" cy="15388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atinLnBrk="0">
              <a:spcBef>
                <a:spcPct val="20000"/>
              </a:spcBef>
              <a:defRPr/>
            </a:pPr>
            <a:r>
              <a:rPr lang="ko-KR" altLang="en-US" sz="1000" b="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활용예시</a:t>
            </a:r>
            <a:endParaRPr lang="en-US" sz="1000" b="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슬라이드 번호 개체 틀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30</a:t>
            </a:r>
            <a:endParaRPr lang="ko-KR" altLang="en-US" sz="1000" dirty="0"/>
          </a:p>
        </p:txBody>
      </p:sp>
      <p:sp>
        <p:nvSpPr>
          <p:cNvPr id="21" name="모서리가 둥근 직사각형 20"/>
          <p:cNvSpPr/>
          <p:nvPr/>
        </p:nvSpPr>
        <p:spPr>
          <a:xfrm>
            <a:off x="731367" y="3076557"/>
            <a:ext cx="174390" cy="733475"/>
          </a:xfrm>
          <a:prstGeom prst="roundRect">
            <a:avLst>
              <a:gd name="adj" fmla="val 6292"/>
            </a:avLst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08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40" y="1552681"/>
            <a:ext cx="5651039" cy="257489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86" y="2939943"/>
            <a:ext cx="3052131" cy="1488041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273" y="2652700"/>
            <a:ext cx="2467055" cy="103126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948283"/>
              </p:ext>
            </p:extLst>
          </p:nvPr>
        </p:nvGraphicFramePr>
        <p:xfrm>
          <a:off x="620688" y="4912664"/>
          <a:ext cx="5688632" cy="3306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204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1596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 ① 복구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수정ㆍ삭제한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자료를 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수정ㆍ삭제하기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이전의 상태로 되돌릴 수 </a:t>
                      </a: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있는 기능이다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29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</a:rPr>
                        <a:t> ②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지출부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전체 또는 각 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계정ㆍ과목별로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조회된 지출내역에 대한 지출부를</a:t>
                      </a: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ⓐ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팝업창을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통해 </a:t>
                      </a:r>
                      <a:r>
                        <a:rPr kumimoji="1" lang="ko-KR" altLang="en-US" sz="1100" b="0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출력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또는 </a:t>
                      </a:r>
                      <a:r>
                        <a:rPr kumimoji="1" lang="ko-KR" altLang="en-US" sz="1100" b="0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엑셀파일로 </a:t>
                      </a:r>
                      <a:r>
                        <a:rPr kumimoji="1" lang="ko-KR" altLang="en-US" sz="1100" b="0" kern="0" baseline="0" dirty="0" err="1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다운로드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할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수 있다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</a:rPr>
                        <a:t>③ </a:t>
                      </a:r>
                      <a:r>
                        <a:rPr lang="ko-KR" altLang="en-US" sz="1100" b="1" dirty="0" err="1" smtClean="0">
                          <a:solidFill>
                            <a:schemeClr val="tx1"/>
                          </a:solidFill>
                        </a:rPr>
                        <a:t>지출결의서출력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지출결의서를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ⓑ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팝업창을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통해 </a:t>
                      </a:r>
                      <a:r>
                        <a:rPr kumimoji="1" lang="ko-KR" altLang="en-US" sz="1100" b="0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엑셀 형태로 출력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할 수 있다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423583" y="1326113"/>
            <a:ext cx="213043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16591" y="1326113"/>
            <a:ext cx="157411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②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48639" y="1326113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③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91" name="아래쪽 화살표 90"/>
          <p:cNvSpPr/>
          <p:nvPr/>
        </p:nvSpPr>
        <p:spPr>
          <a:xfrm>
            <a:off x="5445224" y="1763688"/>
            <a:ext cx="72008" cy="847472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40" name="액자 39"/>
          <p:cNvSpPr/>
          <p:nvPr/>
        </p:nvSpPr>
        <p:spPr>
          <a:xfrm>
            <a:off x="476672" y="950511"/>
            <a:ext cx="1308684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기타 기능</a:t>
            </a:r>
          </a:p>
        </p:txBody>
      </p:sp>
      <p:sp>
        <p:nvSpPr>
          <p:cNvPr id="41" name="모서리가 둥근 직사각형 40"/>
          <p:cNvSpPr/>
          <p:nvPr/>
        </p:nvSpPr>
        <p:spPr>
          <a:xfrm>
            <a:off x="2069030" y="5584303"/>
            <a:ext cx="4096274" cy="1378472"/>
          </a:xfrm>
          <a:prstGeom prst="roundRect">
            <a:avLst>
              <a:gd name="adj" fmla="val 4518"/>
            </a:avLst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10000"/>
              </a:lnSpc>
              <a:defRPr/>
            </a:pP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복구 대상 </a:t>
            </a:r>
            <a:endParaRPr kumimoji="1"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10000"/>
              </a:lnSpc>
              <a:defRPr/>
            </a:pP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-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가능 대상 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: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단 건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수정 및 삭제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다중 삭제 건</a:t>
            </a:r>
            <a:endParaRPr kumimoji="1"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10000"/>
              </a:lnSpc>
              <a:defRPr/>
            </a:pP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-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불가 대상 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영수증일괄생성 또는 제거 처리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자료초기화</a:t>
            </a:r>
            <a:endParaRPr kumimoji="1"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10000"/>
              </a:lnSpc>
              <a:defRPr/>
            </a:pP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            화면에서 삭제한 자료와 </a:t>
            </a:r>
            <a:r>
              <a:rPr kumimoji="1"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수입ㆍ지출내역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일괄</a:t>
            </a:r>
            <a:endParaRPr kumimoji="1"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10000"/>
              </a:lnSpc>
              <a:defRPr/>
            </a:pP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            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등록에서 삭제한 자료</a:t>
            </a:r>
            <a:endParaRPr kumimoji="1"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10000"/>
              </a:lnSpc>
              <a:defRPr/>
            </a:pP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돋움"/>
                <a:ea typeface="돋움"/>
              </a:rPr>
              <a:t> 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유의사항</a:t>
            </a:r>
            <a:endParaRPr kumimoji="1"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10000"/>
              </a:lnSpc>
              <a:defRPr/>
            </a:pP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로그인하는 동안 </a:t>
            </a:r>
            <a:r>
              <a:rPr kumimoji="1"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수정ㆍ삭제한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자료에 대해 복구가 가능하다</a:t>
            </a: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돋움"/>
                <a:ea typeface="돋움"/>
              </a:rPr>
              <a:t>.</a:t>
            </a:r>
            <a:endParaRPr lang="en-US" altLang="ko-KR" sz="900" dirty="0">
              <a:solidFill>
                <a:schemeClr val="tx1"/>
              </a:solidFill>
              <a:latin typeface="돋움"/>
              <a:ea typeface="돋움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4316519" y="1579034"/>
            <a:ext cx="1486598" cy="176738"/>
          </a:xfrm>
          <a:prstGeom prst="roundRect">
            <a:avLst/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grpSp>
        <p:nvGrpSpPr>
          <p:cNvPr id="8" name="그룹 44"/>
          <p:cNvGrpSpPr/>
          <p:nvPr/>
        </p:nvGrpSpPr>
        <p:grpSpPr>
          <a:xfrm>
            <a:off x="611162" y="4499992"/>
            <a:ext cx="952353" cy="304635"/>
            <a:chOff x="704830" y="4566856"/>
            <a:chExt cx="952353" cy="304635"/>
          </a:xfrm>
        </p:grpSpPr>
        <p:sp>
          <p:nvSpPr>
            <p:cNvPr id="46" name="직사각형 45"/>
            <p:cNvSpPr/>
            <p:nvPr/>
          </p:nvSpPr>
          <p:spPr>
            <a:xfrm>
              <a:off x="805668" y="4566856"/>
              <a:ext cx="851515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기타 기능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47" name="타원 46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4349049" y="2541487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1200" b="1" kern="0" dirty="0">
                <a:solidFill>
                  <a:srgbClr val="C00000"/>
                </a:solidFill>
                <a:latin typeface="+mn-ea"/>
              </a:rPr>
              <a:t>ⓑ</a:t>
            </a:r>
            <a:endParaRPr lang="ko-KR" altLang="en-US" sz="1200" dirty="0">
              <a:solidFill>
                <a:srgbClr val="C00000"/>
              </a:solidFill>
            </a:endParaRPr>
          </a:p>
        </p:txBody>
      </p:sp>
      <p:sp>
        <p:nvSpPr>
          <p:cNvPr id="54" name="아래쪽 화살표 53"/>
          <p:cNvSpPr/>
          <p:nvPr/>
        </p:nvSpPr>
        <p:spPr>
          <a:xfrm rot="3179260">
            <a:off x="4128342" y="1441484"/>
            <a:ext cx="87914" cy="1795446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14" descr="볼"/>
          <p:cNvPicPr>
            <a:picLocks noChangeAspect="1" noChangeArrowheads="1"/>
          </p:cNvPicPr>
          <p:nvPr/>
        </p:nvPicPr>
        <p:blipFill>
          <a:blip r:embed="rId5" cstate="print">
            <a:lum bright="-6000" contrast="18000"/>
          </a:blip>
          <a:srcRect/>
          <a:stretch>
            <a:fillRect/>
          </a:stretch>
        </p:blipFill>
        <p:spPr bwMode="auto">
          <a:xfrm>
            <a:off x="2120855" y="5637262"/>
            <a:ext cx="156017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14" descr="볼"/>
          <p:cNvPicPr>
            <a:picLocks noChangeAspect="1" noChangeArrowheads="1"/>
          </p:cNvPicPr>
          <p:nvPr/>
        </p:nvPicPr>
        <p:blipFill>
          <a:blip r:embed="rId5" cstate="print">
            <a:lum bright="-6000" contrast="18000"/>
          </a:blip>
          <a:srcRect/>
          <a:stretch>
            <a:fillRect/>
          </a:stretch>
        </p:blipFill>
        <p:spPr bwMode="auto">
          <a:xfrm>
            <a:off x="2120855" y="6566361"/>
            <a:ext cx="156017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TextBox 50"/>
          <p:cNvSpPr txBox="1"/>
          <p:nvPr/>
        </p:nvSpPr>
        <p:spPr>
          <a:xfrm>
            <a:off x="928670" y="3037688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200" b="1" kern="0" dirty="0">
                <a:solidFill>
                  <a:srgbClr val="C00000"/>
                </a:solidFill>
                <a:latin typeface="+mn-ea"/>
              </a:rPr>
              <a:t>ⓐ</a:t>
            </a:r>
            <a:endParaRPr lang="ko-KR" altLang="en-US" sz="1200" dirty="0">
              <a:solidFill>
                <a:srgbClr val="C00000"/>
              </a:solidFill>
            </a:endParaRPr>
          </a:p>
        </p:txBody>
      </p:sp>
      <p:sp>
        <p:nvSpPr>
          <p:cNvPr id="28" name="슬라이드 번호 개체 틀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31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45208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15"/>
          <p:cNvGrpSpPr/>
          <p:nvPr/>
        </p:nvGrpSpPr>
        <p:grpSpPr>
          <a:xfrm>
            <a:off x="347896" y="835210"/>
            <a:ext cx="2884290" cy="363453"/>
            <a:chOff x="173444" y="612024"/>
            <a:chExt cx="4688389" cy="359134"/>
          </a:xfrm>
        </p:grpSpPr>
        <p:cxnSp>
          <p:nvCxnSpPr>
            <p:cNvPr id="30" name="직선 연결선 29"/>
            <p:cNvCxnSpPr/>
            <p:nvPr/>
          </p:nvCxnSpPr>
          <p:spPr>
            <a:xfrm flipV="1">
              <a:off x="368148" y="968664"/>
              <a:ext cx="4493685" cy="2494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173444" y="612024"/>
              <a:ext cx="4688388" cy="3345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 4. </a:t>
              </a:r>
              <a:r>
                <a:rPr lang="ko-KR" altLang="en-US" sz="1600" b="1" dirty="0" err="1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수입</a:t>
              </a:r>
              <a:r>
                <a:rPr lang="ko-KR" altLang="en-US" sz="1600" dirty="0" err="1">
                  <a:solidFill>
                    <a:schemeClr val="accent5"/>
                  </a:solidFill>
                </a:rPr>
                <a:t>ㆍ</a:t>
              </a:r>
              <a:r>
                <a:rPr lang="ko-KR" altLang="en-US" sz="1600" b="1" dirty="0" err="1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지출내역</a:t>
              </a:r>
              <a:r>
                <a:rPr lang="ko-KR" altLang="en-US" sz="1600" b="1" dirty="0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 일괄등록</a:t>
              </a:r>
              <a:endParaRPr lang="ko-KR" altLang="en-US" sz="1600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23" name="모서리가 둥근 직사각형 22"/>
          <p:cNvSpPr/>
          <p:nvPr/>
        </p:nvSpPr>
        <p:spPr>
          <a:xfrm>
            <a:off x="686526" y="2408886"/>
            <a:ext cx="5694802" cy="1662123"/>
          </a:xfrm>
          <a:prstGeom prst="roundRect">
            <a:avLst>
              <a:gd name="adj" fmla="val 9605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tx2"/>
                </a:solidFill>
              </a:rPr>
              <a:t>★ </a:t>
            </a:r>
            <a:r>
              <a:rPr lang="ko-KR" altLang="en-US" sz="1200" dirty="0" err="1">
                <a:solidFill>
                  <a:schemeClr val="tx2"/>
                </a:solidFill>
              </a:rPr>
              <a:t>수입ㆍ지출내역을</a:t>
            </a:r>
            <a:r>
              <a:rPr lang="ko-KR" altLang="en-US" sz="1200" dirty="0">
                <a:solidFill>
                  <a:schemeClr val="tx2"/>
                </a:solidFill>
              </a:rPr>
              <a:t> 엑셀 파일로 관리하는 경우</a:t>
            </a:r>
            <a:r>
              <a:rPr lang="en-US" altLang="ko-KR" sz="1200" dirty="0">
                <a:solidFill>
                  <a:schemeClr val="tx2"/>
                </a:solidFill>
              </a:rPr>
              <a:t>,</a:t>
            </a:r>
            <a:r>
              <a:rPr lang="ko-KR" altLang="en-US" sz="1200" dirty="0">
                <a:solidFill>
                  <a:schemeClr val="tx2"/>
                </a:solidFill>
              </a:rPr>
              <a:t> 엑셀 파일을 </a:t>
            </a:r>
            <a:r>
              <a:rPr lang="ko-KR" altLang="en-US" sz="1200" dirty="0" err="1">
                <a:solidFill>
                  <a:schemeClr val="tx2"/>
                </a:solidFill>
              </a:rPr>
              <a:t>업로드하여</a:t>
            </a:r>
            <a:r>
              <a:rPr lang="ko-KR" altLang="en-US" sz="1200" dirty="0">
                <a:solidFill>
                  <a:schemeClr val="tx2"/>
                </a:solidFill>
              </a:rPr>
              <a:t> 정치</a:t>
            </a:r>
            <a:endParaRPr lang="en-US" altLang="ko-KR" sz="1200" dirty="0">
              <a:solidFill>
                <a:schemeClr val="tx2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tx2"/>
                </a:solidFill>
              </a:rPr>
              <a:t> </a:t>
            </a:r>
            <a:r>
              <a:rPr lang="ko-KR" altLang="en-US" sz="1200" dirty="0" smtClean="0">
                <a:solidFill>
                  <a:schemeClr val="tx2"/>
                </a:solidFill>
              </a:rPr>
              <a:t>   자금 </a:t>
            </a:r>
            <a:r>
              <a:rPr lang="ko-KR" altLang="en-US" sz="1200" dirty="0">
                <a:solidFill>
                  <a:schemeClr val="tx2"/>
                </a:solidFill>
              </a:rPr>
              <a:t>회계관리 프로그램에 해당 내역을 </a:t>
            </a:r>
            <a:r>
              <a:rPr lang="ko-KR" altLang="en-US" sz="1200" dirty="0" smtClean="0">
                <a:solidFill>
                  <a:schemeClr val="tx2"/>
                </a:solidFill>
              </a:rPr>
              <a:t>일괄등록 할 </a:t>
            </a:r>
            <a:r>
              <a:rPr lang="ko-KR" altLang="en-US" sz="1200" dirty="0">
                <a:solidFill>
                  <a:schemeClr val="tx2"/>
                </a:solidFill>
              </a:rPr>
              <a:t>수 있는 </a:t>
            </a:r>
            <a:r>
              <a:rPr lang="ko-KR" altLang="en-US" sz="1200" dirty="0" smtClean="0">
                <a:solidFill>
                  <a:schemeClr val="tx2"/>
                </a:solidFill>
              </a:rPr>
              <a:t>기능입니다</a:t>
            </a:r>
            <a:r>
              <a:rPr lang="en-US" altLang="ko-KR" sz="1200" dirty="0">
                <a:solidFill>
                  <a:schemeClr val="tx2"/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tx2"/>
                </a:solidFill>
              </a:rPr>
              <a:t>★ 수입</a:t>
            </a:r>
            <a:r>
              <a:rPr lang="en-US" altLang="ko-KR" sz="1200" dirty="0">
                <a:solidFill>
                  <a:schemeClr val="tx2"/>
                </a:solidFill>
              </a:rPr>
              <a:t> </a:t>
            </a:r>
            <a:r>
              <a:rPr lang="ko-KR" altLang="en-US" sz="1200" dirty="0">
                <a:solidFill>
                  <a:schemeClr val="tx2"/>
                </a:solidFill>
              </a:rPr>
              <a:t>및 </a:t>
            </a:r>
            <a:r>
              <a:rPr lang="ko-KR" altLang="en-US" sz="1200" dirty="0" err="1">
                <a:solidFill>
                  <a:schemeClr val="tx2"/>
                </a:solidFill>
              </a:rPr>
              <a:t>지출건이</a:t>
            </a:r>
            <a:r>
              <a:rPr lang="ko-KR" altLang="en-US" sz="1200" dirty="0">
                <a:solidFill>
                  <a:schemeClr val="tx2"/>
                </a:solidFill>
              </a:rPr>
              <a:t> 발생할 때마다 회계관리 프로그램</a:t>
            </a:r>
            <a:r>
              <a:rPr lang="en-US" altLang="ko-KR" sz="1200" dirty="0">
                <a:solidFill>
                  <a:schemeClr val="tx2"/>
                </a:solidFill>
              </a:rPr>
              <a:t>(</a:t>
            </a:r>
            <a:r>
              <a:rPr lang="ko-KR" altLang="en-US" sz="1200" dirty="0" err="1">
                <a:solidFill>
                  <a:schemeClr val="tx2"/>
                </a:solidFill>
              </a:rPr>
              <a:t>수입ㆍ지출내역</a:t>
            </a:r>
            <a:r>
              <a:rPr lang="ko-KR" altLang="en-US" sz="1200" dirty="0">
                <a:solidFill>
                  <a:schemeClr val="tx2"/>
                </a:solidFill>
              </a:rPr>
              <a:t> 관리</a:t>
            </a:r>
            <a:r>
              <a:rPr lang="en-US" altLang="ko-KR" sz="1200" dirty="0">
                <a:solidFill>
                  <a:schemeClr val="tx2"/>
                </a:solidFill>
              </a:rPr>
              <a:t>)</a:t>
            </a:r>
            <a:r>
              <a:rPr lang="ko-KR" altLang="en-US" sz="1200" dirty="0">
                <a:solidFill>
                  <a:schemeClr val="tx2"/>
                </a:solidFill>
              </a:rPr>
              <a:t>을</a:t>
            </a:r>
            <a:endParaRPr lang="en-US" altLang="ko-KR" sz="1200" dirty="0">
              <a:solidFill>
                <a:schemeClr val="tx2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tx2"/>
                </a:solidFill>
              </a:rPr>
              <a:t> </a:t>
            </a:r>
            <a:r>
              <a:rPr lang="ko-KR" altLang="en-US" sz="1200" dirty="0" smtClean="0">
                <a:solidFill>
                  <a:schemeClr val="tx2"/>
                </a:solidFill>
              </a:rPr>
              <a:t>   통하여 </a:t>
            </a:r>
            <a:r>
              <a:rPr lang="ko-KR" altLang="en-US" sz="1200" dirty="0" err="1" smtClean="0">
                <a:solidFill>
                  <a:schemeClr val="tx2"/>
                </a:solidFill>
              </a:rPr>
              <a:t>수입ㆍ지출내역을</a:t>
            </a:r>
            <a:r>
              <a:rPr lang="ko-KR" altLang="en-US" sz="1200" dirty="0" smtClean="0">
                <a:solidFill>
                  <a:schemeClr val="tx2"/>
                </a:solidFill>
              </a:rPr>
              <a:t> </a:t>
            </a:r>
            <a:r>
              <a:rPr lang="ko-KR" altLang="en-US" sz="1200" dirty="0">
                <a:solidFill>
                  <a:schemeClr val="tx2"/>
                </a:solidFill>
              </a:rPr>
              <a:t>작성</a:t>
            </a:r>
            <a:r>
              <a:rPr lang="en-US" altLang="ko-KR" sz="1200" dirty="0" smtClean="0">
                <a:solidFill>
                  <a:schemeClr val="tx2"/>
                </a:solidFill>
              </a:rPr>
              <a:t>,</a:t>
            </a:r>
            <a:r>
              <a:rPr lang="ko-KR" altLang="en-US" sz="1200" dirty="0" smtClean="0">
                <a:solidFill>
                  <a:schemeClr val="tx2"/>
                </a:solidFill>
              </a:rPr>
              <a:t>관리하는 </a:t>
            </a:r>
            <a:r>
              <a:rPr lang="ko-KR" altLang="en-US" sz="1200" dirty="0">
                <a:solidFill>
                  <a:schemeClr val="tx2"/>
                </a:solidFill>
              </a:rPr>
              <a:t>것을 권장하며</a:t>
            </a:r>
            <a:r>
              <a:rPr lang="en-US" altLang="ko-KR" sz="1200" dirty="0">
                <a:solidFill>
                  <a:schemeClr val="tx2"/>
                </a:solidFill>
              </a:rPr>
              <a:t>, </a:t>
            </a:r>
            <a:r>
              <a:rPr lang="ko-KR" altLang="en-US" sz="1200" dirty="0">
                <a:solidFill>
                  <a:schemeClr val="tx2"/>
                </a:solidFill>
              </a:rPr>
              <a:t>위 사항에 해당하는 </a:t>
            </a:r>
            <a:endParaRPr lang="en-US" altLang="ko-KR" sz="1200" dirty="0">
              <a:solidFill>
                <a:schemeClr val="tx2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</a:t>
            </a:r>
            <a:r>
              <a:rPr lang="en-US" altLang="ko-KR" sz="1200" dirty="0" smtClean="0">
                <a:solidFill>
                  <a:schemeClr val="tx2"/>
                </a:solidFill>
              </a:rPr>
              <a:t>   </a:t>
            </a:r>
            <a:r>
              <a:rPr lang="ko-KR" altLang="en-US" sz="1200" dirty="0" smtClean="0">
                <a:solidFill>
                  <a:schemeClr val="tx2"/>
                </a:solidFill>
              </a:rPr>
              <a:t>경우 </a:t>
            </a:r>
            <a:r>
              <a:rPr lang="ko-KR" altLang="en-US" sz="1200" dirty="0">
                <a:solidFill>
                  <a:schemeClr val="tx2"/>
                </a:solidFill>
              </a:rPr>
              <a:t>등에 한하여 </a:t>
            </a:r>
            <a:r>
              <a:rPr lang="ko-KR" altLang="en-US" sz="1200" dirty="0" smtClean="0">
                <a:solidFill>
                  <a:schemeClr val="tx2"/>
                </a:solidFill>
              </a:rPr>
              <a:t>사용하시기 바랍니다</a:t>
            </a:r>
            <a:r>
              <a:rPr lang="en-US" altLang="ko-KR" sz="1200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24" name="액자 23"/>
          <p:cNvSpPr/>
          <p:nvPr/>
        </p:nvSpPr>
        <p:spPr>
          <a:xfrm>
            <a:off x="544710" y="1503655"/>
            <a:ext cx="2884290" cy="381129"/>
          </a:xfrm>
          <a:prstGeom prst="frame">
            <a:avLst>
              <a:gd name="adj1" fmla="val 144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수입ㆍ지출내역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일괄등록 개관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b="39883"/>
          <a:stretch>
            <a:fillRect/>
          </a:stretch>
        </p:blipFill>
        <p:spPr bwMode="auto">
          <a:xfrm>
            <a:off x="731849" y="4737454"/>
            <a:ext cx="5483233" cy="26920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5" name="그룹 14"/>
          <p:cNvGrpSpPr/>
          <p:nvPr/>
        </p:nvGrpSpPr>
        <p:grpSpPr>
          <a:xfrm>
            <a:off x="675576" y="2059594"/>
            <a:ext cx="1721795" cy="304635"/>
            <a:chOff x="704830" y="3707397"/>
            <a:chExt cx="1721795" cy="304635"/>
          </a:xfrm>
        </p:grpSpPr>
        <p:sp>
          <p:nvSpPr>
            <p:cNvPr id="16" name="직사각형 15"/>
            <p:cNvSpPr/>
            <p:nvPr/>
          </p:nvSpPr>
          <p:spPr>
            <a:xfrm>
              <a:off x="805668" y="3707397"/>
              <a:ext cx="1620957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해당화면의 주요기능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17" name="타원 16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675576" y="4333617"/>
            <a:ext cx="3158085" cy="332399"/>
            <a:chOff x="704830" y="3707397"/>
            <a:chExt cx="3158085" cy="332399"/>
          </a:xfrm>
        </p:grpSpPr>
        <p:sp>
          <p:nvSpPr>
            <p:cNvPr id="19" name="직사각형 18"/>
            <p:cNvSpPr/>
            <p:nvPr/>
          </p:nvSpPr>
          <p:spPr>
            <a:xfrm>
              <a:off x="805668" y="3707397"/>
              <a:ext cx="3057247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아래의 ①을 클릭하여 해당화면으로 이동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21" name="타원 20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26" name="타원 25"/>
          <p:cNvSpPr/>
          <p:nvPr/>
        </p:nvSpPr>
        <p:spPr>
          <a:xfrm>
            <a:off x="748576" y="7179875"/>
            <a:ext cx="894474" cy="288032"/>
          </a:xfrm>
          <a:prstGeom prst="ellipse">
            <a:avLst/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1357298" y="6929454"/>
            <a:ext cx="248911" cy="284819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4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32</a:t>
            </a:r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42BFE0CF-B184-445B-A7E4-7453624811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42" y="4737454"/>
            <a:ext cx="5589278" cy="276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51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6E8F9BCB-3F2D-4FD0-99FB-55323DF272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81" y="1596334"/>
            <a:ext cx="5543568" cy="28194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21" name="액자 20"/>
          <p:cNvSpPr/>
          <p:nvPr/>
        </p:nvSpPr>
        <p:spPr>
          <a:xfrm>
            <a:off x="548680" y="928662"/>
            <a:ext cx="2666006" cy="381129"/>
          </a:xfrm>
          <a:prstGeom prst="frame">
            <a:avLst>
              <a:gd name="adj1" fmla="val 144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수입ㆍ지출내역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일괄등록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(1)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058038"/>
              </p:ext>
            </p:extLst>
          </p:nvPr>
        </p:nvGraphicFramePr>
        <p:xfrm>
          <a:off x="685781" y="4909007"/>
          <a:ext cx="5543569" cy="1918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445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291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242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① </a:t>
                      </a: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엑셀</a:t>
                      </a: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]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파일 찾기</a:t>
                      </a: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돋보기 클릭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후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작성된 수입 및 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지출처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목록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엑셀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) 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파일 선택</a:t>
                      </a:r>
                      <a:endParaRPr kumimoji="1" lang="en-US" altLang="ko-KR" sz="1100" b="0" kern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343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② </a:t>
                      </a: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1100" b="1" kern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저장전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자료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   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확인</a:t>
                      </a: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]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클릭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①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의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엑셀파일이 오류가 있는지 점검</a:t>
                      </a:r>
                      <a:endParaRPr lang="en-US" altLang="ko-KR" sz="1100" b="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altLang="ko-KR" sz="1100" b="0" dirty="0">
                          <a:latin typeface="+mn-ea"/>
                          <a:ea typeface="+mn-ea"/>
                        </a:rPr>
                        <a:t>  =&gt; 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오류 자료 있는 경우 </a:t>
                      </a:r>
                      <a:r>
                        <a:rPr lang="en-US" altLang="ko-KR" sz="1100" b="0" dirty="0">
                          <a:latin typeface="+mn-ea"/>
                          <a:ea typeface="+mn-ea"/>
                        </a:rPr>
                        <a:t>[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저장</a:t>
                      </a:r>
                      <a:r>
                        <a:rPr lang="en-US" altLang="ko-KR" sz="1100" b="0" dirty="0">
                          <a:latin typeface="+mn-ea"/>
                          <a:ea typeface="+mn-ea"/>
                        </a:rPr>
                        <a:t>] 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불가</a:t>
                      </a:r>
                      <a:endParaRPr lang="en-US" altLang="ko-KR" sz="1100" b="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altLang="ko-KR" sz="1100" b="0" dirty="0">
                          <a:latin typeface="+mn-ea"/>
                          <a:ea typeface="+mn-ea"/>
                        </a:rPr>
                        <a:t>  =&gt; 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오류 내용은 </a:t>
                      </a:r>
                      <a:r>
                        <a:rPr lang="en-US" altLang="ko-KR" sz="1100" b="0" dirty="0">
                          <a:latin typeface="+mn-ea"/>
                          <a:ea typeface="+mn-ea"/>
                        </a:rPr>
                        <a:t>[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엑셀</a:t>
                      </a:r>
                      <a:r>
                        <a:rPr lang="en-US" altLang="ko-KR" sz="1100" b="0" dirty="0">
                          <a:latin typeface="+mn-ea"/>
                          <a:ea typeface="+mn-ea"/>
                        </a:rPr>
                        <a:t>] 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파일로 다운로드 가능</a:t>
                      </a:r>
                      <a:endParaRPr lang="en-US" altLang="ko-KR" sz="1100" b="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altLang="ko-KR" sz="1100" b="0" dirty="0">
                          <a:solidFill>
                            <a:schemeClr val="accent5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=&gt;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오류수정 후 </a:t>
                      </a:r>
                      <a:r>
                        <a:rPr kumimoji="1" lang="en-US" altLang="ko-KR" sz="1100" b="1" kern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①</a:t>
                      </a:r>
                      <a:r>
                        <a:rPr kumimoji="1" lang="ko-KR" altLang="en-US" sz="1100" b="1" kern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의 순서로 돌아가서 진행</a:t>
                      </a:r>
                      <a:endParaRPr kumimoji="1" lang="en-US" altLang="ko-KR" sz="1100" b="1" kern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872611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rgbClr val="FF0000"/>
                          </a:solidFill>
                        </a:rPr>
                        <a:t> ★</a:t>
                      </a:r>
                      <a:r>
                        <a:rPr lang="en-US" altLang="ko-KR" sz="11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ko-KR" altLang="en-US" sz="1100" dirty="0">
                          <a:solidFill>
                            <a:srgbClr val="FF0000"/>
                          </a:solidFill>
                        </a:rPr>
                        <a:t>오류가 없어야 일괄등록 가능</a:t>
                      </a:r>
                      <a:endParaRPr lang="ko-KR" altLang="en-US" sz="1100" b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26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③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저 장    </a:t>
                      </a: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일괄 등록 완료됨</a:t>
                      </a:r>
                      <a:endParaRPr kumimoji="1" lang="en-US" altLang="ko-KR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pSp>
        <p:nvGrpSpPr>
          <p:cNvPr id="29" name="그룹 28"/>
          <p:cNvGrpSpPr/>
          <p:nvPr/>
        </p:nvGrpSpPr>
        <p:grpSpPr>
          <a:xfrm>
            <a:off x="3276599" y="1432276"/>
            <a:ext cx="1444635" cy="1689073"/>
            <a:chOff x="3276599" y="2625750"/>
            <a:chExt cx="1444635" cy="1689073"/>
          </a:xfrm>
        </p:grpSpPr>
        <p:sp>
          <p:nvSpPr>
            <p:cNvPr id="13" name="TextBox 12"/>
            <p:cNvSpPr txBox="1"/>
            <p:nvPr/>
          </p:nvSpPr>
          <p:spPr>
            <a:xfrm>
              <a:off x="3276599" y="4045387"/>
              <a:ext cx="236092" cy="269436"/>
            </a:xfrm>
            <a:prstGeom prst="rect">
              <a:avLst/>
            </a:prstGeom>
            <a:noFill/>
          </p:spPr>
          <p:txBody>
            <a:bodyPr wrap="none" lIns="34352" tIns="34352" rIns="34352" bIns="34352" rtlCol="0" anchor="ctr" anchorCtr="1">
              <a:spAutoFit/>
            </a:bodyPr>
            <a:lstStyle/>
            <a:p>
              <a:r>
                <a:rPr lang="ko-KR" altLang="en-US" sz="1300" b="1" dirty="0">
                  <a:solidFill>
                    <a:srgbClr val="C00000"/>
                  </a:solidFill>
                  <a:latin typeface="+mn-ea"/>
                </a:rPr>
                <a:t>①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485142" y="2625750"/>
              <a:ext cx="236092" cy="269436"/>
            </a:xfrm>
            <a:prstGeom prst="rect">
              <a:avLst/>
            </a:prstGeom>
            <a:noFill/>
          </p:spPr>
          <p:txBody>
            <a:bodyPr wrap="none" lIns="34352" tIns="34352" rIns="34352" bIns="34352" rtlCol="0" anchor="ctr" anchorCtr="1">
              <a:spAutoFit/>
            </a:bodyPr>
            <a:lstStyle/>
            <a:p>
              <a:r>
                <a:rPr lang="ko-KR" altLang="en-US" sz="1300" b="1" dirty="0">
                  <a:solidFill>
                    <a:srgbClr val="C00000"/>
                  </a:solidFill>
                  <a:latin typeface="+mn-ea"/>
                </a:rPr>
                <a:t>③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935416" y="2625750"/>
              <a:ext cx="236092" cy="269436"/>
            </a:xfrm>
            <a:prstGeom prst="rect">
              <a:avLst/>
            </a:prstGeom>
            <a:noFill/>
          </p:spPr>
          <p:txBody>
            <a:bodyPr wrap="none" lIns="34352" tIns="34352" rIns="34352" bIns="34352" rtlCol="0" anchor="ctr" anchorCtr="1">
              <a:spAutoFit/>
            </a:bodyPr>
            <a:lstStyle/>
            <a:p>
              <a:r>
                <a:rPr lang="ko-KR" altLang="en-US" sz="1300" b="1" dirty="0">
                  <a:solidFill>
                    <a:srgbClr val="C00000"/>
                  </a:solidFill>
                  <a:latin typeface="+mn-ea"/>
                </a:rPr>
                <a:t>②</a:t>
              </a: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675576" y="4512330"/>
            <a:ext cx="4642466" cy="302390"/>
            <a:chOff x="704830" y="3707397"/>
            <a:chExt cx="4642466" cy="302390"/>
          </a:xfrm>
        </p:grpSpPr>
        <p:sp>
          <p:nvSpPr>
            <p:cNvPr id="22" name="직사각형 21"/>
            <p:cNvSpPr/>
            <p:nvPr/>
          </p:nvSpPr>
          <p:spPr>
            <a:xfrm>
              <a:off x="805668" y="3707397"/>
              <a:ext cx="4541628" cy="3023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 err="1">
                  <a:latin typeface="HY울릉도M" pitchFamily="18" charset="-127"/>
                  <a:ea typeface="HY울릉도M" pitchFamily="18" charset="-127"/>
                </a:rPr>
                <a:t>수입ㆍ지출처</a:t>
              </a: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 일괄등록순서    </a:t>
              </a:r>
              <a:r>
                <a:rPr lang="ko-KR" altLang="en-US" sz="1100" dirty="0"/>
                <a:t>★ 수입내역</a:t>
              </a:r>
              <a:r>
                <a:rPr lang="en-US" altLang="ko-KR" sz="1100" dirty="0"/>
                <a:t>, </a:t>
              </a:r>
              <a:r>
                <a:rPr lang="ko-KR" altLang="en-US" sz="1100" dirty="0"/>
                <a:t>지출내역 각 탭을 이용</a:t>
              </a:r>
              <a:endParaRPr lang="ko-KR" altLang="en-US" sz="1100" dirty="0">
                <a:latin typeface="+mn-ea"/>
              </a:endParaRPr>
            </a:p>
          </p:txBody>
        </p:sp>
        <p:sp>
          <p:nvSpPr>
            <p:cNvPr id="23" name="타원 22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17" name="모서리가 둥근 직사각형 16"/>
          <p:cNvSpPr/>
          <p:nvPr/>
        </p:nvSpPr>
        <p:spPr>
          <a:xfrm>
            <a:off x="788070" y="1923582"/>
            <a:ext cx="539080" cy="121118"/>
          </a:xfrm>
          <a:prstGeom prst="roundRect">
            <a:avLst>
              <a:gd name="adj" fmla="val 9469"/>
            </a:avLst>
          </a:prstGeom>
          <a:noFill/>
          <a:ln w="127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350948" y="1923582"/>
            <a:ext cx="539080" cy="121118"/>
          </a:xfrm>
          <a:prstGeom prst="roundRect">
            <a:avLst>
              <a:gd name="adj" fmla="val 9469"/>
            </a:avLst>
          </a:prstGeom>
          <a:noFill/>
          <a:ln w="127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33</a:t>
            </a:r>
            <a:endParaRPr lang="ko-KR" altLang="en-US" dirty="0"/>
          </a:p>
        </p:txBody>
      </p:sp>
      <p:sp>
        <p:nvSpPr>
          <p:cNvPr id="30" name="모서리가 접힌 도형 29"/>
          <p:cNvSpPr/>
          <p:nvPr/>
        </p:nvSpPr>
        <p:spPr>
          <a:xfrm>
            <a:off x="645096" y="7180306"/>
            <a:ext cx="5688632" cy="851840"/>
          </a:xfrm>
          <a:prstGeom prst="foldedCorner">
            <a:avLst/>
          </a:prstGeom>
          <a:solidFill>
            <a:srgbClr val="D5D5FF"/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</a:rPr>
              <a:t>    </a:t>
            </a:r>
            <a:r>
              <a:rPr lang="en-US" altLang="ko-KR" sz="1100" dirty="0">
                <a:solidFill>
                  <a:schemeClr val="tx1"/>
                </a:solidFill>
              </a:rPr>
              <a:t>  </a:t>
            </a:r>
          </a:p>
          <a:p>
            <a:pPr algn="just">
              <a:lnSpc>
                <a:spcPct val="120000"/>
              </a:lnSpc>
            </a:pPr>
            <a:r>
              <a:rPr lang="en-US" altLang="ko-KR" sz="1100" dirty="0">
                <a:solidFill>
                  <a:schemeClr val="tx1"/>
                </a:solidFill>
              </a:rPr>
              <a:t>   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수입ㆍ지출내역을</a:t>
            </a: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err="1">
                <a:solidFill>
                  <a:schemeClr val="tx1"/>
                </a:solidFill>
              </a:rPr>
              <a:t>일괄등록하는</a:t>
            </a:r>
            <a:r>
              <a:rPr lang="ko-KR" altLang="en-US" sz="1100" dirty="0">
                <a:solidFill>
                  <a:schemeClr val="tx1"/>
                </a:solidFill>
              </a:rPr>
              <a:t> 경우</a:t>
            </a:r>
            <a:r>
              <a:rPr lang="en-US" altLang="ko-KR" sz="1100" dirty="0">
                <a:solidFill>
                  <a:schemeClr val="tx1"/>
                </a:solidFill>
              </a:rPr>
              <a:t>, </a:t>
            </a:r>
            <a:r>
              <a:rPr lang="ko-KR" altLang="en-US" sz="1100" dirty="0" err="1">
                <a:solidFill>
                  <a:schemeClr val="tx1"/>
                </a:solidFill>
              </a:rPr>
              <a:t>수입지출처는</a:t>
            </a:r>
            <a:r>
              <a:rPr lang="ko-KR" altLang="en-US" sz="1100" dirty="0">
                <a:solidFill>
                  <a:schemeClr val="tx1"/>
                </a:solidFill>
              </a:rPr>
              <a:t> 자동 등록되나요</a:t>
            </a:r>
            <a:r>
              <a:rPr lang="en-US" altLang="ko-KR" sz="1100" dirty="0">
                <a:solidFill>
                  <a:schemeClr val="tx1"/>
                </a:solidFill>
              </a:rPr>
              <a:t>?</a:t>
            </a:r>
          </a:p>
          <a:p>
            <a:pPr algn="just">
              <a:lnSpc>
                <a:spcPct val="120000"/>
              </a:lnSpc>
            </a:pPr>
            <a:r>
              <a:rPr lang="en-US" altLang="ko-KR" sz="1100" b="1" dirty="0">
                <a:solidFill>
                  <a:schemeClr val="tx1"/>
                </a:solidFill>
              </a:rPr>
              <a:t>     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☞ </a:t>
            </a:r>
            <a:r>
              <a:rPr lang="ko-KR" altLang="en-US" sz="1100" b="1" dirty="0">
                <a:solidFill>
                  <a:schemeClr val="tx1"/>
                </a:solidFill>
              </a:rPr>
              <a:t>네</a:t>
            </a:r>
            <a:r>
              <a:rPr lang="en-US" altLang="ko-KR" sz="1100" b="1" dirty="0">
                <a:solidFill>
                  <a:schemeClr val="tx1"/>
                </a:solidFill>
              </a:rPr>
              <a:t>, </a:t>
            </a:r>
            <a:r>
              <a:rPr lang="ko-KR" altLang="en-US" sz="1100" b="1" dirty="0" err="1">
                <a:solidFill>
                  <a:schemeClr val="tx1"/>
                </a:solidFill>
              </a:rPr>
              <a:t>수입ㆍ지출내역을</a:t>
            </a:r>
            <a:r>
              <a:rPr lang="ko-KR" altLang="en-US" sz="1100" b="1" dirty="0">
                <a:solidFill>
                  <a:schemeClr val="tx1"/>
                </a:solidFill>
              </a:rPr>
              <a:t> </a:t>
            </a:r>
            <a:r>
              <a:rPr lang="ko-KR" altLang="en-US" sz="1100" b="1" dirty="0" err="1">
                <a:solidFill>
                  <a:schemeClr val="tx1"/>
                </a:solidFill>
              </a:rPr>
              <a:t>일괄등록하는</a:t>
            </a:r>
            <a:r>
              <a:rPr lang="ko-KR" altLang="en-US" sz="1100" b="1" dirty="0">
                <a:solidFill>
                  <a:schemeClr val="tx1"/>
                </a:solidFill>
              </a:rPr>
              <a:t> 경우 </a:t>
            </a:r>
            <a:r>
              <a:rPr lang="ko-KR" altLang="en-US" sz="1100" b="1" dirty="0" err="1">
                <a:solidFill>
                  <a:schemeClr val="tx1"/>
                </a:solidFill>
              </a:rPr>
              <a:t>수입지출처도</a:t>
            </a:r>
            <a:r>
              <a:rPr lang="ko-KR" altLang="en-US" sz="1100" b="1" dirty="0">
                <a:solidFill>
                  <a:schemeClr val="tx1"/>
                </a:solidFill>
              </a:rPr>
              <a:t> 같이 </a:t>
            </a:r>
            <a:r>
              <a:rPr lang="ko-KR" altLang="en-US" sz="1100" b="1" dirty="0" err="1">
                <a:solidFill>
                  <a:schemeClr val="tx1"/>
                </a:solidFill>
              </a:rPr>
              <a:t>일괄등록되므로</a:t>
            </a:r>
            <a:r>
              <a:rPr lang="ko-KR" altLang="en-US" sz="1100" b="1" dirty="0">
                <a:solidFill>
                  <a:schemeClr val="tx1"/>
                </a:solidFill>
              </a:rPr>
              <a:t> </a:t>
            </a:r>
            <a:endParaRPr lang="en-US" altLang="ko-KR" sz="1100" b="1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en-US" altLang="ko-KR" sz="1100" b="1" dirty="0">
                <a:solidFill>
                  <a:schemeClr val="tx1"/>
                </a:solidFill>
              </a:rPr>
              <a:t>       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   </a:t>
            </a:r>
            <a:r>
              <a:rPr lang="ko-KR" altLang="en-US" sz="1100" b="1" dirty="0" err="1" smtClean="0">
                <a:solidFill>
                  <a:schemeClr val="tx1"/>
                </a:solidFill>
              </a:rPr>
              <a:t>수입ㆍ지출처를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100" b="1" dirty="0">
                <a:solidFill>
                  <a:schemeClr val="tx1"/>
                </a:solidFill>
              </a:rPr>
              <a:t>별도 등록할 필요가 없습니다</a:t>
            </a:r>
            <a:r>
              <a:rPr lang="en-US" altLang="ko-KR" sz="1100" b="1" dirty="0">
                <a:solidFill>
                  <a:schemeClr val="tx1"/>
                </a:solidFill>
              </a:rPr>
              <a:t>.</a:t>
            </a:r>
            <a:endParaRPr lang="en-US" altLang="ko-KR" sz="1100" dirty="0">
              <a:solidFill>
                <a:schemeClr val="tx1"/>
              </a:solidFill>
            </a:endParaRPr>
          </a:p>
        </p:txBody>
      </p:sp>
      <p:grpSp>
        <p:nvGrpSpPr>
          <p:cNvPr id="31" name="그룹 39"/>
          <p:cNvGrpSpPr/>
          <p:nvPr/>
        </p:nvGrpSpPr>
        <p:grpSpPr>
          <a:xfrm>
            <a:off x="573088" y="6964281"/>
            <a:ext cx="416416" cy="425082"/>
            <a:chOff x="1328003" y="4166313"/>
            <a:chExt cx="848899" cy="689874"/>
          </a:xfrm>
        </p:grpSpPr>
        <p:sp>
          <p:nvSpPr>
            <p:cNvPr id="32" name="물결 31"/>
            <p:cNvSpPr/>
            <p:nvPr/>
          </p:nvSpPr>
          <p:spPr>
            <a:xfrm rot="19320719">
              <a:off x="1328003" y="4166313"/>
              <a:ext cx="848899" cy="689874"/>
            </a:xfrm>
            <a:prstGeom prst="wave">
              <a:avLst>
                <a:gd name="adj1" fmla="val 12500"/>
                <a:gd name="adj2" fmla="val 1238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Text Placeholder 3"/>
            <p:cNvSpPr txBox="1">
              <a:spLocks/>
            </p:cNvSpPr>
            <p:nvPr/>
          </p:nvSpPr>
          <p:spPr>
            <a:xfrm rot="19892846">
              <a:off x="1584557" y="4308111"/>
              <a:ext cx="308730" cy="382745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atinLnBrk="0">
                <a:spcBef>
                  <a:spcPct val="20000"/>
                </a:spcBef>
                <a:defRPr/>
              </a:pPr>
              <a:r>
                <a:rPr lang="en-US" altLang="ko-KR" sz="1800" dirty="0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tip!</a:t>
              </a:r>
              <a:endParaRPr lang="en-US" sz="1800" dirty="0">
                <a:solidFill>
                  <a:srgbClr val="4F012A"/>
                </a:solidFill>
                <a:latin typeface="HY얕은샘물M" pitchFamily="18" charset="-127"/>
                <a:ea typeface="HY얕은샘물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278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9DB5BC39-A464-4468-A985-F64D0BEC61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5" y="1345508"/>
            <a:ext cx="5633085" cy="265404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2701300" y="1278812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69160" y="1120696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01208" y="1115616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1248" y="2463768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④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05264" y="3154374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kumimoji="1" lang="en-US" altLang="ko-KR" sz="1300" b="1" kern="0" dirty="0">
                <a:solidFill>
                  <a:srgbClr val="C00000"/>
                </a:solidFill>
                <a:latin typeface="맑은 고딕" panose="020B0503020000020004" pitchFamily="50" charset="-127"/>
              </a:rPr>
              <a:t>⑤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21" name="액자 20"/>
          <p:cNvSpPr/>
          <p:nvPr/>
        </p:nvSpPr>
        <p:spPr>
          <a:xfrm>
            <a:off x="548680" y="928662"/>
            <a:ext cx="2664296" cy="381129"/>
          </a:xfrm>
          <a:prstGeom prst="frame">
            <a:avLst>
              <a:gd name="adj1" fmla="val 144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수입ㆍ지출내역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일괄등록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(2)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4740002" y="2012670"/>
            <a:ext cx="1395536" cy="3600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r>
              <a:rPr lang="ko-KR" altLang="en-US" sz="900" b="1" dirty="0">
                <a:solidFill>
                  <a:schemeClr val="tx1"/>
                </a:solidFill>
              </a:rPr>
              <a:t>오류내용을 엑셀파일 다운로드</a:t>
            </a:r>
            <a:endParaRPr lang="en-US" altLang="ko-KR" sz="900" b="1" dirty="0">
              <a:solidFill>
                <a:schemeClr val="tx1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736881" y="4094428"/>
            <a:ext cx="1395536" cy="3600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r>
              <a:rPr lang="ko-KR" altLang="en-US" sz="900" b="1" dirty="0">
                <a:solidFill>
                  <a:schemeClr val="tx1"/>
                </a:solidFill>
              </a:rPr>
              <a:t>일괄등록 양식을 엑셀파일 다운로드</a:t>
            </a:r>
            <a:endParaRPr lang="en-US" altLang="ko-KR" sz="900" b="1" dirty="0">
              <a:solidFill>
                <a:schemeClr val="tx1"/>
              </a:solidFill>
            </a:endParaRPr>
          </a:p>
        </p:txBody>
      </p:sp>
      <p:grpSp>
        <p:nvGrpSpPr>
          <p:cNvPr id="3" name="그룹 45"/>
          <p:cNvGrpSpPr/>
          <p:nvPr/>
        </p:nvGrpSpPr>
        <p:grpSpPr>
          <a:xfrm>
            <a:off x="581025" y="4763233"/>
            <a:ext cx="5724525" cy="1429303"/>
            <a:chOff x="-5932040" y="1763688"/>
            <a:chExt cx="5760640" cy="2124054"/>
          </a:xfrm>
        </p:grpSpPr>
        <p:pic>
          <p:nvPicPr>
            <p:cNvPr id="44" name="Picture 56" descr="1"/>
            <p:cNvPicPr preferRelativeResize="0"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932040" y="1763688"/>
              <a:ext cx="5760640" cy="21240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TextBox 44"/>
            <p:cNvSpPr txBox="1"/>
            <p:nvPr/>
          </p:nvSpPr>
          <p:spPr>
            <a:xfrm>
              <a:off x="-5860032" y="1835696"/>
              <a:ext cx="5640706" cy="1973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100" dirty="0"/>
                <a:t>① [</a:t>
              </a:r>
              <a:r>
                <a:rPr lang="ko-KR" altLang="en-US" sz="1100" dirty="0"/>
                <a:t>돋보기</a:t>
              </a:r>
              <a:r>
                <a:rPr lang="en-US" altLang="ko-KR" sz="1100" dirty="0"/>
                <a:t>] : </a:t>
              </a:r>
              <a:r>
                <a:rPr lang="ko-KR" altLang="en-US" sz="1100" dirty="0"/>
                <a:t>일괄등록 일자를 입력하고 돋보기를 클릭하면 </a:t>
              </a:r>
              <a:r>
                <a:rPr lang="ko-KR" altLang="en-US" sz="1100" dirty="0" err="1"/>
                <a:t>일괄등록한</a:t>
              </a:r>
              <a:r>
                <a:rPr lang="ko-KR" altLang="en-US" sz="1100" dirty="0"/>
                <a:t> 자료 조회 가능 </a:t>
              </a:r>
              <a:r>
                <a:rPr lang="ko-KR" altLang="ko-KR" sz="1100" dirty="0"/>
                <a:t>②</a:t>
              </a:r>
              <a:r>
                <a:rPr lang="en-US" altLang="ko-KR" sz="1100" dirty="0"/>
                <a:t> [</a:t>
              </a:r>
              <a:r>
                <a:rPr lang="ko-KR" altLang="en-US" sz="1100" dirty="0"/>
                <a:t>삭제</a:t>
              </a:r>
              <a:r>
                <a:rPr lang="en-US" altLang="ko-KR" sz="1100" dirty="0"/>
                <a:t>] : </a:t>
              </a:r>
              <a:r>
                <a:rPr lang="ko-KR" altLang="en-US" sz="1100" dirty="0"/>
                <a:t>수입 또는 지출내역 탭 화면에서 자료선택 후 </a:t>
              </a:r>
              <a:r>
                <a:rPr lang="en-US" altLang="ko-KR" sz="1100" dirty="0"/>
                <a:t>[</a:t>
              </a:r>
              <a:r>
                <a:rPr lang="ko-KR" altLang="en-US" sz="1100" dirty="0"/>
                <a:t>삭제</a:t>
              </a:r>
              <a:r>
                <a:rPr lang="en-US" altLang="ko-KR" sz="1100" dirty="0"/>
                <a:t>] </a:t>
              </a:r>
              <a:r>
                <a:rPr lang="ko-KR" altLang="en-US" sz="1100" dirty="0"/>
                <a:t>가능</a:t>
              </a:r>
              <a:endParaRPr lang="en-US" altLang="ko-KR" sz="1100" dirty="0"/>
            </a:p>
            <a:p>
              <a:pPr>
                <a:lnSpc>
                  <a:spcPct val="150000"/>
                </a:lnSpc>
              </a:pPr>
              <a:r>
                <a:rPr lang="en-US" altLang="ko-KR" sz="1100" dirty="0"/>
                <a:t>③ [</a:t>
              </a:r>
              <a:r>
                <a:rPr lang="ko-KR" altLang="en-US" sz="1100" dirty="0"/>
                <a:t>일괄삭제</a:t>
              </a:r>
              <a:r>
                <a:rPr lang="en-US" altLang="ko-KR" sz="1100" dirty="0"/>
                <a:t>] : [</a:t>
              </a:r>
              <a:r>
                <a:rPr lang="ko-KR" altLang="en-US" sz="1100" dirty="0"/>
                <a:t>일괄삭제</a:t>
              </a:r>
              <a:r>
                <a:rPr lang="en-US" altLang="ko-KR" sz="1100" dirty="0"/>
                <a:t>]</a:t>
              </a:r>
              <a:r>
                <a:rPr lang="ko-KR" altLang="en-US" sz="1100" dirty="0"/>
                <a:t>를 클릭하면 조회목록 내 모든 자료를 삭제한다</a:t>
              </a:r>
              <a:r>
                <a:rPr lang="en-US" altLang="ko-KR" sz="1100" dirty="0"/>
                <a:t>.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100" dirty="0"/>
                <a:t>④ [</a:t>
              </a:r>
              <a:r>
                <a:rPr lang="ko-KR" altLang="en-US" sz="1100" dirty="0"/>
                <a:t>엑셀</a:t>
              </a:r>
              <a:r>
                <a:rPr lang="en-US" altLang="ko-KR" sz="1100" dirty="0"/>
                <a:t>] : </a:t>
              </a:r>
              <a:r>
                <a:rPr lang="ko-KR" altLang="en-US" sz="1100" dirty="0"/>
                <a:t>오류 내용을 </a:t>
              </a:r>
              <a:r>
                <a:rPr lang="en-US" altLang="ko-KR" sz="1100" dirty="0"/>
                <a:t>[</a:t>
              </a:r>
              <a:r>
                <a:rPr lang="ko-KR" altLang="en-US" sz="1100" dirty="0"/>
                <a:t>엑셀</a:t>
              </a:r>
              <a:r>
                <a:rPr lang="en-US" altLang="ko-KR" sz="1100" dirty="0"/>
                <a:t>] </a:t>
              </a:r>
              <a:r>
                <a:rPr lang="ko-KR" altLang="en-US" sz="1100" dirty="0"/>
                <a:t>파일로 </a:t>
              </a:r>
              <a:r>
                <a:rPr lang="ko-KR" altLang="en-US" sz="1100" dirty="0" err="1"/>
                <a:t>다운로드하여</a:t>
              </a:r>
              <a:r>
                <a:rPr lang="ko-KR" altLang="en-US" sz="1100" dirty="0"/>
                <a:t> 확인할 수 있다</a:t>
              </a:r>
              <a:r>
                <a:rPr lang="en-US" altLang="ko-KR" sz="1100" dirty="0"/>
                <a:t>.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100" dirty="0"/>
                <a:t>⑤ [</a:t>
              </a:r>
              <a:r>
                <a:rPr lang="ko-KR" altLang="en-US" sz="1100" dirty="0"/>
                <a:t>엑셀</a:t>
              </a:r>
              <a:r>
                <a:rPr lang="en-US" altLang="ko-KR" sz="1100" dirty="0"/>
                <a:t>] : </a:t>
              </a:r>
              <a:r>
                <a:rPr lang="ko-KR" altLang="en-US" sz="1100" dirty="0"/>
                <a:t>일괄등록 양식의 엑셀파일 다운로드가 가능하다</a:t>
              </a:r>
              <a:r>
                <a:rPr lang="en-US" altLang="ko-KR" sz="1100" dirty="0"/>
                <a:t> .  </a:t>
              </a:r>
              <a:r>
                <a:rPr kumimoji="1" lang="ko-KR" altLang="en-US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돋움"/>
                  <a:ea typeface="돋움"/>
                </a:rPr>
                <a:t>☞ </a:t>
              </a:r>
              <a:r>
                <a:rPr kumimoji="1" lang="en-US" altLang="ko-KR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돋움"/>
                  <a:ea typeface="돋움"/>
                </a:rPr>
                <a:t>Tip</a:t>
              </a:r>
              <a:r>
                <a:rPr kumimoji="1" lang="ko-KR" altLang="en-US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돋움"/>
                  <a:ea typeface="돋움"/>
                </a:rPr>
                <a:t> 참조</a:t>
              </a:r>
              <a:endParaRPr lang="en-US" altLang="ko-KR" sz="1100" dirty="0"/>
            </a:p>
          </p:txBody>
        </p:sp>
      </p:grpSp>
      <p:sp>
        <p:nvSpPr>
          <p:cNvPr id="51" name="직사각형 50"/>
          <p:cNvSpPr/>
          <p:nvPr/>
        </p:nvSpPr>
        <p:spPr>
          <a:xfrm>
            <a:off x="1285860" y="1527664"/>
            <a:ext cx="1512168" cy="14401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3563490" y="2679792"/>
            <a:ext cx="2520280" cy="14401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33" name="아래쪽 화살표 32"/>
          <p:cNvSpPr/>
          <p:nvPr/>
        </p:nvSpPr>
        <p:spPr>
          <a:xfrm rot="10800000">
            <a:off x="5901655" y="2382905"/>
            <a:ext cx="165770" cy="268311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32" name="아래쪽 화살표 31"/>
          <p:cNvSpPr/>
          <p:nvPr/>
        </p:nvSpPr>
        <p:spPr>
          <a:xfrm>
            <a:off x="5853524" y="3567826"/>
            <a:ext cx="158268" cy="434328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grpSp>
        <p:nvGrpSpPr>
          <p:cNvPr id="39" name="그룹 38"/>
          <p:cNvGrpSpPr/>
          <p:nvPr/>
        </p:nvGrpSpPr>
        <p:grpSpPr>
          <a:xfrm>
            <a:off x="675576" y="4427984"/>
            <a:ext cx="1465314" cy="332399"/>
            <a:chOff x="704830" y="3707397"/>
            <a:chExt cx="1465314" cy="332399"/>
          </a:xfrm>
        </p:grpSpPr>
        <p:sp>
          <p:nvSpPr>
            <p:cNvPr id="46" name="직사각형 45"/>
            <p:cNvSpPr/>
            <p:nvPr/>
          </p:nvSpPr>
          <p:spPr>
            <a:xfrm>
              <a:off x="805668" y="3707397"/>
              <a:ext cx="1364476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기능 더 알아보기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49" name="타원 48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38" name="직사각형 37"/>
          <p:cNvSpPr/>
          <p:nvPr/>
        </p:nvSpPr>
        <p:spPr>
          <a:xfrm>
            <a:off x="1000108" y="4170756"/>
            <a:ext cx="3526066" cy="2552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r>
              <a:rPr lang="ko-KR" altLang="en-US" sz="900" b="1" dirty="0">
                <a:solidFill>
                  <a:schemeClr val="tx1"/>
                </a:solidFill>
              </a:rPr>
              <a:t>엑셀파일 작성시 유의사항이므로 해당 내역을 준수해야 </a:t>
            </a:r>
            <a:r>
              <a:rPr lang="ko-KR" altLang="en-US" sz="900" b="1" dirty="0" smtClean="0">
                <a:solidFill>
                  <a:schemeClr val="tx1"/>
                </a:solidFill>
              </a:rPr>
              <a:t>합</a:t>
            </a:r>
            <a:r>
              <a:rPr lang="ko-KR" altLang="en-US" sz="900" b="1" dirty="0">
                <a:solidFill>
                  <a:schemeClr val="tx1"/>
                </a:solidFill>
              </a:rPr>
              <a:t>니</a:t>
            </a:r>
            <a:r>
              <a:rPr lang="ko-KR" altLang="en-US" sz="900" b="1" dirty="0" smtClean="0">
                <a:solidFill>
                  <a:schemeClr val="tx1"/>
                </a:solidFill>
              </a:rPr>
              <a:t>다</a:t>
            </a:r>
            <a:r>
              <a:rPr lang="en-US" altLang="ko-KR" sz="9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3" name="아래쪽 화살표 42"/>
          <p:cNvSpPr/>
          <p:nvPr/>
        </p:nvSpPr>
        <p:spPr>
          <a:xfrm>
            <a:off x="1570472" y="3868803"/>
            <a:ext cx="144016" cy="262622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31" name="슬라이드 번호 개체 틀 30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34</a:t>
            </a:r>
            <a:endParaRPr lang="ko-KR" altLang="en-US" dirty="0"/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423" y="6304130"/>
            <a:ext cx="5580127" cy="171533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4" name="모서리가 접힌 도형 33"/>
          <p:cNvSpPr/>
          <p:nvPr/>
        </p:nvSpPr>
        <p:spPr>
          <a:xfrm>
            <a:off x="666212" y="7976192"/>
            <a:ext cx="5663867" cy="484240"/>
          </a:xfrm>
          <a:prstGeom prst="foldedCorner">
            <a:avLst/>
          </a:prstGeom>
          <a:solidFill>
            <a:srgbClr val="D5D5FF"/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>
              <a:lnSpc>
                <a:spcPct val="120000"/>
              </a:lnSpc>
            </a:pPr>
            <a:r>
              <a:rPr lang="en-US" altLang="ko-KR" sz="1100" dirty="0">
                <a:solidFill>
                  <a:schemeClr val="tx1"/>
                </a:solidFill>
              </a:rPr>
              <a:t>   </a:t>
            </a:r>
            <a:r>
              <a:rPr lang="ko-KR" altLang="en-US" sz="1100" dirty="0">
                <a:solidFill>
                  <a:schemeClr val="tx1"/>
                </a:solidFill>
              </a:rPr>
              <a:t>일괄등록 양식에 담긴 추가 유의사항을 </a:t>
            </a:r>
            <a:r>
              <a:rPr lang="ko-KR" altLang="en-US" sz="1100" dirty="0" smtClean="0">
                <a:solidFill>
                  <a:schemeClr val="tx1"/>
                </a:solidFill>
              </a:rPr>
              <a:t>참고하시기 바랍니다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  <a:endParaRPr lang="en-US" altLang="ko-KR" sz="1100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</a:pPr>
            <a:r>
              <a:rPr kumimoji="1"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※ </a:t>
            </a:r>
            <a:r>
              <a:rPr lang="ko-KR" altLang="en-US" sz="1050" dirty="0">
                <a:solidFill>
                  <a:schemeClr val="tx1"/>
                </a:solidFill>
              </a:rPr>
              <a:t>업로드 시 해당 유의사항을 </a:t>
            </a:r>
            <a:r>
              <a:rPr lang="ko-KR" altLang="en-US" sz="1050" dirty="0" smtClean="0">
                <a:solidFill>
                  <a:schemeClr val="tx1"/>
                </a:solidFill>
              </a:rPr>
              <a:t>삭제하지 마세요</a:t>
            </a:r>
            <a:r>
              <a:rPr lang="en-US" altLang="ko-KR" sz="1050" dirty="0" smtClean="0">
                <a:solidFill>
                  <a:schemeClr val="tx1"/>
                </a:solidFill>
              </a:rPr>
              <a:t>.(</a:t>
            </a:r>
            <a:r>
              <a:rPr lang="ko-KR" altLang="en-US" sz="1050" dirty="0">
                <a:solidFill>
                  <a:schemeClr val="tx1"/>
                </a:solidFill>
              </a:rPr>
              <a:t>삭제할 경우 </a:t>
            </a:r>
            <a:r>
              <a:rPr lang="ko-KR" altLang="en-US" sz="1050" dirty="0" err="1">
                <a:solidFill>
                  <a:schemeClr val="tx1"/>
                </a:solidFill>
              </a:rPr>
              <a:t>업로드시</a:t>
            </a:r>
            <a:r>
              <a:rPr lang="ko-KR" altLang="en-US" sz="1050" dirty="0">
                <a:solidFill>
                  <a:schemeClr val="tx1"/>
                </a:solidFill>
              </a:rPr>
              <a:t> 오류 발생</a:t>
            </a:r>
            <a:r>
              <a:rPr lang="en-US" altLang="ko-KR" sz="1050" dirty="0">
                <a:solidFill>
                  <a:schemeClr val="tx1"/>
                </a:solidFill>
              </a:rPr>
              <a:t>)</a:t>
            </a:r>
          </a:p>
        </p:txBody>
      </p:sp>
      <p:grpSp>
        <p:nvGrpSpPr>
          <p:cNvPr id="37" name="그룹 39"/>
          <p:cNvGrpSpPr/>
          <p:nvPr/>
        </p:nvGrpSpPr>
        <p:grpSpPr>
          <a:xfrm>
            <a:off x="458004" y="7740352"/>
            <a:ext cx="394622" cy="425082"/>
            <a:chOff x="1328003" y="4166313"/>
            <a:chExt cx="848899" cy="689874"/>
          </a:xfrm>
        </p:grpSpPr>
        <p:sp>
          <p:nvSpPr>
            <p:cNvPr id="40" name="물결 39"/>
            <p:cNvSpPr/>
            <p:nvPr/>
          </p:nvSpPr>
          <p:spPr>
            <a:xfrm rot="19320719">
              <a:off x="1328003" y="4166313"/>
              <a:ext cx="848899" cy="689874"/>
            </a:xfrm>
            <a:prstGeom prst="wave">
              <a:avLst>
                <a:gd name="adj1" fmla="val 12500"/>
                <a:gd name="adj2" fmla="val 1238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Text Placeholder 3"/>
            <p:cNvSpPr txBox="1">
              <a:spLocks/>
            </p:cNvSpPr>
            <p:nvPr/>
          </p:nvSpPr>
          <p:spPr>
            <a:xfrm rot="19892846">
              <a:off x="1584557" y="4308111"/>
              <a:ext cx="308730" cy="382745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atinLnBrk="0">
                <a:spcBef>
                  <a:spcPct val="20000"/>
                </a:spcBef>
                <a:defRPr/>
              </a:pPr>
              <a:r>
                <a:rPr lang="en-US" altLang="ko-KR" sz="1800" dirty="0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tip!</a:t>
              </a:r>
              <a:endParaRPr lang="en-US" sz="1800" dirty="0">
                <a:solidFill>
                  <a:srgbClr val="4F012A"/>
                </a:solidFill>
                <a:latin typeface="HY얕은샘물M" pitchFamily="18" charset="-127"/>
                <a:ea typeface="HY얕은샘물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278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모서리가 둥근 직사각형 22"/>
          <p:cNvSpPr/>
          <p:nvPr/>
        </p:nvSpPr>
        <p:spPr>
          <a:xfrm>
            <a:off x="739204" y="2385976"/>
            <a:ext cx="5512009" cy="1303108"/>
          </a:xfrm>
          <a:prstGeom prst="roundRect">
            <a:avLst>
              <a:gd name="adj" fmla="val 9605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★ 재산내역에는 토지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건물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주식 또는 유가증권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비품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,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 현금 및 예금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sz="1200" dirty="0" err="1">
                <a:solidFill>
                  <a:schemeClr val="accent5">
                    <a:lumMod val="75000"/>
                  </a:schemeClr>
                </a:solidFill>
              </a:rPr>
              <a:t>그밖의</a:t>
            </a:r>
            <a:endParaRPr lang="en-US" altLang="ko-KR" sz="1200" dirty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  재산으로 </a:t>
            </a:r>
            <a:r>
              <a:rPr lang="ko-KR" altLang="en-US" sz="1200" dirty="0" smtClean="0">
                <a:solidFill>
                  <a:schemeClr val="accent5">
                    <a:lumMod val="75000"/>
                  </a:schemeClr>
                </a:solidFill>
              </a:rPr>
              <a:t>구분됩니다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★ 재산명세서는 회계보고서 작성시 보고사항으로 재산명세서 화면에서 별도 </a:t>
            </a:r>
            <a:endParaRPr lang="en-US" altLang="ko-KR" sz="1200" dirty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    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출력하거나 보고서 및 과목별 </a:t>
            </a:r>
            <a:r>
              <a:rPr lang="ko-KR" altLang="en-US" sz="1200" dirty="0" err="1">
                <a:solidFill>
                  <a:schemeClr val="accent5">
                    <a:lumMod val="75000"/>
                  </a:schemeClr>
                </a:solidFill>
              </a:rPr>
              <a:t>수입</a:t>
            </a:r>
            <a:r>
              <a:rPr lang="ko-KR" altLang="en-US" sz="1200" spc="-50" dirty="0" err="1">
                <a:solidFill>
                  <a:schemeClr val="accent5">
                    <a:lumMod val="75000"/>
                  </a:schemeClr>
                </a:solidFill>
              </a:rPr>
              <a:t>ㆍ</a:t>
            </a:r>
            <a:r>
              <a:rPr lang="ko-KR" altLang="en-US" sz="1200" dirty="0" err="1">
                <a:solidFill>
                  <a:schemeClr val="accent5">
                    <a:lumMod val="75000"/>
                  </a:schemeClr>
                </a:solidFill>
              </a:rPr>
              <a:t>지출부에서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 일괄출력이 </a:t>
            </a:r>
            <a:r>
              <a:rPr lang="ko-KR" altLang="en-US" sz="1200" dirty="0" smtClean="0">
                <a:solidFill>
                  <a:schemeClr val="accent5">
                    <a:lumMod val="75000"/>
                  </a:schemeClr>
                </a:solidFill>
              </a:rPr>
              <a:t>가능합니다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.</a:t>
            </a:r>
            <a:endParaRPr lang="en-US" altLang="ko-KR" sz="1200" dirty="0">
              <a:solidFill>
                <a:schemeClr val="tx1"/>
              </a:solidFill>
            </a:endParaRPr>
          </a:p>
        </p:txBody>
      </p:sp>
      <p:sp>
        <p:nvSpPr>
          <p:cNvPr id="24" name="액자 23"/>
          <p:cNvSpPr/>
          <p:nvPr/>
        </p:nvSpPr>
        <p:spPr>
          <a:xfrm>
            <a:off x="544710" y="1383934"/>
            <a:ext cx="1084090" cy="401984"/>
          </a:xfrm>
          <a:prstGeom prst="frame">
            <a:avLst>
              <a:gd name="adj1" fmla="val 144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개   관</a:t>
            </a:r>
          </a:p>
        </p:txBody>
      </p:sp>
      <p:grpSp>
        <p:nvGrpSpPr>
          <p:cNvPr id="3" name="그룹 15"/>
          <p:cNvGrpSpPr/>
          <p:nvPr/>
        </p:nvGrpSpPr>
        <p:grpSpPr>
          <a:xfrm>
            <a:off x="450508" y="829901"/>
            <a:ext cx="2478426" cy="357725"/>
            <a:chOff x="450508" y="757375"/>
            <a:chExt cx="2692740" cy="353480"/>
          </a:xfrm>
        </p:grpSpPr>
        <p:cxnSp>
          <p:nvCxnSpPr>
            <p:cNvPr id="22" name="직선 연결선 21"/>
            <p:cNvCxnSpPr/>
            <p:nvPr/>
          </p:nvCxnSpPr>
          <p:spPr>
            <a:xfrm flipV="1">
              <a:off x="563318" y="1108362"/>
              <a:ext cx="2082962" cy="2493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450508" y="757375"/>
              <a:ext cx="2692740" cy="334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 5. </a:t>
              </a:r>
              <a:r>
                <a:rPr lang="ko-KR" altLang="en-US" sz="1600" b="1" dirty="0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재산내역 관리 </a:t>
              </a:r>
              <a:endParaRPr lang="ko-KR" altLang="en-US" sz="1600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 l="923" t="4966"/>
          <a:stretch>
            <a:fillRect/>
          </a:stretch>
        </p:blipFill>
        <p:spPr bwMode="auto">
          <a:xfrm>
            <a:off x="815340" y="4526284"/>
            <a:ext cx="5435873" cy="26688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5" name="모서리가 둥근 직사각형 34"/>
          <p:cNvSpPr/>
          <p:nvPr/>
        </p:nvSpPr>
        <p:spPr>
          <a:xfrm>
            <a:off x="1950720" y="5898996"/>
            <a:ext cx="1013460" cy="1126644"/>
          </a:xfrm>
          <a:prstGeom prst="roundRect">
            <a:avLst>
              <a:gd name="adj" fmla="val 9341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469694" y="6883738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14" name="모서리가 둥근 직사각형 13"/>
          <p:cNvSpPr/>
          <p:nvPr/>
        </p:nvSpPr>
        <p:spPr>
          <a:xfrm>
            <a:off x="785794" y="6835160"/>
            <a:ext cx="677246" cy="373360"/>
          </a:xfrm>
          <a:prstGeom prst="roundRect">
            <a:avLst>
              <a:gd name="adj" fmla="val 11033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5" name="그룹 14"/>
          <p:cNvGrpSpPr/>
          <p:nvPr/>
        </p:nvGrpSpPr>
        <p:grpSpPr>
          <a:xfrm>
            <a:off x="683196" y="1984559"/>
            <a:ext cx="1721795" cy="304635"/>
            <a:chOff x="704830" y="3707397"/>
            <a:chExt cx="1721795" cy="304635"/>
          </a:xfrm>
        </p:grpSpPr>
        <p:sp>
          <p:nvSpPr>
            <p:cNvPr id="16" name="직사각형 15"/>
            <p:cNvSpPr/>
            <p:nvPr/>
          </p:nvSpPr>
          <p:spPr>
            <a:xfrm>
              <a:off x="805668" y="3707397"/>
              <a:ext cx="1620957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해당화면의 주요기능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17" name="타원 16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683196" y="3781917"/>
            <a:ext cx="3158085" cy="332399"/>
            <a:chOff x="704830" y="3707397"/>
            <a:chExt cx="3158085" cy="332399"/>
          </a:xfrm>
        </p:grpSpPr>
        <p:sp>
          <p:nvSpPr>
            <p:cNvPr id="28" name="직사각형 27"/>
            <p:cNvSpPr/>
            <p:nvPr/>
          </p:nvSpPr>
          <p:spPr>
            <a:xfrm>
              <a:off x="805668" y="3707397"/>
              <a:ext cx="3057247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아래의 ①을 클릭하여 해당화면으로 이동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29" name="타원 28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30" name="직사각형 29"/>
          <p:cNvSpPr/>
          <p:nvPr/>
        </p:nvSpPr>
        <p:spPr>
          <a:xfrm>
            <a:off x="656244" y="4078190"/>
            <a:ext cx="5397631" cy="3323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 </a:t>
            </a:r>
            <a:r>
              <a:rPr lang="ko-KR" altLang="en-US" sz="1200" dirty="0" err="1">
                <a:latin typeface="HY견명조" pitchFamily="18" charset="-127"/>
                <a:ea typeface="HY견명조" pitchFamily="18" charset="-127"/>
              </a:rPr>
              <a:t>메인화면의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[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재산내역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아이콘을 클릭하면 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[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재산내역 관리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로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연결됩니다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19" name="슬라이드 번호 개체 틀 18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35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2951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모서리가 접힌 도형 26"/>
          <p:cNvSpPr/>
          <p:nvPr/>
        </p:nvSpPr>
        <p:spPr>
          <a:xfrm>
            <a:off x="882238" y="7291765"/>
            <a:ext cx="5211058" cy="1412835"/>
          </a:xfrm>
          <a:prstGeom prst="foldedCorner">
            <a:avLst/>
          </a:prstGeom>
          <a:solidFill>
            <a:srgbClr val="D5D5FF"/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>
              <a:lnSpc>
                <a:spcPct val="120000"/>
              </a:lnSpc>
            </a:pPr>
            <a:endParaRPr lang="en-US" altLang="ko-KR" sz="1100" dirty="0">
              <a:solidFill>
                <a:schemeClr val="tx1"/>
              </a:solidFill>
              <a:latin typeface="돋움"/>
              <a:ea typeface="돋움"/>
            </a:endParaRPr>
          </a:p>
          <a:p>
            <a:pPr algn="just">
              <a:lnSpc>
                <a:spcPct val="120000"/>
              </a:lnSpc>
            </a:pPr>
            <a:endParaRPr lang="en-US" altLang="ko-KR" sz="1100" dirty="0">
              <a:solidFill>
                <a:schemeClr val="tx1"/>
              </a:solidFill>
              <a:latin typeface="돋움"/>
              <a:ea typeface="돋움"/>
            </a:endParaRPr>
          </a:p>
          <a:p>
            <a:pPr algn="just">
              <a:lnSpc>
                <a:spcPct val="120000"/>
              </a:lnSpc>
            </a:pPr>
            <a:endParaRPr lang="en-US" altLang="ko-KR" sz="1100" dirty="0">
              <a:solidFill>
                <a:schemeClr val="tx1"/>
              </a:solidFill>
              <a:latin typeface="돋움"/>
              <a:ea typeface="돋움"/>
            </a:endParaRPr>
          </a:p>
          <a:p>
            <a:pPr algn="just">
              <a:lnSpc>
                <a:spcPct val="12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  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재산내역 </a:t>
            </a:r>
            <a:r>
              <a:rPr lang="ko-KR" altLang="en-US" sz="1100" dirty="0" err="1">
                <a:solidFill>
                  <a:schemeClr val="tx1"/>
                </a:solidFill>
                <a:latin typeface="+mn-ea"/>
              </a:rPr>
              <a:t>등록시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 후보자가 차입한 금액은 어떻게 입력해야 하나요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?    </a:t>
            </a:r>
          </a:p>
          <a:p>
            <a:pPr algn="just">
              <a:lnSpc>
                <a:spcPct val="12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   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☞  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1. [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재산구분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]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탭에서 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[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차입금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]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을 선택합니다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        2.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프로그램에서 자동적으로 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(-)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처리되어 재산명세서 등에 반영되므로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</a:t>
            </a:r>
          </a:p>
          <a:p>
            <a:pPr algn="just">
              <a:lnSpc>
                <a:spcPct val="12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        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(+)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금액을 입력하면 됩니다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.      </a:t>
            </a:r>
            <a:endParaRPr lang="en-US" altLang="ko-KR" sz="1100" dirty="0" smtClean="0">
              <a:solidFill>
                <a:schemeClr val="tx1"/>
              </a:solidFill>
              <a:latin typeface="+mn-ea"/>
            </a:endParaRPr>
          </a:p>
          <a:p>
            <a:pPr algn="just">
              <a:lnSpc>
                <a:spcPct val="120000"/>
              </a:lnSpc>
            </a:pP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         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3.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변제 시는 재산종류와 비고에 변제일자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변제내용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금액을 부기하고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  <a:p>
            <a:pPr algn="just">
              <a:lnSpc>
                <a:spcPct val="12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         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 가액에 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(-)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금액을 입력하면 됩니다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.  </a:t>
            </a:r>
          </a:p>
          <a:p>
            <a:pPr algn="just">
              <a:lnSpc>
                <a:spcPct val="120000"/>
              </a:lnSpc>
            </a:pPr>
            <a:r>
              <a:rPr lang="en-US" altLang="ko-KR" sz="1100" dirty="0">
                <a:solidFill>
                  <a:schemeClr val="tx1"/>
                </a:solidFill>
              </a:rPr>
              <a:t>   </a:t>
            </a:r>
          </a:p>
          <a:p>
            <a:pPr algn="just">
              <a:lnSpc>
                <a:spcPct val="120000"/>
              </a:lnSpc>
            </a:pPr>
            <a:r>
              <a:rPr lang="en-US" altLang="ko-KR" sz="1100" dirty="0">
                <a:solidFill>
                  <a:schemeClr val="tx1"/>
                </a:solidFill>
              </a:rPr>
              <a:t>     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06269872-3764-4783-9CAC-9C4DCFFDBB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04" y="2989655"/>
            <a:ext cx="5553756" cy="208723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2990602" y="2819236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21" name="액자 20"/>
          <p:cNvSpPr/>
          <p:nvPr/>
        </p:nvSpPr>
        <p:spPr>
          <a:xfrm>
            <a:off x="476672" y="885563"/>
            <a:ext cx="1656184" cy="360040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재산내역 관리</a:t>
            </a:r>
          </a:p>
        </p:txBody>
      </p:sp>
      <p:grpSp>
        <p:nvGrpSpPr>
          <p:cNvPr id="3" name="그룹 22"/>
          <p:cNvGrpSpPr/>
          <p:nvPr/>
        </p:nvGrpSpPr>
        <p:grpSpPr>
          <a:xfrm>
            <a:off x="548681" y="1430307"/>
            <a:ext cx="5760639" cy="1255455"/>
            <a:chOff x="692697" y="1515465"/>
            <a:chExt cx="5616624" cy="950831"/>
          </a:xfrm>
        </p:grpSpPr>
        <p:sp>
          <p:nvSpPr>
            <p:cNvPr id="24" name="모서리가 둥근 직사각형 23"/>
            <p:cNvSpPr/>
            <p:nvPr/>
          </p:nvSpPr>
          <p:spPr>
            <a:xfrm>
              <a:off x="692697" y="1746216"/>
              <a:ext cx="5616624" cy="72008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254" tIns="43626" rIns="87254" bIns="43626" rtlCol="0" anchor="ctr"/>
            <a:lstStyle/>
            <a:p>
              <a:pPr algn="just">
                <a:lnSpc>
                  <a:spcPct val="150000"/>
                </a:lnSpc>
              </a:pPr>
              <a:r>
                <a:rPr lang="ko-KR" altLang="en-US" sz="1200" b="1" dirty="0">
                  <a:solidFill>
                    <a:schemeClr val="accent5">
                      <a:lumMod val="50000"/>
                    </a:schemeClr>
                  </a:solidFill>
                </a:rPr>
                <a:t>★ 재산 내역에는 토지</a:t>
              </a:r>
              <a:r>
                <a:rPr lang="en-US" altLang="ko-KR" sz="1200" b="1" dirty="0">
                  <a:solidFill>
                    <a:schemeClr val="accent5">
                      <a:lumMod val="50000"/>
                    </a:schemeClr>
                  </a:solidFill>
                </a:rPr>
                <a:t>, </a:t>
              </a:r>
              <a:r>
                <a:rPr lang="ko-KR" altLang="en-US" sz="1200" b="1" dirty="0">
                  <a:solidFill>
                    <a:schemeClr val="accent5">
                      <a:lumMod val="50000"/>
                    </a:schemeClr>
                  </a:solidFill>
                </a:rPr>
                <a:t>건물</a:t>
              </a:r>
              <a:r>
                <a:rPr lang="en-US" altLang="ko-KR" sz="1200" b="1" dirty="0">
                  <a:solidFill>
                    <a:schemeClr val="accent5">
                      <a:lumMod val="50000"/>
                    </a:schemeClr>
                  </a:solidFill>
                </a:rPr>
                <a:t>, </a:t>
              </a:r>
              <a:r>
                <a:rPr lang="ko-KR" altLang="en-US" sz="1200" b="1" dirty="0">
                  <a:solidFill>
                    <a:schemeClr val="accent5">
                      <a:lumMod val="50000"/>
                    </a:schemeClr>
                  </a:solidFill>
                </a:rPr>
                <a:t>주식 또는 유가증권</a:t>
              </a:r>
              <a:r>
                <a:rPr lang="en-US" altLang="ko-KR" sz="1200" b="1" dirty="0">
                  <a:solidFill>
                    <a:schemeClr val="accent5">
                      <a:lumMod val="50000"/>
                    </a:schemeClr>
                  </a:solidFill>
                </a:rPr>
                <a:t>, </a:t>
              </a:r>
              <a:r>
                <a:rPr lang="ko-KR" altLang="en-US" sz="1200" b="1" dirty="0">
                  <a:solidFill>
                    <a:schemeClr val="accent5">
                      <a:lumMod val="50000"/>
                    </a:schemeClr>
                  </a:solidFill>
                </a:rPr>
                <a:t>비품</a:t>
              </a:r>
              <a:r>
                <a:rPr lang="en-US" altLang="ko-KR" sz="1200" b="1" dirty="0">
                  <a:solidFill>
                    <a:schemeClr val="accent5">
                      <a:lumMod val="50000"/>
                    </a:schemeClr>
                  </a:solidFill>
                </a:rPr>
                <a:t>,</a:t>
              </a:r>
              <a:r>
                <a:rPr lang="ko-KR" altLang="en-US" sz="1200" b="1" dirty="0">
                  <a:solidFill>
                    <a:schemeClr val="accent5">
                      <a:lumMod val="50000"/>
                    </a:schemeClr>
                  </a:solidFill>
                </a:rPr>
                <a:t> 현금 및 예금</a:t>
              </a:r>
              <a:r>
                <a:rPr lang="en-US" altLang="ko-KR" sz="1200" b="1" dirty="0">
                  <a:solidFill>
                    <a:schemeClr val="accent5">
                      <a:lumMod val="50000"/>
                    </a:schemeClr>
                  </a:solidFill>
                </a:rPr>
                <a:t>, </a:t>
              </a:r>
              <a:r>
                <a:rPr lang="ko-KR" altLang="en-US" sz="1200" b="1" dirty="0" err="1">
                  <a:solidFill>
                    <a:schemeClr val="accent5">
                      <a:lumMod val="50000"/>
                    </a:schemeClr>
                  </a:solidFill>
                </a:rPr>
                <a:t>그밖의</a:t>
              </a:r>
              <a:r>
                <a:rPr lang="ko-KR" altLang="en-US" sz="1200" b="1" dirty="0">
                  <a:solidFill>
                    <a:schemeClr val="accent5">
                      <a:lumMod val="50000"/>
                    </a:schemeClr>
                  </a:solidFill>
                </a:rPr>
                <a:t> </a:t>
              </a:r>
              <a:endParaRPr lang="en-US" altLang="ko-KR" sz="1200" b="1" dirty="0">
                <a:solidFill>
                  <a:schemeClr val="accent5">
                    <a:lumMod val="50000"/>
                  </a:schemeClr>
                </a:solidFill>
              </a:endParaRPr>
            </a:p>
            <a:p>
              <a:pPr algn="just">
                <a:lnSpc>
                  <a:spcPct val="150000"/>
                </a:lnSpc>
              </a:pPr>
              <a:r>
                <a:rPr lang="ko-KR" altLang="en-US" sz="1200" b="1" dirty="0">
                  <a:solidFill>
                    <a:schemeClr val="accent5">
                      <a:lumMod val="50000"/>
                    </a:schemeClr>
                  </a:solidFill>
                </a:rPr>
                <a:t>    재산이 </a:t>
              </a:r>
              <a:r>
                <a:rPr lang="ko-KR" altLang="en-US" sz="1200" b="1" dirty="0" smtClean="0">
                  <a:solidFill>
                    <a:schemeClr val="accent5">
                      <a:lumMod val="50000"/>
                    </a:schemeClr>
                  </a:solidFill>
                </a:rPr>
                <a:t>있습니다</a:t>
              </a:r>
              <a:r>
                <a:rPr lang="en-US" altLang="ko-KR" sz="1200" b="1" dirty="0">
                  <a:solidFill>
                    <a:schemeClr val="accent5">
                      <a:lumMod val="50000"/>
                    </a:schemeClr>
                  </a:solidFill>
                </a:rPr>
                <a:t>. (</a:t>
              </a:r>
              <a:r>
                <a:rPr lang="ko-KR" altLang="en-US" sz="1200" b="1" dirty="0">
                  <a:solidFill>
                    <a:schemeClr val="accent5">
                      <a:lumMod val="50000"/>
                    </a:schemeClr>
                  </a:solidFill>
                </a:rPr>
                <a:t>아래 화면 참조</a:t>
              </a:r>
              <a:r>
                <a:rPr lang="en-US" altLang="ko-KR" sz="1200" b="1" dirty="0">
                  <a:solidFill>
                    <a:schemeClr val="accent5">
                      <a:lumMod val="50000"/>
                    </a:schemeClr>
                  </a:solidFill>
                </a:rPr>
                <a:t>)  </a:t>
              </a:r>
            </a:p>
          </p:txBody>
        </p:sp>
        <p:sp>
          <p:nvSpPr>
            <p:cNvPr id="25" name="모서리가 둥근 직사각형 4"/>
            <p:cNvSpPr/>
            <p:nvPr/>
          </p:nvSpPr>
          <p:spPr>
            <a:xfrm rot="236874">
              <a:off x="774084" y="1515465"/>
              <a:ext cx="1006783" cy="307178"/>
            </a:xfrm>
            <a:custGeom>
              <a:avLst/>
              <a:gdLst/>
              <a:ahLst/>
              <a:cxnLst/>
              <a:rect l="l" t="t" r="r" b="b"/>
              <a:pathLst>
                <a:path w="2376264" h="735368">
                  <a:moveTo>
                    <a:pt x="152403" y="0"/>
                  </a:moveTo>
                  <a:lnTo>
                    <a:pt x="2223861" y="0"/>
                  </a:lnTo>
                  <a:cubicBezTo>
                    <a:pt x="2308031" y="0"/>
                    <a:pt x="2376264" y="68233"/>
                    <a:pt x="2376264" y="152403"/>
                  </a:cubicBezTo>
                  <a:lnTo>
                    <a:pt x="2376264" y="524145"/>
                  </a:lnTo>
                  <a:lnTo>
                    <a:pt x="0" y="735368"/>
                  </a:lnTo>
                  <a:lnTo>
                    <a:pt x="0" y="152403"/>
                  </a:lnTo>
                  <a:cubicBezTo>
                    <a:pt x="0" y="68233"/>
                    <a:pt x="68233" y="0"/>
                    <a:pt x="15240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425" tIns="34212" rIns="68425" bIns="34212"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836712" y="1461626"/>
            <a:ext cx="7920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/>
              <a:t>POINT</a:t>
            </a:r>
            <a:r>
              <a:rPr lang="ko-KR" altLang="en-US" sz="1100" b="1" dirty="0"/>
              <a:t> </a:t>
            </a:r>
          </a:p>
        </p:txBody>
      </p:sp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8061137"/>
              </p:ext>
            </p:extLst>
          </p:nvPr>
        </p:nvGraphicFramePr>
        <p:xfrm>
          <a:off x="729304" y="5633037"/>
          <a:ext cx="5452088" cy="1341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545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9663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909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①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신규입력</a:t>
                      </a:r>
                    </a:p>
                  </a:txBody>
                  <a:tcPr marL="0" marR="0" marT="48000" marB="48000" anchor="ctr" anchorCtr="1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기본적으로 신규입력기능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화면을 제공하므로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기존자료 수정 및 </a:t>
                      </a: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3600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조회 중 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신규입력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]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을 클릭하면 신규입력 화면으로 전환되어 신규 재산 등록 가능</a:t>
                      </a:r>
                      <a:endParaRPr kumimoji="1" lang="en-US" altLang="ko-KR" sz="1100" b="0" kern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49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②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항목작성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 anchorCtr="1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 재산 내역 항목을 선택하여 작성</a:t>
                      </a: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70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③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저      장    </a:t>
                      </a:r>
                    </a:p>
                  </a:txBody>
                  <a:tcPr marL="0" marR="0" marT="48000" marB="48000" anchor="ctr" anchorCtr="1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[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저장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]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을 클릭하면 재산내역에 등록</a:t>
                      </a:r>
                      <a:endParaRPr kumimoji="1" lang="en-US" altLang="ko-KR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3546598" y="2819236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2628" y="3136406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②</a:t>
            </a:r>
          </a:p>
        </p:txBody>
      </p:sp>
      <p:sp>
        <p:nvSpPr>
          <p:cNvPr id="33" name="모서리가 둥근 직사각형 32"/>
          <p:cNvSpPr/>
          <p:nvPr/>
        </p:nvSpPr>
        <p:spPr>
          <a:xfrm>
            <a:off x="692696" y="3405842"/>
            <a:ext cx="4896544" cy="720080"/>
          </a:xfrm>
          <a:prstGeom prst="roundRect">
            <a:avLst>
              <a:gd name="adj" fmla="val 11033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3" name="그룹 37"/>
          <p:cNvGrpSpPr/>
          <p:nvPr/>
        </p:nvGrpSpPr>
        <p:grpSpPr>
          <a:xfrm>
            <a:off x="674622" y="5220072"/>
            <a:ext cx="2654742" cy="332399"/>
            <a:chOff x="704830" y="4566856"/>
            <a:chExt cx="2654742" cy="332399"/>
          </a:xfrm>
        </p:grpSpPr>
        <p:sp>
          <p:nvSpPr>
            <p:cNvPr id="29" name="직사각형 28"/>
            <p:cNvSpPr/>
            <p:nvPr/>
          </p:nvSpPr>
          <p:spPr>
            <a:xfrm>
              <a:off x="805668" y="4566856"/>
              <a:ext cx="2553904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재산내역 입력방법</a:t>
              </a:r>
              <a:r>
                <a:rPr lang="en-US" altLang="ko-KR" sz="1200" dirty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① </a:t>
              </a:r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→ 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②</a:t>
              </a:r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200" dirty="0">
                  <a:latin typeface="HY울릉도M" pitchFamily="18" charset="-127"/>
                  <a:ea typeface="HY울릉도M" pitchFamily="18" charset="-127"/>
                </a:rPr>
                <a:t>→ 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③</a:t>
              </a:r>
              <a:r>
                <a:rPr lang="en-US" altLang="ko-KR" sz="1200" dirty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1200" b="1" dirty="0">
                <a:latin typeface="+mn-ea"/>
              </a:endParaRPr>
            </a:p>
          </p:txBody>
        </p:sp>
        <p:sp>
          <p:nvSpPr>
            <p:cNvPr id="32" name="타원 31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슬라이드 번호 개체 틀 21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36</a:t>
            </a:r>
            <a:endParaRPr lang="ko-KR" altLang="en-US" dirty="0"/>
          </a:p>
        </p:txBody>
      </p:sp>
      <p:grpSp>
        <p:nvGrpSpPr>
          <p:cNvPr id="18" name="그룹 39"/>
          <p:cNvGrpSpPr/>
          <p:nvPr/>
        </p:nvGrpSpPr>
        <p:grpSpPr>
          <a:xfrm>
            <a:off x="701320" y="7092280"/>
            <a:ext cx="416416" cy="425082"/>
            <a:chOff x="1328003" y="4166313"/>
            <a:chExt cx="848899" cy="689874"/>
          </a:xfrm>
        </p:grpSpPr>
        <p:sp>
          <p:nvSpPr>
            <p:cNvPr id="19" name="물결 18"/>
            <p:cNvSpPr/>
            <p:nvPr/>
          </p:nvSpPr>
          <p:spPr>
            <a:xfrm rot="19320719">
              <a:off x="1328003" y="4166313"/>
              <a:ext cx="848899" cy="689874"/>
            </a:xfrm>
            <a:prstGeom prst="wave">
              <a:avLst>
                <a:gd name="adj1" fmla="val 12500"/>
                <a:gd name="adj2" fmla="val 1238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Text Placeholder 3"/>
            <p:cNvSpPr txBox="1">
              <a:spLocks/>
            </p:cNvSpPr>
            <p:nvPr/>
          </p:nvSpPr>
          <p:spPr>
            <a:xfrm rot="19892846">
              <a:off x="1469326" y="4274709"/>
              <a:ext cx="539197" cy="449547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atinLnBrk="0">
                <a:spcBef>
                  <a:spcPct val="20000"/>
                </a:spcBef>
                <a:defRPr/>
              </a:pPr>
              <a:r>
                <a:rPr lang="en-US" sz="1800" dirty="0" err="1" smtClean="0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QnA</a:t>
              </a:r>
              <a:endParaRPr lang="en-US" sz="1800" dirty="0" smtClean="0">
                <a:solidFill>
                  <a:srgbClr val="4F012A"/>
                </a:solidFill>
                <a:latin typeface="HY얕은샘물M" pitchFamily="18" charset="-127"/>
                <a:ea typeface="HY얕은샘물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278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589586B3-FB9F-4DB3-BB49-208C869D13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" y="3010169"/>
            <a:ext cx="5599707" cy="352563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566143" y="3319832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21" name="액자 20"/>
          <p:cNvSpPr/>
          <p:nvPr/>
        </p:nvSpPr>
        <p:spPr>
          <a:xfrm>
            <a:off x="548680" y="829118"/>
            <a:ext cx="1656184" cy="360040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재산명세서</a:t>
            </a:r>
          </a:p>
        </p:txBody>
      </p:sp>
      <p:grpSp>
        <p:nvGrpSpPr>
          <p:cNvPr id="3" name="그룹 22"/>
          <p:cNvGrpSpPr/>
          <p:nvPr/>
        </p:nvGrpSpPr>
        <p:grpSpPr>
          <a:xfrm>
            <a:off x="548681" y="1373862"/>
            <a:ext cx="5760639" cy="1451888"/>
            <a:chOff x="692697" y="1515465"/>
            <a:chExt cx="5616624" cy="950831"/>
          </a:xfrm>
        </p:grpSpPr>
        <p:sp>
          <p:nvSpPr>
            <p:cNvPr id="24" name="모서리가 둥근 직사각형 23"/>
            <p:cNvSpPr/>
            <p:nvPr/>
          </p:nvSpPr>
          <p:spPr>
            <a:xfrm>
              <a:off x="692697" y="1746216"/>
              <a:ext cx="5616624" cy="72008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254" tIns="43626" rIns="87254" bIns="43626" rtlCol="0" anchor="ctr"/>
            <a:lstStyle/>
            <a:p>
              <a:pPr algn="just">
                <a:lnSpc>
                  <a:spcPct val="150000"/>
                </a:lnSpc>
              </a:pPr>
              <a:r>
                <a:rPr lang="ko-KR" altLang="en-US" sz="1200" b="1" dirty="0">
                  <a:solidFill>
                    <a:schemeClr val="accent5">
                      <a:lumMod val="50000"/>
                    </a:schemeClr>
                  </a:solidFill>
                </a:rPr>
                <a:t>★ 전체 재산내역을 확인할 수 있고</a:t>
              </a:r>
              <a:r>
                <a:rPr lang="en-US" altLang="ko-KR" sz="1200" b="1" dirty="0">
                  <a:solidFill>
                    <a:schemeClr val="accent5">
                      <a:lumMod val="50000"/>
                    </a:schemeClr>
                  </a:solidFill>
                </a:rPr>
                <a:t>, </a:t>
              </a:r>
              <a:r>
                <a:rPr lang="ko-KR" altLang="en-US" sz="1200" b="1" dirty="0">
                  <a:solidFill>
                    <a:schemeClr val="accent5">
                      <a:lumMod val="50000"/>
                    </a:schemeClr>
                  </a:solidFill>
                </a:rPr>
                <a:t>개별 재산내역 탭을 선택하여 재산의 상세</a:t>
              </a:r>
              <a:endParaRPr lang="en-US" altLang="ko-KR" sz="1200" b="1" dirty="0">
                <a:solidFill>
                  <a:schemeClr val="accent5">
                    <a:lumMod val="50000"/>
                  </a:schemeClr>
                </a:solidFill>
              </a:endParaRPr>
            </a:p>
            <a:p>
              <a:pPr algn="just">
                <a:lnSpc>
                  <a:spcPct val="150000"/>
                </a:lnSpc>
              </a:pPr>
              <a:r>
                <a:rPr lang="en-US" altLang="ko-KR" sz="1200" b="1" dirty="0">
                  <a:solidFill>
                    <a:schemeClr val="accent5">
                      <a:lumMod val="50000"/>
                    </a:schemeClr>
                  </a:solidFill>
                </a:rPr>
                <a:t>    </a:t>
              </a:r>
              <a:r>
                <a:rPr lang="ko-KR" altLang="en-US" sz="1200" b="1" dirty="0">
                  <a:solidFill>
                    <a:schemeClr val="accent5">
                      <a:lumMod val="50000"/>
                    </a:schemeClr>
                  </a:solidFill>
                </a:rPr>
                <a:t>내역을 확인할 수 </a:t>
              </a:r>
              <a:r>
                <a:rPr lang="ko-KR" altLang="en-US" sz="1200" b="1" dirty="0" smtClean="0">
                  <a:solidFill>
                    <a:schemeClr val="accent5">
                      <a:lumMod val="50000"/>
                    </a:schemeClr>
                  </a:solidFill>
                </a:rPr>
                <a:t>있습니다</a:t>
              </a:r>
              <a:r>
                <a:rPr lang="en-US" altLang="ko-KR" sz="1200" b="1" dirty="0">
                  <a:solidFill>
                    <a:schemeClr val="accent5">
                      <a:lumMod val="50000"/>
                    </a:schemeClr>
                  </a:solidFill>
                </a:rPr>
                <a:t>.</a:t>
              </a:r>
              <a:r>
                <a:rPr lang="ko-KR" altLang="en-US" sz="1200" b="1" dirty="0">
                  <a:solidFill>
                    <a:schemeClr val="accent5">
                      <a:lumMod val="50000"/>
                    </a:schemeClr>
                  </a:solidFill>
                </a:rPr>
                <a:t> </a:t>
              </a:r>
              <a:endParaRPr lang="en-US" altLang="ko-KR" sz="1200" b="1" dirty="0">
                <a:solidFill>
                  <a:schemeClr val="accent5">
                    <a:lumMod val="50000"/>
                  </a:schemeClr>
                </a:solidFill>
              </a:endParaRPr>
            </a:p>
            <a:p>
              <a:pPr algn="just">
                <a:lnSpc>
                  <a:spcPct val="150000"/>
                </a:lnSpc>
              </a:pPr>
              <a:r>
                <a:rPr lang="ko-KR" altLang="en-US" sz="1200" b="1" dirty="0">
                  <a:solidFill>
                    <a:schemeClr val="accent5">
                      <a:lumMod val="50000"/>
                    </a:schemeClr>
                  </a:solidFill>
                </a:rPr>
                <a:t>★ 전체 재산내역이나 개별 세부재산내역을 출력할 수 </a:t>
              </a:r>
              <a:r>
                <a:rPr lang="ko-KR" altLang="en-US" sz="1200" b="1" dirty="0" smtClean="0">
                  <a:solidFill>
                    <a:schemeClr val="accent5">
                      <a:lumMod val="50000"/>
                    </a:schemeClr>
                  </a:solidFill>
                </a:rPr>
                <a:t>있습니다</a:t>
              </a:r>
              <a:r>
                <a:rPr lang="en-US" altLang="ko-KR" sz="1200" b="1" dirty="0">
                  <a:solidFill>
                    <a:schemeClr val="tx2"/>
                  </a:solidFill>
                </a:rPr>
                <a:t>.</a:t>
              </a:r>
            </a:p>
          </p:txBody>
        </p:sp>
        <p:sp>
          <p:nvSpPr>
            <p:cNvPr id="25" name="모서리가 둥근 직사각형 4"/>
            <p:cNvSpPr/>
            <p:nvPr/>
          </p:nvSpPr>
          <p:spPr>
            <a:xfrm rot="236874">
              <a:off x="774084" y="1515465"/>
              <a:ext cx="1006783" cy="307178"/>
            </a:xfrm>
            <a:custGeom>
              <a:avLst/>
              <a:gdLst/>
              <a:ahLst/>
              <a:cxnLst/>
              <a:rect l="l" t="t" r="r" b="b"/>
              <a:pathLst>
                <a:path w="2376264" h="735368">
                  <a:moveTo>
                    <a:pt x="152403" y="0"/>
                  </a:moveTo>
                  <a:lnTo>
                    <a:pt x="2223861" y="0"/>
                  </a:lnTo>
                  <a:cubicBezTo>
                    <a:pt x="2308031" y="0"/>
                    <a:pt x="2376264" y="68233"/>
                    <a:pt x="2376264" y="152403"/>
                  </a:cubicBezTo>
                  <a:lnTo>
                    <a:pt x="2376264" y="524145"/>
                  </a:lnTo>
                  <a:lnTo>
                    <a:pt x="0" y="735368"/>
                  </a:lnTo>
                  <a:lnTo>
                    <a:pt x="0" y="152403"/>
                  </a:lnTo>
                  <a:cubicBezTo>
                    <a:pt x="0" y="68233"/>
                    <a:pt x="68233" y="0"/>
                    <a:pt x="15240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425" tIns="34212" rIns="68425" bIns="34212" rtlCol="0" anchor="ctr"/>
            <a:lstStyle/>
            <a:p>
              <a:pPr algn="ctr"/>
              <a:endParaRPr lang="ko-KR" altLang="en-US" b="1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836712" y="1405181"/>
            <a:ext cx="7920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/>
              <a:t>POINT</a:t>
            </a:r>
            <a:r>
              <a:rPr lang="ko-KR" altLang="en-US" sz="1100" b="1" dirty="0"/>
              <a:t> </a:t>
            </a:r>
          </a:p>
        </p:txBody>
      </p:sp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1442713"/>
              </p:ext>
            </p:extLst>
          </p:nvPr>
        </p:nvGraphicFramePr>
        <p:xfrm>
          <a:off x="785794" y="7311752"/>
          <a:ext cx="5451518" cy="840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53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961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23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①</a:t>
                      </a:r>
                      <a:r>
                        <a:rPr kumimoji="1" lang="en-US" altLang="ko-KR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탭 선택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 anchorCtr="1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kern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 재산내역 또는 개별재산내역 탭을 선택</a:t>
                      </a:r>
                      <a:endParaRPr kumimoji="1" lang="en-US" altLang="ko-KR" sz="1100" b="0" kern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08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②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출    력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 anchorCtr="1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 전체 내역에서 재산명세서 출력 또는 개별재산내역 탭에서 </a:t>
                      </a:r>
                      <a:endParaRPr lang="en-US" altLang="ko-KR" sz="1100" b="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 세부내역 출력</a:t>
                      </a: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804146" y="2892094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②</a:t>
            </a:r>
          </a:p>
        </p:txBody>
      </p:sp>
      <p:sp>
        <p:nvSpPr>
          <p:cNvPr id="32" name="모서리가 둥근 직사각형 31"/>
          <p:cNvSpPr/>
          <p:nvPr/>
        </p:nvSpPr>
        <p:spPr>
          <a:xfrm>
            <a:off x="798494" y="3447332"/>
            <a:ext cx="357190" cy="144016"/>
          </a:xfrm>
          <a:prstGeom prst="roundRect">
            <a:avLst>
              <a:gd name="adj" fmla="val 11033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222D79F2-DEBE-472B-9FDC-3A7FB054A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252" y="5724421"/>
            <a:ext cx="5880443" cy="1007819"/>
          </a:xfrm>
          <a:prstGeom prst="rect">
            <a:avLst/>
          </a:prstGeom>
        </p:spPr>
      </p:pic>
      <p:sp>
        <p:nvSpPr>
          <p:cNvPr id="34" name="모서리가 둥근 직사각형 33"/>
          <p:cNvSpPr/>
          <p:nvPr/>
        </p:nvSpPr>
        <p:spPr>
          <a:xfrm>
            <a:off x="1105672" y="6091247"/>
            <a:ext cx="3138668" cy="149807"/>
          </a:xfrm>
          <a:prstGeom prst="roundRect">
            <a:avLst>
              <a:gd name="adj" fmla="val 11033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1158652" y="5858532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281140" y="5787319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②</a:t>
            </a:r>
          </a:p>
        </p:txBody>
      </p:sp>
      <p:sp>
        <p:nvSpPr>
          <p:cNvPr id="40" name="아래쪽 화살표 39"/>
          <p:cNvSpPr/>
          <p:nvPr/>
        </p:nvSpPr>
        <p:spPr>
          <a:xfrm>
            <a:off x="2564904" y="3533246"/>
            <a:ext cx="149716" cy="165180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grpSp>
        <p:nvGrpSpPr>
          <p:cNvPr id="29" name="그룹 37"/>
          <p:cNvGrpSpPr/>
          <p:nvPr/>
        </p:nvGrpSpPr>
        <p:grpSpPr>
          <a:xfrm>
            <a:off x="674622" y="6873813"/>
            <a:ext cx="2295670" cy="332399"/>
            <a:chOff x="704830" y="4566856"/>
            <a:chExt cx="2295670" cy="332399"/>
          </a:xfrm>
        </p:grpSpPr>
        <p:sp>
          <p:nvSpPr>
            <p:cNvPr id="33" name="직사각형 32"/>
            <p:cNvSpPr/>
            <p:nvPr/>
          </p:nvSpPr>
          <p:spPr>
            <a:xfrm>
              <a:off x="805668" y="4566856"/>
              <a:ext cx="2194832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재산명세서 출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력방법</a:t>
              </a:r>
              <a:r>
                <a:rPr lang="en-US" altLang="ko-KR" sz="1200" dirty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①</a:t>
              </a:r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→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②</a:t>
              </a:r>
              <a:r>
                <a:rPr lang="en-US" altLang="ko-KR" sz="1200" dirty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1200" b="1" dirty="0">
                <a:latin typeface="+mn-ea"/>
              </a:endParaRPr>
            </a:p>
          </p:txBody>
        </p:sp>
        <p:sp>
          <p:nvSpPr>
            <p:cNvPr id="36" name="타원 35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슬라이드 번호 개체 틀 21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37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8278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t="4074" r="1886"/>
          <a:stretch>
            <a:fillRect/>
          </a:stretch>
        </p:blipFill>
        <p:spPr bwMode="auto">
          <a:xfrm>
            <a:off x="764705" y="5006340"/>
            <a:ext cx="5369395" cy="30213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3" name="모서리가 둥근 직사각형 22"/>
          <p:cNvSpPr/>
          <p:nvPr/>
        </p:nvSpPr>
        <p:spPr>
          <a:xfrm>
            <a:off x="716344" y="2236498"/>
            <a:ext cx="5592976" cy="1471406"/>
          </a:xfrm>
          <a:prstGeom prst="roundRect">
            <a:avLst>
              <a:gd name="adj" fmla="val 9605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★ 정치자금 회계보고서 보고사항을 한번에 </a:t>
            </a:r>
            <a:r>
              <a:rPr lang="ko-KR" altLang="en-US" sz="1200" dirty="0" err="1">
                <a:solidFill>
                  <a:schemeClr val="accent5">
                    <a:lumMod val="75000"/>
                  </a:schemeClr>
                </a:solidFill>
              </a:rPr>
              <a:t>일괄출력할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 수 있고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필요에 따라</a:t>
            </a:r>
            <a:endParaRPr lang="en-US" altLang="ko-KR" sz="1200" dirty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spc="-50" dirty="0">
                <a:solidFill>
                  <a:schemeClr val="accent5">
                    <a:lumMod val="75000"/>
                  </a:schemeClr>
                </a:solidFill>
              </a:rPr>
              <a:t>    </a:t>
            </a:r>
            <a:r>
              <a:rPr lang="ko-KR" altLang="en-US" sz="1200" spc="-50" dirty="0" smtClean="0">
                <a:solidFill>
                  <a:schemeClr val="accent5">
                    <a:lumMod val="75000"/>
                  </a:schemeClr>
                </a:solidFill>
              </a:rPr>
              <a:t> 정치자금 </a:t>
            </a:r>
            <a:r>
              <a:rPr lang="ko-KR" altLang="en-US" sz="1200" spc="-50" dirty="0" err="1">
                <a:solidFill>
                  <a:schemeClr val="accent5">
                    <a:lumMod val="75000"/>
                  </a:schemeClr>
                </a:solidFill>
              </a:rPr>
              <a:t>수입ㆍ지출의</a:t>
            </a:r>
            <a:r>
              <a:rPr lang="ko-KR" altLang="en-US" sz="1200" spc="-50" dirty="0">
                <a:solidFill>
                  <a:schemeClr val="accent5">
                    <a:lumMod val="75000"/>
                  </a:schemeClr>
                </a:solidFill>
              </a:rPr>
              <a:t> 계정 및 과목별 또는 보고사항별</a:t>
            </a:r>
            <a:r>
              <a:rPr lang="en-US" altLang="ko-KR" sz="1200" spc="-50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ko-KR" altLang="en-US" sz="1200" dirty="0" err="1">
                <a:solidFill>
                  <a:schemeClr val="accent5">
                    <a:lumMod val="75000"/>
                  </a:schemeClr>
                </a:solidFill>
              </a:rPr>
              <a:t>수입ㆍ지출부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 등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)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로 </a:t>
            </a:r>
            <a:endParaRPr lang="en-US" altLang="ko-KR" sz="1200" dirty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    </a:t>
            </a:r>
            <a:r>
              <a:rPr lang="en-US" altLang="ko-KR" sz="12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ko-KR" altLang="en-US" sz="1200" dirty="0" smtClean="0">
                <a:solidFill>
                  <a:schemeClr val="accent5">
                    <a:lumMod val="75000"/>
                  </a:schemeClr>
                </a:solidFill>
              </a:rPr>
              <a:t>개별 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출력도 </a:t>
            </a:r>
            <a:r>
              <a:rPr lang="ko-KR" altLang="en-US" sz="1200" dirty="0" smtClean="0">
                <a:solidFill>
                  <a:schemeClr val="accent5">
                    <a:lumMod val="75000"/>
                  </a:schemeClr>
                </a:solidFill>
              </a:rPr>
              <a:t>가능합니다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★ </a:t>
            </a:r>
            <a:r>
              <a:rPr lang="ko-KR" altLang="en-US" sz="1200" dirty="0" err="1">
                <a:solidFill>
                  <a:schemeClr val="accent5">
                    <a:lumMod val="75000"/>
                  </a:schemeClr>
                </a:solidFill>
              </a:rPr>
              <a:t>미리보기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 기능이 기본적으로 </a:t>
            </a:r>
            <a:r>
              <a:rPr lang="ko-KR" altLang="en-US" sz="1200" dirty="0" smtClean="0">
                <a:solidFill>
                  <a:schemeClr val="accent5">
                    <a:lumMod val="75000"/>
                  </a:schemeClr>
                </a:solidFill>
              </a:rPr>
              <a:t>제공됩니다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24" name="액자 23"/>
          <p:cNvSpPr/>
          <p:nvPr/>
        </p:nvSpPr>
        <p:spPr>
          <a:xfrm>
            <a:off x="544710" y="1361704"/>
            <a:ext cx="1300114" cy="401984"/>
          </a:xfrm>
          <a:prstGeom prst="frame">
            <a:avLst>
              <a:gd name="adj1" fmla="val 144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개관</a:t>
            </a:r>
            <a:r>
              <a:rPr lang="en-US" altLang="ko-KR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(1)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15"/>
          <p:cNvGrpSpPr/>
          <p:nvPr/>
        </p:nvGrpSpPr>
        <p:grpSpPr>
          <a:xfrm>
            <a:off x="427359" y="786356"/>
            <a:ext cx="2930204" cy="343395"/>
            <a:chOff x="431424" y="714343"/>
            <a:chExt cx="2721366" cy="339319"/>
          </a:xfrm>
        </p:grpSpPr>
        <p:cxnSp>
          <p:nvCxnSpPr>
            <p:cNvPr id="22" name="직선 연결선 21"/>
            <p:cNvCxnSpPr/>
            <p:nvPr/>
          </p:nvCxnSpPr>
          <p:spPr>
            <a:xfrm flipV="1">
              <a:off x="572860" y="1053660"/>
              <a:ext cx="2579930" cy="2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431424" y="714343"/>
              <a:ext cx="2692740" cy="3345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  6. </a:t>
              </a:r>
              <a:r>
                <a:rPr lang="ko-KR" altLang="en-US" sz="1600" b="1" dirty="0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보고서  및  </a:t>
              </a:r>
              <a:r>
                <a:rPr lang="ko-KR" altLang="en-US" sz="1600" b="1" dirty="0" err="1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수입ㆍ</a:t>
              </a:r>
              <a:r>
                <a:rPr lang="ko-KR" altLang="en-US" sz="1600" b="1" dirty="0" err="1">
                  <a:solidFill>
                    <a:schemeClr val="accent1">
                      <a:lumMod val="75000"/>
                    </a:schemeClr>
                  </a:solidFill>
                  <a:latin typeface="HY헤드라인M"/>
                  <a:ea typeface="HY헤드라인M"/>
                </a:rPr>
                <a:t>지출부</a:t>
              </a:r>
              <a:r>
                <a:rPr lang="ko-KR" altLang="en-US" sz="1600" b="1" dirty="0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endParaRPr lang="ko-KR" altLang="en-US" sz="1600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33" name="직사각형 32"/>
          <p:cNvSpPr/>
          <p:nvPr/>
        </p:nvSpPr>
        <p:spPr>
          <a:xfrm>
            <a:off x="656244" y="4269577"/>
            <a:ext cx="5904180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 </a:t>
            </a:r>
            <a:r>
              <a:rPr lang="ko-KR" altLang="en-US" sz="1200" dirty="0" err="1">
                <a:latin typeface="HY견명조" pitchFamily="18" charset="-127"/>
                <a:ea typeface="HY견명조" pitchFamily="18" charset="-127"/>
              </a:rPr>
              <a:t>메인화면의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[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보고관리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아이콘을 클릭하면 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[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보고서 및 과목별 </a:t>
            </a:r>
            <a:r>
              <a:rPr lang="ko-KR" altLang="en-US" sz="1200" dirty="0" err="1">
                <a:latin typeface="HY견명조" pitchFamily="18" charset="-127"/>
                <a:ea typeface="HY견명조" pitchFamily="18" charset="-127"/>
              </a:rPr>
              <a:t>수입ㆍ지출부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출력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]</a:t>
            </a:r>
          </a:p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으로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연결됩니다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746036" y="6807550"/>
            <a:ext cx="936104" cy="1162970"/>
          </a:xfrm>
          <a:prstGeom prst="roundRect">
            <a:avLst>
              <a:gd name="adj" fmla="val 8201"/>
            </a:avLst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76672" y="6905778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21" name="모서리가 둥근 직사각형 20"/>
          <p:cNvSpPr/>
          <p:nvPr/>
        </p:nvSpPr>
        <p:spPr>
          <a:xfrm>
            <a:off x="4069452" y="6121370"/>
            <a:ext cx="1005468" cy="1008112"/>
          </a:xfrm>
          <a:prstGeom prst="roundRect">
            <a:avLst>
              <a:gd name="adj" fmla="val 11362"/>
            </a:avLst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675576" y="1857356"/>
            <a:ext cx="1773091" cy="332399"/>
            <a:chOff x="704830" y="3707397"/>
            <a:chExt cx="1773091" cy="332399"/>
          </a:xfrm>
        </p:grpSpPr>
        <p:sp>
          <p:nvSpPr>
            <p:cNvPr id="18" name="직사각형 17"/>
            <p:cNvSpPr/>
            <p:nvPr/>
          </p:nvSpPr>
          <p:spPr>
            <a:xfrm>
              <a:off x="805668" y="3707397"/>
              <a:ext cx="1672253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해당 화면의 주요기능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19" name="타원 18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675576" y="3978485"/>
            <a:ext cx="3106789" cy="332399"/>
            <a:chOff x="704830" y="3707397"/>
            <a:chExt cx="3106789" cy="332399"/>
          </a:xfrm>
        </p:grpSpPr>
        <p:sp>
          <p:nvSpPr>
            <p:cNvPr id="27" name="직사각형 26"/>
            <p:cNvSpPr/>
            <p:nvPr/>
          </p:nvSpPr>
          <p:spPr>
            <a:xfrm>
              <a:off x="805668" y="3707397"/>
              <a:ext cx="3005951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아래의 ①을 클릭하여 해당화면으로 이동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28" name="타원 27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38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34799EA4-517C-428A-B111-4CC300C597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878" y="7202283"/>
            <a:ext cx="3182370" cy="82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51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2" cstate="print"/>
          <a:srcRect l="356" t="49908" r="83375" b="8796"/>
          <a:stretch>
            <a:fillRect/>
          </a:stretch>
        </p:blipFill>
        <p:spPr bwMode="auto">
          <a:xfrm>
            <a:off x="4137029" y="1349650"/>
            <a:ext cx="1127631" cy="15716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029" y="1086184"/>
            <a:ext cx="1127631" cy="203117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18" y="1224112"/>
            <a:ext cx="3118024" cy="170352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36" name="TextBox 35"/>
          <p:cNvSpPr txBox="1"/>
          <p:nvPr/>
        </p:nvSpPr>
        <p:spPr>
          <a:xfrm>
            <a:off x="3929066" y="1043262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 smtClean="0">
                <a:solidFill>
                  <a:srgbClr val="C00000"/>
                </a:solidFill>
                <a:latin typeface="+mn-ea"/>
              </a:rPr>
              <a:t>①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655048" y="2018184"/>
            <a:ext cx="510178" cy="789004"/>
          </a:xfrm>
          <a:prstGeom prst="roundRect">
            <a:avLst>
              <a:gd name="adj" fmla="val 7166"/>
            </a:avLst>
          </a:prstGeom>
          <a:noFill/>
          <a:ln w="222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23" name="아래쪽 화살표 22"/>
          <p:cNvSpPr/>
          <p:nvPr/>
        </p:nvSpPr>
        <p:spPr>
          <a:xfrm rot="16200000" flipH="1">
            <a:off x="2488701" y="1020181"/>
            <a:ext cx="172676" cy="2708054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3968407" y="1225826"/>
            <a:ext cx="157411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 smtClean="0">
                <a:solidFill>
                  <a:srgbClr val="C00000"/>
                </a:solidFill>
                <a:latin typeface="맑은 고딕" panose="020B0503020000020004" pitchFamily="50" charset="-127"/>
              </a:rPr>
              <a:t>②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929066" y="1832254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 smtClean="0">
                <a:solidFill>
                  <a:srgbClr val="C00000"/>
                </a:solidFill>
                <a:latin typeface="맑은 고딕" panose="020B0503020000020004" pitchFamily="50" charset="-127"/>
              </a:rPr>
              <a:t>③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934361" y="2062799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en-US" altLang="ko-KR" sz="1300" b="1" dirty="0" smtClean="0">
                <a:solidFill>
                  <a:srgbClr val="C00000"/>
                </a:solidFill>
                <a:latin typeface="맑은 고딕" panose="020B0503020000020004" pitchFamily="50" charset="-127"/>
              </a:rPr>
              <a:t>④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51" name="오른쪽 중괄호 50"/>
          <p:cNvSpPr/>
          <p:nvPr/>
        </p:nvSpPr>
        <p:spPr>
          <a:xfrm>
            <a:off x="5314355" y="1121050"/>
            <a:ext cx="127074" cy="325458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33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517232" y="1108350"/>
            <a:ext cx="451321" cy="369332"/>
          </a:xfrm>
          <a:prstGeom prst="rect">
            <a:avLst/>
          </a:prstGeom>
          <a:noFill/>
          <a:ln w="15875">
            <a:solidFill>
              <a:srgbClr val="C0000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3300"/>
                </a:solidFill>
              </a:rPr>
              <a:t>필수</a:t>
            </a:r>
            <a:endParaRPr lang="en-US" altLang="ko-KR" sz="900" dirty="0" smtClean="0">
              <a:solidFill>
                <a:srgbClr val="FF3300"/>
              </a:solidFill>
            </a:endParaRPr>
          </a:p>
          <a:p>
            <a:pPr algn="ctr"/>
            <a:r>
              <a:rPr lang="ko-KR" altLang="en-US" sz="900" dirty="0" smtClean="0">
                <a:solidFill>
                  <a:srgbClr val="FF3300"/>
                </a:solidFill>
              </a:rPr>
              <a:t>단계</a:t>
            </a:r>
            <a:endParaRPr lang="en-US" altLang="ko-KR" sz="900" dirty="0" smtClean="0">
              <a:solidFill>
                <a:srgbClr val="FF3300"/>
              </a:solidFill>
            </a:endParaRPr>
          </a:p>
        </p:txBody>
      </p:sp>
      <p:sp>
        <p:nvSpPr>
          <p:cNvPr id="54" name="모서리가 접힌 도형 53"/>
          <p:cNvSpPr/>
          <p:nvPr/>
        </p:nvSpPr>
        <p:spPr>
          <a:xfrm>
            <a:off x="476672" y="6168876"/>
            <a:ext cx="5760640" cy="2446870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>
              <a:lnSpc>
                <a:spcPct val="120000"/>
              </a:lnSpc>
            </a:pPr>
            <a:endParaRPr lang="en-US" altLang="ko-KR" sz="1200" dirty="0" smtClean="0">
              <a:solidFill>
                <a:schemeClr val="tx1"/>
              </a:solidFill>
              <a:latin typeface="돋움"/>
              <a:ea typeface="돋움"/>
            </a:endParaRPr>
          </a:p>
          <a:p>
            <a:pPr algn="just">
              <a:lnSpc>
                <a:spcPct val="120000"/>
              </a:lnSpc>
            </a:pPr>
            <a:endParaRPr lang="en-US" altLang="ko-KR" sz="1200" dirty="0" smtClean="0">
              <a:solidFill>
                <a:schemeClr val="tx1"/>
              </a:solidFill>
              <a:latin typeface="돋움"/>
              <a:ea typeface="돋움"/>
            </a:endParaRPr>
          </a:p>
          <a:p>
            <a:pPr algn="just">
              <a:lnSpc>
                <a:spcPct val="120000"/>
              </a:lnSpc>
            </a:pPr>
            <a:endParaRPr lang="en-US" altLang="ko-KR" sz="1200" dirty="0" smtClean="0">
              <a:solidFill>
                <a:schemeClr val="tx1"/>
              </a:solidFill>
              <a:latin typeface="돋움"/>
              <a:ea typeface="돋움"/>
            </a:endParaRPr>
          </a:p>
          <a:p>
            <a:pPr algn="just">
              <a:lnSpc>
                <a:spcPct val="120000"/>
              </a:lnSpc>
            </a:pPr>
            <a:endParaRPr lang="en-US" altLang="ko-KR" sz="1200" dirty="0" smtClean="0">
              <a:solidFill>
                <a:schemeClr val="tx1"/>
              </a:solidFill>
              <a:latin typeface="돋움"/>
              <a:ea typeface="돋움"/>
            </a:endParaRPr>
          </a:p>
          <a:p>
            <a:pPr algn="just">
              <a:lnSpc>
                <a:spcPct val="120000"/>
              </a:lnSpc>
            </a:pPr>
            <a:r>
              <a:rPr lang="en-US" altLang="ko-KR" sz="1200" dirty="0" smtClean="0">
                <a:solidFill>
                  <a:schemeClr val="tx1"/>
                </a:solidFill>
              </a:rPr>
              <a:t>     </a:t>
            </a:r>
          </a:p>
          <a:p>
            <a:pPr algn="just">
              <a:lnSpc>
                <a:spcPct val="120000"/>
              </a:lnSpc>
            </a:pPr>
            <a:r>
              <a:rPr lang="en-US" altLang="ko-KR" sz="1200" dirty="0" smtClean="0">
                <a:solidFill>
                  <a:schemeClr val="tx1"/>
                </a:solidFill>
              </a:rPr>
              <a:t>      </a:t>
            </a:r>
          </a:p>
          <a:p>
            <a:pPr algn="just">
              <a:lnSpc>
                <a:spcPct val="120000"/>
              </a:lnSpc>
            </a:pPr>
            <a:r>
              <a:rPr lang="en-US" altLang="ko-KR" sz="1200" dirty="0" smtClean="0">
                <a:solidFill>
                  <a:schemeClr val="tx1"/>
                </a:solidFill>
              </a:rPr>
              <a:t>   </a:t>
            </a:r>
          </a:p>
          <a:p>
            <a:pPr algn="just">
              <a:lnSpc>
                <a:spcPct val="120000"/>
              </a:lnSpc>
            </a:pPr>
            <a:r>
              <a:rPr lang="en-US" altLang="ko-KR" sz="1200" dirty="0" smtClean="0">
                <a:solidFill>
                  <a:schemeClr val="tx1"/>
                </a:solidFill>
              </a:rPr>
              <a:t>     </a:t>
            </a:r>
          </a:p>
        </p:txBody>
      </p:sp>
      <p:pic>
        <p:nvPicPr>
          <p:cNvPr id="56" name="Picture 56" descr="1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42" y="6733892"/>
            <a:ext cx="3727670" cy="183778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TextBox 57"/>
          <p:cNvSpPr txBox="1"/>
          <p:nvPr/>
        </p:nvSpPr>
        <p:spPr>
          <a:xfrm>
            <a:off x="870204" y="6793504"/>
            <a:ext cx="32839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en-US" altLang="ko-KR" sz="1200" dirty="0" smtClean="0"/>
              <a:t>1. </a:t>
            </a:r>
            <a:r>
              <a:rPr lang="ko-KR" altLang="en-US" sz="1200" dirty="0" smtClean="0"/>
              <a:t>재산명세서</a:t>
            </a:r>
            <a:endParaRPr lang="en-US" altLang="ko-KR" sz="1200" dirty="0" smtClean="0"/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 smtClean="0"/>
              <a:t>2. </a:t>
            </a:r>
            <a:r>
              <a:rPr lang="ko-KR" altLang="en-US" sz="1200" dirty="0" err="1" smtClean="0"/>
              <a:t>수입ㆍ지출총괄표</a:t>
            </a:r>
            <a:endParaRPr lang="en-US" altLang="ko-KR" sz="1200" dirty="0" smtClean="0"/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 smtClean="0"/>
              <a:t>3. </a:t>
            </a:r>
            <a:r>
              <a:rPr lang="ko-KR" altLang="en-US" sz="1200" dirty="0" smtClean="0"/>
              <a:t>재산 및 </a:t>
            </a:r>
            <a:r>
              <a:rPr lang="ko-KR" altLang="en-US" sz="1200" dirty="0" err="1" smtClean="0"/>
              <a:t>수입ㆍ지출총괄표</a:t>
            </a:r>
            <a:endParaRPr lang="en-US" altLang="ko-KR" sz="1200" dirty="0" smtClean="0"/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 smtClean="0"/>
              <a:t>4. </a:t>
            </a:r>
            <a:r>
              <a:rPr lang="ko-KR" altLang="en-US" sz="1200" dirty="0" smtClean="0"/>
              <a:t>과목별 </a:t>
            </a:r>
            <a:r>
              <a:rPr lang="ko-KR" altLang="en-US" sz="1200" dirty="0" err="1" smtClean="0"/>
              <a:t>수입ㆍ지출부</a:t>
            </a:r>
            <a:endParaRPr lang="en-US" altLang="ko-KR" sz="1200" dirty="0" smtClean="0"/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 smtClean="0"/>
              <a:t>5. </a:t>
            </a:r>
            <a:r>
              <a:rPr lang="ko-KR" altLang="en-US" sz="1200" dirty="0" smtClean="0"/>
              <a:t>정치자금 </a:t>
            </a:r>
            <a:r>
              <a:rPr lang="ko-KR" altLang="en-US" sz="1200" dirty="0" err="1" smtClean="0"/>
              <a:t>수입ㆍ지출용</a:t>
            </a:r>
            <a:r>
              <a:rPr lang="ko-KR" altLang="en-US" sz="1200" dirty="0" smtClean="0"/>
              <a:t> 예금통장 사본</a:t>
            </a:r>
            <a:endParaRPr lang="en-US" altLang="ko-KR" sz="1200" dirty="0" smtClean="0"/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 smtClean="0"/>
              <a:t>6. </a:t>
            </a:r>
            <a:r>
              <a:rPr lang="ko-KR" altLang="en-US" sz="1200" dirty="0" smtClean="0"/>
              <a:t>영수증 </a:t>
            </a:r>
            <a:r>
              <a:rPr lang="ko-KR" altLang="en-US" sz="1200" dirty="0" err="1" smtClean="0"/>
              <a:t>그밖의</a:t>
            </a:r>
            <a:r>
              <a:rPr lang="ko-KR" altLang="en-US" sz="1200" dirty="0" smtClean="0"/>
              <a:t> 증빙서류 사본</a:t>
            </a:r>
            <a:endParaRPr lang="en-US" altLang="ko-KR" sz="1200" dirty="0" smtClean="0"/>
          </a:p>
        </p:txBody>
      </p:sp>
      <p:grpSp>
        <p:nvGrpSpPr>
          <p:cNvPr id="2" name="그룹 39"/>
          <p:cNvGrpSpPr/>
          <p:nvPr/>
        </p:nvGrpSpPr>
        <p:grpSpPr>
          <a:xfrm>
            <a:off x="713469" y="6229797"/>
            <a:ext cx="411275" cy="425082"/>
            <a:chOff x="1328003" y="4166313"/>
            <a:chExt cx="848899" cy="6898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4" name="물결 63"/>
            <p:cNvSpPr/>
            <p:nvPr/>
          </p:nvSpPr>
          <p:spPr>
            <a:xfrm rot="19320719">
              <a:off x="1328003" y="4166313"/>
              <a:ext cx="848899" cy="689874"/>
            </a:xfrm>
            <a:prstGeom prst="wave">
              <a:avLst>
                <a:gd name="adj1" fmla="val 12500"/>
                <a:gd name="adj2" fmla="val 1238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5" name="Text Placeholder 3"/>
            <p:cNvSpPr txBox="1">
              <a:spLocks/>
            </p:cNvSpPr>
            <p:nvPr/>
          </p:nvSpPr>
          <p:spPr>
            <a:xfrm rot="19892846">
              <a:off x="1474231" y="4274709"/>
              <a:ext cx="529392" cy="449547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atinLnBrk="0">
                <a:spcBef>
                  <a:spcPct val="20000"/>
                </a:spcBef>
                <a:defRPr/>
              </a:pPr>
              <a:r>
                <a:rPr lang="en-US" sz="1800" dirty="0" smtClean="0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Tip!</a:t>
              </a:r>
            </a:p>
          </p:txBody>
        </p:sp>
      </p:grpSp>
      <p:sp>
        <p:nvSpPr>
          <p:cNvPr id="66" name="모서리가 둥근 직사각형 65"/>
          <p:cNvSpPr/>
          <p:nvPr/>
        </p:nvSpPr>
        <p:spPr bwMode="auto">
          <a:xfrm>
            <a:off x="4669152" y="6908388"/>
            <a:ext cx="1496152" cy="61275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68425" tIns="34212" rIns="68425" bIns="34212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50" dirty="0" smtClean="0">
                <a:solidFill>
                  <a:schemeClr val="tx1"/>
                </a:solidFill>
                <a:ea typeface="HY헤드라인M" pitchFamily="18" charset="-127"/>
                <a:cs typeface="Arial" charset="0"/>
              </a:rPr>
              <a:t>보고서 및 과목별</a:t>
            </a:r>
            <a:endParaRPr kumimoji="1" lang="en-US" altLang="ko-KR" sz="1050" dirty="0" smtClean="0">
              <a:solidFill>
                <a:schemeClr val="tx1"/>
              </a:solidFill>
              <a:ea typeface="HY헤드라인M" pitchFamily="18" charset="-127"/>
              <a:cs typeface="Arial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50" dirty="0" err="1" smtClean="0">
                <a:solidFill>
                  <a:schemeClr val="tx1"/>
                </a:solidFill>
                <a:ea typeface="HY헤드라인M" pitchFamily="18" charset="-127"/>
                <a:cs typeface="Arial" charset="0"/>
              </a:rPr>
              <a:t>수입ㆍ지출부</a:t>
            </a:r>
            <a:r>
              <a:rPr kumimoji="1" lang="ko-KR" altLang="en-US" sz="1050" dirty="0" smtClean="0">
                <a:solidFill>
                  <a:schemeClr val="tx1"/>
                </a:solidFill>
                <a:ea typeface="HY헤드라인M" pitchFamily="18" charset="-127"/>
                <a:cs typeface="Arial" charset="0"/>
              </a:rPr>
              <a:t> 출력</a:t>
            </a:r>
            <a:endParaRPr kumimoji="1" lang="en-US" altLang="ko-KR" sz="1050" dirty="0" smtClean="0">
              <a:solidFill>
                <a:schemeClr val="tx1"/>
              </a:solidFill>
              <a:ea typeface="HY헤드라인M" pitchFamily="18" charset="-127"/>
              <a:cs typeface="Arial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50" dirty="0" smtClean="0">
                <a:solidFill>
                  <a:schemeClr val="tx1"/>
                </a:solidFill>
                <a:ea typeface="HY헤드라인M" pitchFamily="18" charset="-127"/>
                <a:cs typeface="Arial" charset="0"/>
              </a:rPr>
              <a:t>에서 일괄출력 가능</a:t>
            </a:r>
            <a:endParaRPr kumimoji="1" lang="en-US" altLang="ko-KR" sz="1200" dirty="0" smtClean="0">
              <a:solidFill>
                <a:schemeClr val="tx1"/>
              </a:solidFill>
              <a:latin typeface="굴림" charset="-127"/>
              <a:ea typeface="HY헤드라인M" pitchFamily="18" charset="-127"/>
              <a:cs typeface="Arial" charset="0"/>
            </a:endParaRPr>
          </a:p>
        </p:txBody>
      </p:sp>
      <p:sp>
        <p:nvSpPr>
          <p:cNvPr id="67" name="모서리가 둥근 직사각형 66"/>
          <p:cNvSpPr/>
          <p:nvPr/>
        </p:nvSpPr>
        <p:spPr bwMode="auto">
          <a:xfrm>
            <a:off x="4725144" y="8047335"/>
            <a:ext cx="1224136" cy="26372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68425" tIns="34212" rIns="68425" bIns="34212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50" dirty="0" smtClean="0">
                <a:solidFill>
                  <a:schemeClr val="tx1"/>
                </a:solidFill>
                <a:ea typeface="HY헤드라인M" pitchFamily="18" charset="-127"/>
                <a:cs typeface="Arial" charset="0"/>
              </a:rPr>
              <a:t>기타 별도 작성</a:t>
            </a:r>
          </a:p>
        </p:txBody>
      </p:sp>
      <p:sp>
        <p:nvSpPr>
          <p:cNvPr id="35" name="모서리가 둥근 직사각형 34"/>
          <p:cNvSpPr/>
          <p:nvPr/>
        </p:nvSpPr>
        <p:spPr>
          <a:xfrm>
            <a:off x="836712" y="6828076"/>
            <a:ext cx="3307905" cy="1110370"/>
          </a:xfrm>
          <a:prstGeom prst="roundRect">
            <a:avLst>
              <a:gd name="adj" fmla="val 8009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28" name="아래쪽 화살표 27"/>
          <p:cNvSpPr/>
          <p:nvPr/>
        </p:nvSpPr>
        <p:spPr>
          <a:xfrm rot="16200000" flipH="1">
            <a:off x="4329100" y="7987028"/>
            <a:ext cx="144016" cy="360040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27" name="아래쪽 화살표 26"/>
          <p:cNvSpPr/>
          <p:nvPr/>
        </p:nvSpPr>
        <p:spPr>
          <a:xfrm rot="16200000" flipH="1">
            <a:off x="4329100" y="7088409"/>
            <a:ext cx="144016" cy="360040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1337918" y="6384900"/>
            <a:ext cx="2448272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정치자금 회계보고서 보고사항</a:t>
            </a:r>
            <a:endParaRPr lang="en-US" altLang="ko-KR" sz="1200" b="1" dirty="0" smtClean="0">
              <a:solidFill>
                <a:schemeClr val="bg1"/>
              </a:solidFill>
            </a:endParaRPr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952353"/>
              </p:ext>
            </p:extLst>
          </p:nvPr>
        </p:nvGraphicFramePr>
        <p:xfrm>
          <a:off x="684148" y="3381557"/>
          <a:ext cx="5522956" cy="2544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0716"/>
                <a:gridCol w="4002240"/>
              </a:tblGrid>
              <a:tr h="2656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①</a:t>
                      </a:r>
                      <a:r>
                        <a:rPr kumimoji="1" lang="en-US" altLang="ko-KR" sz="1100" b="1" kern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1" kern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결산작업</a:t>
                      </a:r>
                      <a:endParaRPr kumimoji="1" lang="ko-KR" altLang="en-US" sz="1100" b="1" kern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회계보고</a:t>
                      </a:r>
                      <a:r>
                        <a:rPr kumimoji="1" lang="ko-KR" altLang="en-US" sz="1100" b="0" kern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전 결산 확인을 위한 필수 단계</a:t>
                      </a:r>
                      <a:endParaRPr kumimoji="1" lang="en-US" altLang="ko-KR" sz="1100" b="0" kern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56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② </a:t>
                      </a:r>
                      <a:r>
                        <a:rPr kumimoji="1" lang="ko-KR" altLang="en-US" sz="1100" b="1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제출파일 생성</a:t>
                      </a:r>
                      <a:endParaRPr kumimoji="1" lang="en-US" altLang="ko-KR" sz="1100" b="1" kern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ko-KR" altLang="en-US" sz="1100" b="0" dirty="0" err="1" smtClean="0">
                          <a:latin typeface="+mn-ea"/>
                          <a:ea typeface="+mn-ea"/>
                        </a:rPr>
                        <a:t>시ㆍ도당에</a:t>
                      </a:r>
                      <a:r>
                        <a:rPr lang="ko-KR" altLang="en-US" sz="1100" b="0" dirty="0" smtClean="0">
                          <a:latin typeface="+mn-ea"/>
                          <a:ea typeface="+mn-ea"/>
                        </a:rPr>
                        <a:t> 제출할 자료를 파일로 생성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15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③ </a:t>
                      </a:r>
                      <a:r>
                        <a:rPr kumimoji="1" lang="ko-KR" altLang="en-US" sz="1100" b="1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정당의 </a:t>
                      </a:r>
                      <a:r>
                        <a:rPr kumimoji="1" lang="ko-KR" altLang="en-US" sz="1100" b="1" kern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수입ㆍ지출</a:t>
                      </a:r>
                      <a:r>
                        <a:rPr kumimoji="1" lang="ko-KR" altLang="en-US" sz="1100" b="1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      </a:t>
                      </a:r>
                      <a:endParaRPr kumimoji="1" lang="en-US" altLang="ko-KR" sz="1100" b="1" kern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  </a:t>
                      </a:r>
                      <a:r>
                        <a:rPr kumimoji="1" lang="ko-KR" altLang="en-US" sz="1100" b="1" kern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총괄표</a:t>
                      </a:r>
                      <a:endParaRPr kumimoji="1" lang="ko-KR" altLang="en-US" sz="1100" b="1" kern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수입ㆍ지출총괄표를</a:t>
                      </a:r>
                      <a:r>
                        <a:rPr kumimoji="1" lang="ko-KR" altLang="en-US" sz="1100" b="0" kern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별도 </a:t>
                      </a:r>
                      <a:r>
                        <a:rPr kumimoji="1" lang="ko-KR" altLang="en-US" sz="1100" b="0" kern="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출력시</a:t>
                      </a:r>
                      <a:r>
                        <a:rPr kumimoji="1" lang="ko-KR" altLang="en-US" sz="1100" b="0" kern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사용</a:t>
                      </a:r>
                      <a:endParaRPr kumimoji="1" lang="en-US" altLang="ko-KR" sz="1100" b="0" kern="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37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④ 정당의 재산 및 </a:t>
                      </a:r>
                      <a:endParaRPr kumimoji="1" lang="en-US" altLang="ko-KR" sz="1100" b="1" kern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  </a:t>
                      </a:r>
                      <a:r>
                        <a:rPr kumimoji="1" lang="ko-KR" altLang="en-US" sz="1100" b="1" kern="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수입ㆍ지출총괄표</a:t>
                      </a:r>
                      <a:endParaRPr kumimoji="1" lang="ko-KR" altLang="en-US" sz="1100" b="1" kern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재산 및 </a:t>
                      </a:r>
                      <a:r>
                        <a:rPr kumimoji="1" lang="ko-KR" altLang="en-US" sz="1100" b="0" kern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수입ㆍ지출총괄표를</a:t>
                      </a:r>
                      <a:r>
                        <a:rPr kumimoji="1" lang="ko-KR" altLang="en-US" sz="1100" b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별도 </a:t>
                      </a:r>
                      <a:r>
                        <a:rPr kumimoji="1" lang="ko-KR" altLang="en-US" sz="1100" b="0" kern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출력시</a:t>
                      </a:r>
                      <a:r>
                        <a:rPr kumimoji="1" lang="ko-KR" altLang="en-US" sz="1100" b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사용</a:t>
                      </a:r>
                      <a:endParaRPr kumimoji="1" lang="en-US" altLang="ko-KR" sz="1100" b="0" kern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82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⑤ 보고서 및 과목별</a:t>
                      </a:r>
                      <a:endParaRPr kumimoji="1" lang="en-US" altLang="ko-KR" sz="1100" b="1" kern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  </a:t>
                      </a:r>
                      <a:r>
                        <a:rPr kumimoji="1" lang="ko-KR" altLang="en-US" sz="1100" b="1" kern="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수입ㆍ지출부</a:t>
                      </a:r>
                      <a:r>
                        <a:rPr kumimoji="1" lang="ko-KR" altLang="en-US" sz="1100" b="1" kern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출력</a:t>
                      </a:r>
                      <a:endParaRPr kumimoji="1" lang="ko-KR" altLang="en-US" sz="1100" b="1" kern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수입ㆍ지출총괄표</a:t>
                      </a:r>
                      <a:r>
                        <a:rPr kumimoji="1" lang="ko-KR" altLang="en-US" sz="1100" b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및 </a:t>
                      </a:r>
                      <a:r>
                        <a:rPr kumimoji="1" lang="ko-KR" altLang="en-US" sz="1100" b="0" kern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수입ㆍ지출부</a:t>
                      </a:r>
                      <a:r>
                        <a:rPr kumimoji="1" lang="ko-KR" altLang="en-US" sz="1100" b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등 일괄출력 또는</a:t>
                      </a:r>
                      <a:r>
                        <a:rPr kumimoji="1" lang="ko-KR" altLang="en-US" sz="1100" b="0" kern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kumimoji="1" lang="en-US" altLang="ko-KR" sz="1100" b="0" kern="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개별출력하는</a:t>
                      </a:r>
                      <a:r>
                        <a:rPr kumimoji="1" lang="ko-KR" altLang="en-US" sz="1100" b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경우 사용</a:t>
                      </a:r>
                      <a:endParaRPr kumimoji="1" lang="en-US" altLang="ko-KR" sz="1100" b="0" kern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85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⑥ 감사의견서 등 출력</a:t>
                      </a: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⑤의 </a:t>
                      </a:r>
                      <a:r>
                        <a:rPr kumimoji="1" lang="ko-KR" altLang="en-US" sz="1100" b="0" kern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일괄출력시</a:t>
                      </a:r>
                      <a:r>
                        <a:rPr kumimoji="1" lang="ko-KR" altLang="en-US" sz="1100" b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함께 출력되지 않으므로 별도 출력해야 함</a:t>
                      </a:r>
                      <a:r>
                        <a:rPr kumimoji="1" lang="en-US" altLang="ko-KR" sz="1100" b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85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⑦ 지원금내역</a:t>
                      </a: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후보자등에</a:t>
                      </a:r>
                      <a:r>
                        <a:rPr kumimoji="1" lang="ko-KR" altLang="en-US" sz="1100" b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지원금을 지급한 경우 사용</a:t>
                      </a:r>
                      <a:endParaRPr kumimoji="1" lang="en-US" altLang="ko-KR" sz="1100" b="0" kern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" name="그룹 37"/>
          <p:cNvGrpSpPr/>
          <p:nvPr/>
        </p:nvGrpSpPr>
        <p:grpSpPr>
          <a:xfrm>
            <a:off x="674622" y="3052756"/>
            <a:ext cx="1311426" cy="332399"/>
            <a:chOff x="704830" y="4566856"/>
            <a:chExt cx="1311426" cy="332399"/>
          </a:xfrm>
        </p:grpSpPr>
        <p:sp>
          <p:nvSpPr>
            <p:cNvPr id="44" name="직사각형 43"/>
            <p:cNvSpPr/>
            <p:nvPr/>
          </p:nvSpPr>
          <p:spPr>
            <a:xfrm>
              <a:off x="805668" y="4566856"/>
              <a:ext cx="1210588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메뉴 개요 설명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47" name="타원 46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52" name="오른쪽 화살표 51"/>
          <p:cNvSpPr/>
          <p:nvPr/>
        </p:nvSpPr>
        <p:spPr>
          <a:xfrm>
            <a:off x="5302918" y="2291358"/>
            <a:ext cx="214314" cy="45719"/>
          </a:xfrm>
          <a:prstGeom prst="rightArrow">
            <a:avLst/>
          </a:prstGeom>
          <a:solidFill>
            <a:srgbClr val="FD503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3934361" y="2370420"/>
            <a:ext cx="236087" cy="269430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 smtClean="0">
                <a:solidFill>
                  <a:srgbClr val="C00000"/>
                </a:solidFill>
                <a:latin typeface="+mn-ea"/>
              </a:rPr>
              <a:t>⑤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928011" y="2635534"/>
            <a:ext cx="236087" cy="269430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 smtClean="0">
                <a:solidFill>
                  <a:srgbClr val="C00000"/>
                </a:solidFill>
                <a:latin typeface="+mn-ea"/>
              </a:rPr>
              <a:t>⑥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569967" y="2123728"/>
            <a:ext cx="451321" cy="369332"/>
          </a:xfrm>
          <a:prstGeom prst="rect">
            <a:avLst/>
          </a:prstGeom>
          <a:noFill/>
          <a:ln w="15875">
            <a:solidFill>
              <a:srgbClr val="C0000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3300"/>
                </a:solidFill>
              </a:rPr>
              <a:t>일괄</a:t>
            </a:r>
            <a:endParaRPr lang="en-US" altLang="ko-KR" sz="900" dirty="0" smtClean="0">
              <a:solidFill>
                <a:srgbClr val="FF3300"/>
              </a:solidFill>
            </a:endParaRPr>
          </a:p>
          <a:p>
            <a:pPr algn="ctr"/>
            <a:r>
              <a:rPr lang="ko-KR" altLang="en-US" sz="900" dirty="0" smtClean="0">
                <a:solidFill>
                  <a:srgbClr val="FF3300"/>
                </a:solidFill>
              </a:rPr>
              <a:t>출력</a:t>
            </a:r>
            <a:endParaRPr lang="en-US" altLang="ko-KR" sz="900" dirty="0" smtClean="0">
              <a:solidFill>
                <a:srgbClr val="FF3300"/>
              </a:solidFill>
            </a:endParaRPr>
          </a:p>
        </p:txBody>
      </p:sp>
      <p:sp>
        <p:nvSpPr>
          <p:cNvPr id="50" name="Text Placeholder 3"/>
          <p:cNvSpPr txBox="1">
            <a:spLocks/>
          </p:cNvSpPr>
          <p:nvPr/>
        </p:nvSpPr>
        <p:spPr>
          <a:xfrm>
            <a:off x="3014606" y="7183085"/>
            <a:ext cx="937320" cy="184666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atinLnBrk="0">
              <a:spcBef>
                <a:spcPct val="20000"/>
              </a:spcBef>
              <a:defRPr/>
            </a:pPr>
            <a:r>
              <a:rPr lang="ko-KR" altLang="en-US" sz="1200" dirty="0" smtClean="0">
                <a:solidFill>
                  <a:srgbClr val="FF0000"/>
                </a:solidFill>
                <a:latin typeface="HY얕은샘물M" pitchFamily="18" charset="-127"/>
                <a:ea typeface="HY얕은샘물M" pitchFamily="18" charset="-127"/>
              </a:rPr>
              <a:t>개별출력도 가능</a:t>
            </a:r>
            <a:endParaRPr lang="en-US" sz="1200" dirty="0" smtClean="0">
              <a:solidFill>
                <a:srgbClr val="FF0000"/>
              </a:solidFill>
              <a:latin typeface="HY얕은샘물M" pitchFamily="18" charset="-127"/>
              <a:ea typeface="HY얕은샘물M" pitchFamily="18" charset="-127"/>
            </a:endParaRPr>
          </a:p>
        </p:txBody>
      </p:sp>
      <p:sp>
        <p:nvSpPr>
          <p:cNvPr id="60" name="Text Placeholder 3"/>
          <p:cNvSpPr txBox="1">
            <a:spLocks/>
          </p:cNvSpPr>
          <p:nvPr/>
        </p:nvSpPr>
        <p:spPr>
          <a:xfrm>
            <a:off x="3014606" y="7448959"/>
            <a:ext cx="937320" cy="184666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atinLnBrk="0">
              <a:spcBef>
                <a:spcPct val="20000"/>
              </a:spcBef>
              <a:defRPr/>
            </a:pPr>
            <a:r>
              <a:rPr lang="ko-KR" altLang="en-US" sz="1200" dirty="0" smtClean="0">
                <a:solidFill>
                  <a:srgbClr val="FF0000"/>
                </a:solidFill>
                <a:latin typeface="HY얕은샘물M" pitchFamily="18" charset="-127"/>
                <a:ea typeface="HY얕은샘물M" pitchFamily="18" charset="-127"/>
              </a:rPr>
              <a:t>개별출력도 가능</a:t>
            </a:r>
            <a:endParaRPr lang="en-US" sz="1200" dirty="0" smtClean="0">
              <a:solidFill>
                <a:srgbClr val="FF0000"/>
              </a:solidFill>
              <a:latin typeface="HY얕은샘물M" pitchFamily="18" charset="-127"/>
              <a:ea typeface="HY얕은샘물M" pitchFamily="18" charset="-127"/>
            </a:endParaRPr>
          </a:p>
        </p:txBody>
      </p:sp>
      <p:sp>
        <p:nvSpPr>
          <p:cNvPr id="61" name="Text Placeholder 3"/>
          <p:cNvSpPr txBox="1">
            <a:spLocks/>
          </p:cNvSpPr>
          <p:nvPr/>
        </p:nvSpPr>
        <p:spPr>
          <a:xfrm>
            <a:off x="3014606" y="7710489"/>
            <a:ext cx="937320" cy="184666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atinLnBrk="0">
              <a:spcBef>
                <a:spcPct val="20000"/>
              </a:spcBef>
              <a:defRPr/>
            </a:pPr>
            <a:r>
              <a:rPr lang="ko-KR" altLang="en-US" sz="1200" dirty="0" smtClean="0">
                <a:solidFill>
                  <a:srgbClr val="FF0000"/>
                </a:solidFill>
                <a:latin typeface="HY얕은샘물M" pitchFamily="18" charset="-127"/>
                <a:ea typeface="HY얕은샘물M" pitchFamily="18" charset="-127"/>
              </a:rPr>
              <a:t>개별출력도 가능</a:t>
            </a:r>
            <a:endParaRPr lang="en-US" sz="1200" dirty="0" smtClean="0">
              <a:solidFill>
                <a:srgbClr val="FF0000"/>
              </a:solidFill>
              <a:latin typeface="HY얕은샘물M" pitchFamily="18" charset="-127"/>
              <a:ea typeface="HY얕은샘물M" pitchFamily="18" charset="-127"/>
            </a:endParaRPr>
          </a:p>
        </p:txBody>
      </p:sp>
      <p:sp>
        <p:nvSpPr>
          <p:cNvPr id="48" name="액자 47">
            <a:extLst>
              <a:ext uri="{FF2B5EF4-FFF2-40B4-BE49-F238E27FC236}">
                <a16:creationId xmlns:a16="http://schemas.microsoft.com/office/drawing/2014/main" xmlns="" id="{72A2398F-12E1-4FC0-90C3-21849A73DF30}"/>
              </a:ext>
            </a:extLst>
          </p:cNvPr>
          <p:cNvSpPr/>
          <p:nvPr/>
        </p:nvSpPr>
        <p:spPr>
          <a:xfrm>
            <a:off x="583405" y="741090"/>
            <a:ext cx="1224136" cy="360040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개관</a:t>
            </a:r>
            <a:r>
              <a:rPr lang="en-US" altLang="ko-KR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(2)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928011" y="2857784"/>
            <a:ext cx="236087" cy="269430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 smtClean="0">
                <a:solidFill>
                  <a:srgbClr val="C00000"/>
                </a:solidFill>
                <a:latin typeface="+mn-ea"/>
              </a:rPr>
              <a:t>⑦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43" name="슬라이드 번호 개체 틀 28"/>
          <p:cNvSpPr txBox="1">
            <a:spLocks/>
          </p:cNvSpPr>
          <p:nvPr/>
        </p:nvSpPr>
        <p:spPr>
          <a:xfrm>
            <a:off x="4982294" y="8532440"/>
            <a:ext cx="1543050" cy="486834"/>
          </a:xfrm>
          <a:prstGeom prst="rect">
            <a:avLst/>
          </a:prstGeom>
        </p:spPr>
        <p:txBody>
          <a:bodyPr vert="horz" lIns="87262" tIns="43630" rIns="87262" bIns="43630" rtlCol="0" anchor="ctr"/>
          <a:lstStyle>
            <a:defPPr>
              <a:defRPr lang="ko-KR"/>
            </a:defPPr>
            <a:lvl1pPr marL="0" algn="r" defTabSz="914400" rtl="0" eaLnBrk="1" latinLnBrk="1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39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7716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60" y="1327132"/>
            <a:ext cx="5501744" cy="317342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31" name="모서리가 둥근 직사각형 30"/>
          <p:cNvSpPr/>
          <p:nvPr/>
        </p:nvSpPr>
        <p:spPr>
          <a:xfrm>
            <a:off x="3939226" y="1293472"/>
            <a:ext cx="461324" cy="182184"/>
          </a:xfrm>
          <a:prstGeom prst="round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064004" y="1025500"/>
            <a:ext cx="216077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 smtClean="0">
                <a:solidFill>
                  <a:srgbClr val="C00000"/>
                </a:solidFill>
                <a:latin typeface="+mn-ea"/>
              </a:rPr>
              <a:t>①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3654319" y="2541942"/>
            <a:ext cx="1066914" cy="3600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</a:rPr>
              <a:t>결산작업 진행을 </a:t>
            </a:r>
            <a:endParaRPr lang="en-US" altLang="ko-KR" sz="9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00" b="1" dirty="0" smtClean="0">
                <a:solidFill>
                  <a:schemeClr val="tx1"/>
                </a:solidFill>
              </a:rPr>
              <a:t>위해 클릭</a:t>
            </a:r>
            <a:endParaRPr lang="en-US" altLang="ko-KR" sz="900" b="1" dirty="0" smtClean="0">
              <a:solidFill>
                <a:schemeClr val="tx1"/>
              </a:solidFill>
            </a:endParaRPr>
          </a:p>
        </p:txBody>
      </p:sp>
      <p:sp>
        <p:nvSpPr>
          <p:cNvPr id="44" name="아래쪽 화살표 43"/>
          <p:cNvSpPr/>
          <p:nvPr/>
        </p:nvSpPr>
        <p:spPr>
          <a:xfrm>
            <a:off x="4097342" y="1571604"/>
            <a:ext cx="142876" cy="928694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2442" y="5367342"/>
            <a:ext cx="5491202" cy="27765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6" name="모서리가 둥근 직사각형 45"/>
          <p:cNvSpPr/>
          <p:nvPr/>
        </p:nvSpPr>
        <p:spPr>
          <a:xfrm>
            <a:off x="3009897" y="7381894"/>
            <a:ext cx="714380" cy="242889"/>
          </a:xfrm>
          <a:prstGeom prst="round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4500570" y="7335222"/>
            <a:ext cx="1428760" cy="3600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</a:rPr>
              <a:t>상급당부 제출파일</a:t>
            </a:r>
            <a:r>
              <a:rPr lang="en-US" altLang="ko-KR" sz="900" b="1" dirty="0" smtClean="0">
                <a:solidFill>
                  <a:schemeClr val="tx1"/>
                </a:solidFill>
              </a:rPr>
              <a:t>(TXT</a:t>
            </a:r>
            <a:r>
              <a:rPr lang="ko-KR" altLang="en-US" sz="900" b="1" dirty="0" smtClean="0">
                <a:solidFill>
                  <a:schemeClr val="tx1"/>
                </a:solidFill>
              </a:rPr>
              <a:t>파일</a:t>
            </a:r>
            <a:r>
              <a:rPr lang="en-US" altLang="ko-KR" sz="900" b="1" dirty="0" smtClean="0">
                <a:solidFill>
                  <a:schemeClr val="tx1"/>
                </a:solidFill>
              </a:rPr>
              <a:t>) </a:t>
            </a:r>
            <a:r>
              <a:rPr lang="ko-KR" altLang="en-US" sz="900" b="1" dirty="0" smtClean="0">
                <a:solidFill>
                  <a:schemeClr val="tx1"/>
                </a:solidFill>
              </a:rPr>
              <a:t>생성하여 송부</a:t>
            </a:r>
            <a:endParaRPr lang="en-US" altLang="ko-KR" sz="900" b="1" dirty="0" smtClean="0">
              <a:solidFill>
                <a:schemeClr val="tx1"/>
              </a:solidFill>
            </a:endParaRPr>
          </a:p>
        </p:txBody>
      </p:sp>
      <p:sp>
        <p:nvSpPr>
          <p:cNvPr id="48" name="아래쪽 화살표 47"/>
          <p:cNvSpPr/>
          <p:nvPr/>
        </p:nvSpPr>
        <p:spPr>
          <a:xfrm rot="16200000">
            <a:off x="3988836" y="7203537"/>
            <a:ext cx="135256" cy="602461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17" name="액자 16">
            <a:extLst>
              <a:ext uri="{FF2B5EF4-FFF2-40B4-BE49-F238E27FC236}">
                <a16:creationId xmlns:a16="http://schemas.microsoft.com/office/drawing/2014/main" xmlns="" id="{72A2398F-12E1-4FC0-90C3-21849A73DF30}"/>
              </a:ext>
            </a:extLst>
          </p:cNvPr>
          <p:cNvSpPr/>
          <p:nvPr/>
        </p:nvSpPr>
        <p:spPr>
          <a:xfrm>
            <a:off x="583405" y="791890"/>
            <a:ext cx="1224136" cy="360040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결산작업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액자 17">
            <a:extLst>
              <a:ext uri="{FF2B5EF4-FFF2-40B4-BE49-F238E27FC236}">
                <a16:creationId xmlns:a16="http://schemas.microsoft.com/office/drawing/2014/main" xmlns="" id="{72A2398F-12E1-4FC0-90C3-21849A73DF30}"/>
              </a:ext>
            </a:extLst>
          </p:cNvPr>
          <p:cNvSpPr/>
          <p:nvPr/>
        </p:nvSpPr>
        <p:spPr>
          <a:xfrm>
            <a:off x="583404" y="4788024"/>
            <a:ext cx="1549451" cy="360040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제출파일 생성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슬라이드 번호 개체 틀 28"/>
          <p:cNvSpPr txBox="1">
            <a:spLocks/>
          </p:cNvSpPr>
          <p:nvPr/>
        </p:nvSpPr>
        <p:spPr>
          <a:xfrm>
            <a:off x="5013176" y="8477654"/>
            <a:ext cx="1543050" cy="486834"/>
          </a:xfrm>
          <a:prstGeom prst="rect">
            <a:avLst/>
          </a:prstGeom>
        </p:spPr>
        <p:txBody>
          <a:bodyPr vert="horz" lIns="87262" tIns="43630" rIns="87262" bIns="43630" rtlCol="0" anchor="ctr"/>
          <a:lstStyle>
            <a:defPPr>
              <a:defRPr lang="ko-KR"/>
            </a:defPPr>
            <a:lvl1pPr marL="0" algn="r" defTabSz="914400" rtl="0" eaLnBrk="1" latinLnBrk="1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40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3322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44" y="1439234"/>
            <a:ext cx="5543268" cy="341848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1" name="액자 20"/>
          <p:cNvSpPr/>
          <p:nvPr/>
        </p:nvSpPr>
        <p:spPr>
          <a:xfrm>
            <a:off x="548680" y="785786"/>
            <a:ext cx="3312368" cy="360040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보고서 및 과목별 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수입ㆍ지출부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출력</a:t>
            </a:r>
          </a:p>
        </p:txBody>
      </p:sp>
      <p:sp>
        <p:nvSpPr>
          <p:cNvPr id="63" name="모서리가 둥근 직사각형 62"/>
          <p:cNvSpPr/>
          <p:nvPr/>
        </p:nvSpPr>
        <p:spPr>
          <a:xfrm>
            <a:off x="4446638" y="1808595"/>
            <a:ext cx="504056" cy="216024"/>
          </a:xfrm>
          <a:prstGeom prst="round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64" name="아래쪽 화살표 63"/>
          <p:cNvSpPr/>
          <p:nvPr/>
        </p:nvSpPr>
        <p:spPr>
          <a:xfrm rot="16200000" flipH="1">
            <a:off x="5069210" y="1801134"/>
            <a:ext cx="52928" cy="217572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 dirty="0"/>
          </a:p>
        </p:txBody>
      </p:sp>
      <p:sp>
        <p:nvSpPr>
          <p:cNvPr id="69" name="Text Placeholder 3"/>
          <p:cNvSpPr txBox="1">
            <a:spLocks/>
          </p:cNvSpPr>
          <p:nvPr/>
        </p:nvSpPr>
        <p:spPr>
          <a:xfrm>
            <a:off x="5310734" y="1774687"/>
            <a:ext cx="793304" cy="338554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atinLnBrk="0">
              <a:spcBef>
                <a:spcPct val="20000"/>
              </a:spcBef>
              <a:defRPr/>
            </a:pPr>
            <a:r>
              <a:rPr lang="ko-KR" altLang="en-US" sz="1100" b="0" dirty="0">
                <a:solidFill>
                  <a:srgbClr val="FF0000"/>
                </a:solidFill>
                <a:latin typeface="+mn-ea"/>
              </a:rPr>
              <a:t>표지 별도 </a:t>
            </a:r>
            <a:r>
              <a:rPr lang="ko-KR" altLang="en-US" sz="1100" b="0" dirty="0" err="1">
                <a:solidFill>
                  <a:srgbClr val="FF0000"/>
                </a:solidFill>
                <a:latin typeface="+mn-ea"/>
              </a:rPr>
              <a:t>출력시</a:t>
            </a:r>
            <a:r>
              <a:rPr lang="ko-KR" altLang="en-US" sz="1100" b="0" dirty="0">
                <a:solidFill>
                  <a:srgbClr val="FF0000"/>
                </a:solidFill>
                <a:latin typeface="+mn-ea"/>
              </a:rPr>
              <a:t> 사용</a:t>
            </a:r>
            <a:endParaRPr lang="en-US" sz="1100" b="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70" name="모서리가 둥근 직사각형 69"/>
          <p:cNvSpPr/>
          <p:nvPr/>
        </p:nvSpPr>
        <p:spPr>
          <a:xfrm>
            <a:off x="774230" y="1784780"/>
            <a:ext cx="2088232" cy="1059028"/>
          </a:xfrm>
          <a:prstGeom prst="roundRect">
            <a:avLst>
              <a:gd name="adj" fmla="val 9024"/>
            </a:avLst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2154" y="1552534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14402" y="1768558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②</a:t>
            </a:r>
          </a:p>
        </p:txBody>
      </p:sp>
      <p:graphicFrame>
        <p:nvGraphicFramePr>
          <p:cNvPr id="79" name="표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417327"/>
              </p:ext>
            </p:extLst>
          </p:nvPr>
        </p:nvGraphicFramePr>
        <p:xfrm>
          <a:off x="792138" y="5224028"/>
          <a:ext cx="5313387" cy="1470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87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846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97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①</a:t>
                      </a:r>
                      <a:r>
                        <a:rPr kumimoji="1" lang="en-US" altLang="ko-KR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수입</a:t>
                      </a:r>
                      <a:r>
                        <a:rPr kumimoji="1" lang="en-US" altLang="ko-KR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지출 기간 등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회계보고기간 확인</a:t>
                      </a:r>
                      <a:endParaRPr kumimoji="1" lang="en-US" altLang="ko-KR" sz="1100" b="0" kern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②</a:t>
                      </a:r>
                      <a:r>
                        <a:rPr kumimoji="1" lang="en-US" altLang="ko-KR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표지선택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kern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별도 안내가 없는 경우</a:t>
                      </a:r>
                      <a:r>
                        <a:rPr kumimoji="1" lang="en-US" altLang="ko-KR" sz="1100" b="0" kern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1" lang="ko-KR" altLang="en-US" sz="1100" b="0" kern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모두 체크</a:t>
                      </a:r>
                      <a:r>
                        <a:rPr kumimoji="1" lang="en-US" altLang="ko-KR" sz="1100" b="0" kern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kumimoji="1" lang="en-US" altLang="ko-KR" sz="1100" b="0" kern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③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수기 </a:t>
                      </a:r>
                      <a:r>
                        <a:rPr kumimoji="1" lang="ko-KR" altLang="en-US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작성사항 기재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0" baseline="0" dirty="0">
                          <a:latin typeface="+mn-ea"/>
                          <a:ea typeface="+mn-ea"/>
                        </a:rPr>
                        <a:t>표지 및 보고서에 들어갈 </a:t>
                      </a:r>
                      <a:r>
                        <a:rPr lang="ko-KR" altLang="en-US" sz="1100" b="0" baseline="0" dirty="0" smtClean="0">
                          <a:latin typeface="+mn-ea"/>
                          <a:ea typeface="+mn-ea"/>
                        </a:rPr>
                        <a:t>정당선거사무소명을 입력</a:t>
                      </a:r>
                      <a:endParaRPr lang="ko-KR" altLang="en-US" sz="1100" b="0" dirty="0" smtClean="0"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04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④</a:t>
                      </a:r>
                      <a:r>
                        <a:rPr kumimoji="1" lang="ko-KR" altLang="en-US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보고서 일괄출력</a:t>
                      </a:r>
                      <a:r>
                        <a:rPr kumimoji="1" lang="en-US" altLang="ko-KR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]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kern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재산 및 </a:t>
                      </a:r>
                      <a:r>
                        <a:rPr kumimoji="1" lang="ko-KR" altLang="en-US" sz="1100" b="0" kern="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수입ㆍ지출총괄표</a:t>
                      </a:r>
                      <a:r>
                        <a:rPr kumimoji="1" lang="en-US" altLang="ko-KR" sz="1100" b="0" kern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1" lang="ko-KR" altLang="en-US" sz="1100" b="0" kern="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수입ㆍ지출부</a:t>
                      </a:r>
                      <a:r>
                        <a:rPr kumimoji="1" lang="ko-KR" altLang="en-US" sz="1100" b="0" kern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등 일괄출력</a:t>
                      </a:r>
                      <a:endParaRPr kumimoji="1" lang="en-US" altLang="ko-KR" sz="1100" b="0" kern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88" name="모서리가 둥근 직사각형 87"/>
          <p:cNvSpPr/>
          <p:nvPr/>
        </p:nvSpPr>
        <p:spPr>
          <a:xfrm>
            <a:off x="3006478" y="2270709"/>
            <a:ext cx="3213331" cy="162143"/>
          </a:xfrm>
          <a:prstGeom prst="roundRect">
            <a:avLst>
              <a:gd name="adj" fmla="val 7261"/>
            </a:avLst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89" name="Text Placeholder 3"/>
          <p:cNvSpPr txBox="1">
            <a:spLocks/>
          </p:cNvSpPr>
          <p:nvPr/>
        </p:nvSpPr>
        <p:spPr>
          <a:xfrm>
            <a:off x="5224476" y="2555776"/>
            <a:ext cx="995333" cy="16927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atinLnBrk="0">
              <a:spcBef>
                <a:spcPct val="20000"/>
              </a:spcBef>
              <a:defRPr/>
            </a:pPr>
            <a:r>
              <a:rPr lang="ko-KR" altLang="en-US" sz="1100" b="0" dirty="0">
                <a:solidFill>
                  <a:srgbClr val="FF0000"/>
                </a:solidFill>
                <a:latin typeface="+mn-ea"/>
              </a:rPr>
              <a:t>직접 입력사항</a:t>
            </a:r>
            <a:endParaRPr lang="en-US" sz="1100" b="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90" name="위로 굽은 화살표 89"/>
          <p:cNvSpPr/>
          <p:nvPr/>
        </p:nvSpPr>
        <p:spPr>
          <a:xfrm rot="5400000">
            <a:off x="4735901" y="2306070"/>
            <a:ext cx="229776" cy="585172"/>
          </a:xfrm>
          <a:prstGeom prst="bentUpArrow">
            <a:avLst/>
          </a:prstGeom>
          <a:solidFill>
            <a:schemeClr val="accent1"/>
          </a:solidFill>
          <a:ln w="12700">
            <a:solidFill>
              <a:srgbClr val="C00000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2899162" y="2036655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③</a:t>
            </a:r>
          </a:p>
        </p:txBody>
      </p:sp>
      <p:graphicFrame>
        <p:nvGraphicFramePr>
          <p:cNvPr id="92" name="표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4760654"/>
              </p:ext>
            </p:extLst>
          </p:nvPr>
        </p:nvGraphicFramePr>
        <p:xfrm>
          <a:off x="792138" y="7127718"/>
          <a:ext cx="5351506" cy="922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87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227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9620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kumimoji="1" lang="ko-KR" altLang="en-US" sz="1100" b="1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표지별</a:t>
                      </a:r>
                      <a:r>
                        <a:rPr kumimoji="1" lang="ko-KR" altLang="en-US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출력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kern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위 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②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의 콤보박스를 선택하여 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표지출력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]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을 클릭한다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kumimoji="1" lang="en-US" altLang="ko-KR" sz="1100" b="0" kern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65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kumimoji="1" lang="ko-KR" altLang="en-US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계정 및 과목별 출력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ko-KR" altLang="en-US" sz="1100" b="0" baseline="0" dirty="0">
                          <a:latin typeface="+mn-ea"/>
                          <a:ea typeface="+mn-ea"/>
                        </a:rPr>
                        <a:t> 위 ⑤의 계정 및 과목 선택 화면에서 계정을 선택하고 </a:t>
                      </a:r>
                      <a:endParaRPr lang="en-US" altLang="ko-KR" sz="1100" b="0" baseline="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ko-KR" altLang="en-US" sz="1100" b="0" baseline="0" dirty="0">
                          <a:latin typeface="+mn-ea"/>
                          <a:ea typeface="+mn-ea"/>
                        </a:rPr>
                        <a:t> 과목명 체크</a:t>
                      </a:r>
                      <a:r>
                        <a:rPr lang="en-US" altLang="ko-KR" sz="1100" b="0" baseline="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baseline="0" dirty="0" err="1">
                          <a:latin typeface="+mn-ea"/>
                          <a:ea typeface="+mn-ea"/>
                        </a:rPr>
                        <a:t>콤보</a:t>
                      </a:r>
                      <a:r>
                        <a:rPr lang="en-US" altLang="ko-KR" sz="1100" b="0" baseline="0" dirty="0"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100" b="0" baseline="0" dirty="0">
                          <a:latin typeface="+mn-ea"/>
                          <a:ea typeface="+mn-ea"/>
                        </a:rPr>
                        <a:t>박스를 선택하여 ⑥ </a:t>
                      </a:r>
                      <a:r>
                        <a:rPr lang="en-US" altLang="ko-KR" sz="1100" b="0" baseline="0" dirty="0">
                          <a:latin typeface="+mn-ea"/>
                          <a:ea typeface="+mn-ea"/>
                        </a:rPr>
                        <a:t>[</a:t>
                      </a:r>
                      <a:r>
                        <a:rPr lang="ko-KR" altLang="en-US" sz="1100" b="0" baseline="0" dirty="0">
                          <a:latin typeface="+mn-ea"/>
                          <a:ea typeface="+mn-ea"/>
                        </a:rPr>
                        <a:t>출력</a:t>
                      </a:r>
                      <a:r>
                        <a:rPr lang="en-US" altLang="ko-KR" sz="1100" b="0" baseline="0" dirty="0">
                          <a:latin typeface="+mn-ea"/>
                          <a:ea typeface="+mn-ea"/>
                        </a:rPr>
                        <a:t>]</a:t>
                      </a:r>
                      <a:r>
                        <a:rPr lang="ko-KR" altLang="en-US" sz="1100" b="0" baseline="0" dirty="0">
                          <a:latin typeface="+mn-ea"/>
                          <a:ea typeface="+mn-ea"/>
                        </a:rPr>
                        <a:t>하면 된다</a:t>
                      </a:r>
                      <a:r>
                        <a:rPr lang="en-US" altLang="ko-KR" sz="1100" b="0" baseline="0" dirty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918942" y="1304516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④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5358" y="1299786"/>
            <a:ext cx="236087" cy="269430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⑥</a:t>
            </a:r>
          </a:p>
        </p:txBody>
      </p:sp>
      <p:sp>
        <p:nvSpPr>
          <p:cNvPr id="96" name="직사각형 95"/>
          <p:cNvSpPr/>
          <p:nvPr/>
        </p:nvSpPr>
        <p:spPr>
          <a:xfrm>
            <a:off x="2818716" y="4404502"/>
            <a:ext cx="1504758" cy="3600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</a:rPr>
              <a:t>계정 및 과목 선택 화면</a:t>
            </a:r>
            <a:endParaRPr lang="en-US" altLang="ko-KR" sz="1000" b="1" dirty="0">
              <a:solidFill>
                <a:schemeClr val="tx1"/>
              </a:solidFill>
            </a:endParaRPr>
          </a:p>
        </p:txBody>
      </p:sp>
      <p:grpSp>
        <p:nvGrpSpPr>
          <p:cNvPr id="32" name="그룹 37"/>
          <p:cNvGrpSpPr/>
          <p:nvPr/>
        </p:nvGrpSpPr>
        <p:grpSpPr>
          <a:xfrm>
            <a:off x="674622" y="4857718"/>
            <a:ext cx="1260130" cy="304635"/>
            <a:chOff x="704830" y="4566856"/>
            <a:chExt cx="1260130" cy="304635"/>
          </a:xfrm>
        </p:grpSpPr>
        <p:sp>
          <p:nvSpPr>
            <p:cNvPr id="33" name="직사각형 32"/>
            <p:cNvSpPr/>
            <p:nvPr/>
          </p:nvSpPr>
          <p:spPr>
            <a:xfrm>
              <a:off x="805668" y="4566856"/>
              <a:ext cx="1159292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일괄출력 방법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34" name="타원 33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5" name="그룹 37"/>
          <p:cNvGrpSpPr/>
          <p:nvPr/>
        </p:nvGrpSpPr>
        <p:grpSpPr>
          <a:xfrm>
            <a:off x="674622" y="6798950"/>
            <a:ext cx="1260130" cy="332399"/>
            <a:chOff x="704830" y="4566856"/>
            <a:chExt cx="1260130" cy="332399"/>
          </a:xfrm>
        </p:grpSpPr>
        <p:sp>
          <p:nvSpPr>
            <p:cNvPr id="36" name="직사각형 35"/>
            <p:cNvSpPr/>
            <p:nvPr/>
          </p:nvSpPr>
          <p:spPr>
            <a:xfrm>
              <a:off x="805668" y="4566856"/>
              <a:ext cx="1159292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개별출력 방법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37" name="타원 36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30" name="슬라이드 번호 개체 틀 29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41</a:t>
            </a:r>
            <a:endParaRPr lang="ko-KR" alt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2564904" y="4446580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kumimoji="1" lang="en-US" altLang="ko-KR" sz="1300" b="1" kern="0" dirty="0">
                <a:solidFill>
                  <a:srgbClr val="C00000"/>
                </a:solidFill>
                <a:latin typeface="맑은 고딕" panose="020B0503020000020004" pitchFamily="50" charset="-127"/>
              </a:rPr>
              <a:t>⑤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8278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26" y="4192910"/>
            <a:ext cx="5612642" cy="217456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1" name="모서리가 둥근 직사각형 50"/>
          <p:cNvSpPr/>
          <p:nvPr/>
        </p:nvSpPr>
        <p:spPr>
          <a:xfrm>
            <a:off x="4843466" y="1212577"/>
            <a:ext cx="916778" cy="119063"/>
          </a:xfrm>
          <a:prstGeom prst="roundRect">
            <a:avLst/>
          </a:prstGeom>
          <a:noFill/>
          <a:ln w="222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56" name="모서리가 둥근 직사각형 55"/>
          <p:cNvSpPr/>
          <p:nvPr/>
        </p:nvSpPr>
        <p:spPr>
          <a:xfrm>
            <a:off x="4913316" y="4211960"/>
            <a:ext cx="916778" cy="119063"/>
          </a:xfrm>
          <a:prstGeom prst="roundRect">
            <a:avLst/>
          </a:prstGeom>
          <a:noFill/>
          <a:ln w="222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4887916" y="7148530"/>
            <a:ext cx="916778" cy="119063"/>
          </a:xfrm>
          <a:prstGeom prst="roundRect">
            <a:avLst/>
          </a:prstGeom>
          <a:noFill/>
          <a:ln w="222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2643182" y="2500298"/>
            <a:ext cx="2150580" cy="3600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</a:rPr>
              <a:t>일괄출력 외 별도 </a:t>
            </a:r>
            <a:r>
              <a:rPr lang="ko-KR" altLang="en-US" sz="1000" b="1" dirty="0" err="1" smtClean="0">
                <a:solidFill>
                  <a:schemeClr val="tx1"/>
                </a:solidFill>
              </a:rPr>
              <a:t>출력시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 사용</a:t>
            </a:r>
            <a:endParaRPr lang="en-US" altLang="ko-KR" sz="1000" b="1" dirty="0" smtClean="0">
              <a:solidFill>
                <a:schemeClr val="tx1"/>
              </a:solidFill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2643182" y="5286380"/>
            <a:ext cx="2150580" cy="3600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</a:rPr>
              <a:t>일괄출력 외 별도 </a:t>
            </a:r>
            <a:r>
              <a:rPr lang="ko-KR" altLang="en-US" sz="1000" b="1" dirty="0" err="1" smtClean="0">
                <a:solidFill>
                  <a:schemeClr val="tx1"/>
                </a:solidFill>
              </a:rPr>
              <a:t>출력시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 사용</a:t>
            </a:r>
            <a:endParaRPr lang="en-US" altLang="ko-KR" sz="1000" b="1" dirty="0" smtClean="0">
              <a:solidFill>
                <a:schemeClr val="tx1"/>
              </a:solidFill>
            </a:endParaRPr>
          </a:p>
        </p:txBody>
      </p:sp>
      <p:sp>
        <p:nvSpPr>
          <p:cNvPr id="15" name="액자 14">
            <a:extLst>
              <a:ext uri="{FF2B5EF4-FFF2-40B4-BE49-F238E27FC236}">
                <a16:creationId xmlns:a16="http://schemas.microsoft.com/office/drawing/2014/main" xmlns="" id="{72A2398F-12E1-4FC0-90C3-21849A73DF30}"/>
              </a:ext>
            </a:extLst>
          </p:cNvPr>
          <p:cNvSpPr/>
          <p:nvPr/>
        </p:nvSpPr>
        <p:spPr>
          <a:xfrm>
            <a:off x="583404" y="741090"/>
            <a:ext cx="2059778" cy="360040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마</a:t>
            </a:r>
            <a:r>
              <a:rPr lang="en-US" altLang="ko-KR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수입</a:t>
            </a:r>
            <a:r>
              <a:rPr lang="en-US" altLang="ko-KR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지출 </a:t>
            </a:r>
            <a:r>
              <a:rPr lang="ko-KR" altLang="en-US" sz="13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총괄표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액자 17">
            <a:extLst>
              <a:ext uri="{FF2B5EF4-FFF2-40B4-BE49-F238E27FC236}">
                <a16:creationId xmlns:a16="http://schemas.microsoft.com/office/drawing/2014/main" xmlns="" id="{72A2398F-12E1-4FC0-90C3-21849A73DF30}"/>
              </a:ext>
            </a:extLst>
          </p:cNvPr>
          <p:cNvSpPr/>
          <p:nvPr/>
        </p:nvSpPr>
        <p:spPr>
          <a:xfrm>
            <a:off x="577134" y="3779912"/>
            <a:ext cx="3211906" cy="360040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바</a:t>
            </a:r>
            <a:r>
              <a:rPr lang="en-US" altLang="ko-KR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정당의 재산 및 수입</a:t>
            </a:r>
            <a:r>
              <a:rPr lang="en-US" altLang="ko-KR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지출 </a:t>
            </a:r>
            <a:r>
              <a:rPr lang="ko-KR" altLang="en-US" sz="13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총괄표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액자 18">
            <a:extLst>
              <a:ext uri="{FF2B5EF4-FFF2-40B4-BE49-F238E27FC236}">
                <a16:creationId xmlns:a16="http://schemas.microsoft.com/office/drawing/2014/main" xmlns="" id="{72A2398F-12E1-4FC0-90C3-21849A73DF30}"/>
              </a:ext>
            </a:extLst>
          </p:cNvPr>
          <p:cNvSpPr/>
          <p:nvPr/>
        </p:nvSpPr>
        <p:spPr>
          <a:xfrm>
            <a:off x="574079" y="6660232"/>
            <a:ext cx="4855185" cy="360040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사</a:t>
            </a:r>
            <a:r>
              <a:rPr lang="en-US" altLang="ko-KR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지원금내역</a:t>
            </a:r>
            <a:r>
              <a:rPr lang="en-US" altLang="ko-KR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후보자 등에 지원한 내역이 있는 경우에만 해당</a:t>
            </a:r>
            <a:r>
              <a:rPr lang="en-US" altLang="ko-KR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슬라이드 번호 개체 틀 28"/>
          <p:cNvSpPr txBox="1">
            <a:spLocks/>
          </p:cNvSpPr>
          <p:nvPr/>
        </p:nvSpPr>
        <p:spPr>
          <a:xfrm>
            <a:off x="4982294" y="8477654"/>
            <a:ext cx="1543050" cy="486834"/>
          </a:xfrm>
          <a:prstGeom prst="rect">
            <a:avLst/>
          </a:prstGeom>
        </p:spPr>
        <p:txBody>
          <a:bodyPr vert="horz" lIns="87262" tIns="43630" rIns="87262" bIns="43630" rtlCol="0" anchor="ctr"/>
          <a:lstStyle>
            <a:defPPr>
              <a:defRPr lang="ko-KR"/>
            </a:defPPr>
            <a:lvl1pPr marL="0" algn="r" defTabSz="914400" rtl="0" eaLnBrk="1" latinLnBrk="1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42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25" y="1115616"/>
            <a:ext cx="5612642" cy="237626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26" y="7088290"/>
            <a:ext cx="5612640" cy="144415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9322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20" y="3757887"/>
            <a:ext cx="5229568" cy="20273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60" y="1612873"/>
            <a:ext cx="5245828" cy="173498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20" y="6309629"/>
            <a:ext cx="5229568" cy="215424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38" name="모서리가 둥근 직사각형 37"/>
          <p:cNvSpPr/>
          <p:nvPr/>
        </p:nvSpPr>
        <p:spPr>
          <a:xfrm>
            <a:off x="763923" y="1777666"/>
            <a:ext cx="428628" cy="119063"/>
          </a:xfrm>
          <a:prstGeom prst="roundRect">
            <a:avLst/>
          </a:prstGeom>
          <a:noFill/>
          <a:ln w="222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grpSp>
        <p:nvGrpSpPr>
          <p:cNvPr id="2" name="그룹 37"/>
          <p:cNvGrpSpPr/>
          <p:nvPr/>
        </p:nvGrpSpPr>
        <p:grpSpPr>
          <a:xfrm>
            <a:off x="674622" y="1274835"/>
            <a:ext cx="1054945" cy="304635"/>
            <a:chOff x="704830" y="4566856"/>
            <a:chExt cx="1054945" cy="304635"/>
          </a:xfrm>
        </p:grpSpPr>
        <p:sp>
          <p:nvSpPr>
            <p:cNvPr id="40" name="직사각형 39"/>
            <p:cNvSpPr/>
            <p:nvPr/>
          </p:nvSpPr>
          <p:spPr>
            <a:xfrm>
              <a:off x="805668" y="4566856"/>
              <a:ext cx="954107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감사의견서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41" name="타원 40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" name="그룹 37"/>
          <p:cNvGrpSpPr/>
          <p:nvPr/>
        </p:nvGrpSpPr>
        <p:grpSpPr>
          <a:xfrm>
            <a:off x="674622" y="3453252"/>
            <a:ext cx="1054945" cy="304635"/>
            <a:chOff x="704830" y="4566856"/>
            <a:chExt cx="1054945" cy="304635"/>
          </a:xfrm>
        </p:grpSpPr>
        <p:sp>
          <p:nvSpPr>
            <p:cNvPr id="44" name="직사각형 43"/>
            <p:cNvSpPr/>
            <p:nvPr/>
          </p:nvSpPr>
          <p:spPr>
            <a:xfrm>
              <a:off x="805668" y="4566856"/>
              <a:ext cx="954107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심사의결서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45" name="타원 44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46" name="모서리가 둥근 직사각형 45"/>
          <p:cNvSpPr/>
          <p:nvPr/>
        </p:nvSpPr>
        <p:spPr>
          <a:xfrm>
            <a:off x="1268760" y="3871540"/>
            <a:ext cx="428628" cy="119063"/>
          </a:xfrm>
          <a:prstGeom prst="roundRect">
            <a:avLst/>
          </a:prstGeom>
          <a:noFill/>
          <a:ln w="222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grpSp>
        <p:nvGrpSpPr>
          <p:cNvPr id="4" name="그룹 37"/>
          <p:cNvGrpSpPr/>
          <p:nvPr/>
        </p:nvGrpSpPr>
        <p:grpSpPr>
          <a:xfrm>
            <a:off x="674622" y="5901262"/>
            <a:ext cx="1721795" cy="304635"/>
            <a:chOff x="704830" y="4566856"/>
            <a:chExt cx="1721795" cy="304635"/>
          </a:xfrm>
        </p:grpSpPr>
        <p:sp>
          <p:nvSpPr>
            <p:cNvPr id="49" name="직사각형 48"/>
            <p:cNvSpPr/>
            <p:nvPr/>
          </p:nvSpPr>
          <p:spPr>
            <a:xfrm>
              <a:off x="805668" y="4566856"/>
              <a:ext cx="1620957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회계보고서 제출문서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56" name="타원 55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57" name="모서리가 둥근 직사각형 56"/>
          <p:cNvSpPr/>
          <p:nvPr/>
        </p:nvSpPr>
        <p:spPr>
          <a:xfrm>
            <a:off x="1725558" y="6434153"/>
            <a:ext cx="714380" cy="136526"/>
          </a:xfrm>
          <a:prstGeom prst="roundRect">
            <a:avLst/>
          </a:prstGeom>
          <a:noFill/>
          <a:ln w="222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4320547" y="1625582"/>
            <a:ext cx="1193792" cy="119063"/>
          </a:xfrm>
          <a:prstGeom prst="roundRect">
            <a:avLst/>
          </a:prstGeom>
          <a:noFill/>
          <a:ln w="222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4400558" y="6323027"/>
            <a:ext cx="1193792" cy="119063"/>
          </a:xfrm>
          <a:prstGeom prst="roundRect">
            <a:avLst/>
          </a:prstGeom>
          <a:noFill/>
          <a:ln w="222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4349758" y="3754433"/>
            <a:ext cx="1193792" cy="119063"/>
          </a:xfrm>
          <a:prstGeom prst="roundRect">
            <a:avLst/>
          </a:prstGeom>
          <a:noFill/>
          <a:ln w="222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43</a:t>
            </a:r>
            <a:endParaRPr lang="ko-KR" altLang="en-US" dirty="0"/>
          </a:p>
        </p:txBody>
      </p:sp>
      <p:sp>
        <p:nvSpPr>
          <p:cNvPr id="23" name="액자 22">
            <a:extLst>
              <a:ext uri="{FF2B5EF4-FFF2-40B4-BE49-F238E27FC236}">
                <a16:creationId xmlns:a16="http://schemas.microsoft.com/office/drawing/2014/main" xmlns="" id="{A902C57E-0E5A-485C-B29E-7EA57F9E886B}"/>
              </a:ext>
            </a:extLst>
          </p:cNvPr>
          <p:cNvSpPr/>
          <p:nvPr/>
        </p:nvSpPr>
        <p:spPr>
          <a:xfrm>
            <a:off x="653455" y="786702"/>
            <a:ext cx="2376264" cy="360040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아</a:t>
            </a:r>
            <a:r>
              <a:rPr lang="en-US" altLang="ko-KR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감사의견서 등 출력</a:t>
            </a:r>
          </a:p>
        </p:txBody>
      </p:sp>
    </p:spTree>
    <p:extLst>
      <p:ext uri="{BB962C8B-B14F-4D97-AF65-F5344CB8AC3E}">
        <p14:creationId xmlns:p14="http://schemas.microsoft.com/office/powerpoint/2010/main" val="315923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5" descr="eterstertrt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80" y="2857488"/>
            <a:ext cx="5679321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직사각형 8"/>
          <p:cNvSpPr/>
          <p:nvPr/>
        </p:nvSpPr>
        <p:spPr>
          <a:xfrm>
            <a:off x="785794" y="3500430"/>
            <a:ext cx="5036379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80000"/>
              </a:lnSpc>
            </a:pPr>
            <a:r>
              <a:rPr lang="en-US" altLang="ko-KR" sz="28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Ⅳ</a:t>
            </a:r>
            <a:r>
              <a:rPr lang="en-US" altLang="ko-KR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회계관리 프로그램</a:t>
            </a:r>
            <a:endParaRPr lang="en-US" altLang="ko-KR" sz="28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>
              <a:lnSpc>
                <a:spcPct val="180000"/>
              </a:lnSpc>
            </a:pPr>
            <a:r>
              <a:rPr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2800" b="1" dirty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자료 백업 및 복원</a:t>
            </a:r>
          </a:p>
        </p:txBody>
      </p:sp>
      <p:pic>
        <p:nvPicPr>
          <p:cNvPr id="10" name="Picture 2" descr="C:\Users\uers\Desktop\ci59_img7.gif"/>
          <p:cNvPicPr>
            <a:picLocks noChangeAspect="1" noChangeArrowheads="1"/>
          </p:cNvPicPr>
          <p:nvPr/>
        </p:nvPicPr>
        <p:blipFill>
          <a:blip r:embed="rId3" cstate="print"/>
          <a:srcRect b="25069"/>
          <a:stretch>
            <a:fillRect/>
          </a:stretch>
        </p:blipFill>
        <p:spPr bwMode="auto">
          <a:xfrm>
            <a:off x="2107397" y="1928794"/>
            <a:ext cx="2643206" cy="914750"/>
          </a:xfrm>
          <a:prstGeom prst="rect">
            <a:avLst/>
          </a:prstGeom>
          <a:noFill/>
        </p:spPr>
      </p:pic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44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0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0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5C247BBC-3EA9-4FE2-9A98-AF7736A525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810" y="2882285"/>
            <a:ext cx="4299858" cy="388322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50508" y="721757"/>
            <a:ext cx="22273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자료 백업 방법</a:t>
            </a:r>
            <a:endParaRPr lang="ko-KR" altLang="en-US" sz="1600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>
            <a:off x="565823" y="1085825"/>
            <a:ext cx="1848656" cy="2502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액자 32"/>
          <p:cNvSpPr/>
          <p:nvPr/>
        </p:nvSpPr>
        <p:spPr>
          <a:xfrm>
            <a:off x="544710" y="2143108"/>
            <a:ext cx="2598538" cy="381129"/>
          </a:xfrm>
          <a:prstGeom prst="frame">
            <a:avLst>
              <a:gd name="adj1" fmla="val 1442"/>
            </a:avLst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프로그램을 이용한 백업방법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571480" y="1309451"/>
            <a:ext cx="5786478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◎ </a:t>
            </a:r>
            <a:r>
              <a:rPr lang="ko-KR" altLang="en-US" sz="1200" dirty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프로그램 종료 시 자동백업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되므로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,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필요에 따라 프로그램이 저장된 작업경로</a:t>
            </a:r>
            <a:endParaRPr lang="en-US" altLang="ko-KR" sz="1200" dirty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  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에서 백업파일을 복구할 수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있습니다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564588" y="2852067"/>
            <a:ext cx="1528862" cy="3913440"/>
            <a:chOff x="564588" y="2841837"/>
            <a:chExt cx="1920068" cy="4143405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629" t="4518" r="81977" b="36343"/>
            <a:stretch>
              <a:fillRect/>
            </a:stretch>
          </p:blipFill>
          <p:spPr bwMode="auto">
            <a:xfrm>
              <a:off x="564588" y="2841837"/>
              <a:ext cx="1441774" cy="414340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0" name="모서리가 둥근 직사각형 19"/>
            <p:cNvSpPr/>
            <p:nvPr/>
          </p:nvSpPr>
          <p:spPr>
            <a:xfrm>
              <a:off x="587815" y="3324896"/>
              <a:ext cx="1033463" cy="314327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479759" y="3341479"/>
              <a:ext cx="1004897" cy="268969"/>
            </a:xfrm>
            <a:prstGeom prst="rect">
              <a:avLst/>
            </a:prstGeom>
            <a:noFill/>
          </p:spPr>
          <p:txBody>
            <a:bodyPr wrap="square" lIns="34352" tIns="34352" rIns="34352" bIns="34352" rtlCol="0" anchor="ctr" anchorCtr="1">
              <a:spAutoFit/>
            </a:bodyPr>
            <a:lstStyle/>
            <a:p>
              <a:r>
                <a:rPr lang="ko-KR" altLang="en-US" sz="1200" b="1" dirty="0">
                  <a:solidFill>
                    <a:srgbClr val="C00000"/>
                  </a:solidFill>
                  <a:latin typeface="+mn-ea"/>
                </a:rPr>
                <a:t>① 클릭</a:t>
              </a:r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3705233" y="4849296"/>
            <a:ext cx="428629" cy="225443"/>
          </a:xfrm>
          <a:prstGeom prst="round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4284672" y="4782801"/>
            <a:ext cx="800153" cy="254041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② 클릭</a:t>
            </a:r>
          </a:p>
        </p:txBody>
      </p:sp>
      <p:grpSp>
        <p:nvGrpSpPr>
          <p:cNvPr id="41" name="그룹 101"/>
          <p:cNvGrpSpPr/>
          <p:nvPr/>
        </p:nvGrpSpPr>
        <p:grpSpPr>
          <a:xfrm>
            <a:off x="637755" y="7397743"/>
            <a:ext cx="488222" cy="494449"/>
            <a:chOff x="1328003" y="4166313"/>
            <a:chExt cx="848899" cy="689874"/>
          </a:xfrm>
        </p:grpSpPr>
        <p:sp>
          <p:nvSpPr>
            <p:cNvPr id="42" name="물결 41"/>
            <p:cNvSpPr/>
            <p:nvPr/>
          </p:nvSpPr>
          <p:spPr>
            <a:xfrm rot="19320719">
              <a:off x="1328003" y="4166313"/>
              <a:ext cx="848899" cy="689874"/>
            </a:xfrm>
            <a:prstGeom prst="wave">
              <a:avLst>
                <a:gd name="adj1" fmla="val 12500"/>
                <a:gd name="adj2" fmla="val 1238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Text Placeholder 3"/>
            <p:cNvSpPr txBox="1">
              <a:spLocks/>
            </p:cNvSpPr>
            <p:nvPr/>
          </p:nvSpPr>
          <p:spPr>
            <a:xfrm rot="19892846">
              <a:off x="1492961" y="4274303"/>
              <a:ext cx="491924" cy="450362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atinLnBrk="0">
                <a:spcBef>
                  <a:spcPct val="20000"/>
                </a:spcBef>
                <a:defRPr/>
              </a:pPr>
              <a:r>
                <a:rPr lang="en-US" altLang="ko-KR" sz="2300" dirty="0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tip!</a:t>
              </a:r>
              <a:endParaRPr lang="en-US" sz="2300" dirty="0">
                <a:solidFill>
                  <a:srgbClr val="4F012A"/>
                </a:solidFill>
                <a:latin typeface="HY얕은샘물M" pitchFamily="18" charset="-127"/>
                <a:ea typeface="HY얕은샘물M" pitchFamily="18" charset="-127"/>
              </a:endParaRPr>
            </a:p>
          </p:txBody>
        </p:sp>
      </p:grpSp>
      <p:sp>
        <p:nvSpPr>
          <p:cNvPr id="24" name="모서리가 접힌 도형 23"/>
          <p:cNvSpPr/>
          <p:nvPr/>
        </p:nvSpPr>
        <p:spPr>
          <a:xfrm>
            <a:off x="1279358" y="7020272"/>
            <a:ext cx="5103310" cy="1282154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marL="228600" indent="-228600" algn="just">
              <a:lnSpc>
                <a:spcPct val="150000"/>
              </a:lnSpc>
              <a:buAutoNum type="arabicPeriod"/>
            </a:pP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백업이 이뤄진 경우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해당 날짜 및 </a:t>
            </a:r>
            <a:r>
              <a:rPr kumimoji="1" lang="ko-KR" altLang="en-US" sz="1100" b="1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시간별로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파일이 </a:t>
            </a:r>
            <a:r>
              <a:rPr kumimoji="1" lang="ko-KR" altLang="en-US" sz="11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생성됩니다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  <a:p>
            <a:pPr marL="228600" indent="-228600" algn="just">
              <a:lnSpc>
                <a:spcPct val="150000"/>
              </a:lnSpc>
              <a:buAutoNum type="arabicPeriod"/>
            </a:pP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후보자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후원회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정당선거사무소 등 </a:t>
            </a:r>
            <a:r>
              <a:rPr kumimoji="1" lang="en-US" altLang="ko-KR" sz="11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</a:t>
            </a:r>
            <a:r>
              <a:rPr kumimoji="1" lang="ko-KR" altLang="en-US" sz="11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개 이상의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사용자로 프로그램을 사용</a:t>
            </a:r>
            <a:endParaRPr kumimoji="1" lang="en-US" altLang="ko-KR" sz="1100" b="1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하는 경우에는 반드시 각각의 아이디를 확인하여 백업 및 복원에 </a:t>
            </a:r>
            <a:r>
              <a:rPr kumimoji="1" lang="ko-KR" altLang="en-US" sz="11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유의 </a:t>
            </a:r>
            <a:endParaRPr kumimoji="1" lang="en-US" altLang="ko-KR" sz="1100" b="1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</a:t>
            </a:r>
            <a:r>
              <a:rPr kumimoji="1" lang="en-US" altLang="ko-KR" sz="11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(</a:t>
            </a:r>
            <a:r>
              <a:rPr kumimoji="1" lang="en-US" altLang="ko-KR" sz="1100" b="1" kern="0" dirty="0" smtClean="0">
                <a:solidFill>
                  <a:srgbClr val="FF0000"/>
                </a:solidFill>
                <a:latin typeface="+mn-ea"/>
              </a:rPr>
              <a:t>※</a:t>
            </a:r>
            <a:r>
              <a:rPr kumimoji="1" lang="en-US" altLang="ko-KR" sz="11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kumimoji="1" lang="ko-KR" altLang="en-US" sz="1100" b="1" kern="0" dirty="0" err="1" smtClean="0">
                <a:solidFill>
                  <a:srgbClr val="FF0000"/>
                </a:solidFill>
                <a:latin typeface="+mn-ea"/>
              </a:rPr>
              <a:t>로그아웃할</a:t>
            </a:r>
            <a:r>
              <a:rPr kumimoji="1" lang="ko-KR" altLang="en-US" sz="1100" b="1" kern="0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kumimoji="1" lang="ko-KR" altLang="en-US" sz="1100" b="1" kern="0" dirty="0">
                <a:solidFill>
                  <a:srgbClr val="FF0000"/>
                </a:solidFill>
                <a:latin typeface="+mn-ea"/>
              </a:rPr>
              <a:t>경우 </a:t>
            </a:r>
            <a:r>
              <a:rPr kumimoji="1" lang="ko-KR" altLang="en-US" sz="1100" b="1" kern="0" dirty="0" err="1">
                <a:solidFill>
                  <a:srgbClr val="FF0000"/>
                </a:solidFill>
                <a:latin typeface="+mn-ea"/>
              </a:rPr>
              <a:t>자동백업되지</a:t>
            </a:r>
            <a:r>
              <a:rPr kumimoji="1" lang="ko-KR" altLang="en-US" sz="1100" b="1" kern="0" dirty="0">
                <a:solidFill>
                  <a:srgbClr val="FF0000"/>
                </a:solidFill>
                <a:latin typeface="+mn-ea"/>
              </a:rPr>
              <a:t> 않음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</a:p>
        </p:txBody>
      </p:sp>
      <p:sp>
        <p:nvSpPr>
          <p:cNvPr id="21" name="슬라이드 번호 개체 틀 20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45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A72B3608-38C9-4109-B00D-5D54C66A5F88}"/>
              </a:ext>
            </a:extLst>
          </p:cNvPr>
          <p:cNvSpPr/>
          <p:nvPr/>
        </p:nvSpPr>
        <p:spPr>
          <a:xfrm>
            <a:off x="3630166" y="5323819"/>
            <a:ext cx="2350192" cy="12353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모서리가 둥근 직사각형 30"/>
          <p:cNvSpPr/>
          <p:nvPr/>
        </p:nvSpPr>
        <p:spPr>
          <a:xfrm>
            <a:off x="3587760" y="5200738"/>
            <a:ext cx="2217504" cy="184143"/>
          </a:xfrm>
          <a:prstGeom prst="round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3850827" y="5432787"/>
            <a:ext cx="2243147" cy="407929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100" b="1" dirty="0">
                <a:solidFill>
                  <a:srgbClr val="C00000"/>
                </a:solidFill>
                <a:latin typeface="+mn-ea"/>
              </a:rPr>
              <a:t>③ 백업을 실시한 날짜와 시간</a:t>
            </a:r>
            <a:endParaRPr lang="en-US" altLang="ko-KR" sz="1100" b="1" dirty="0">
              <a:solidFill>
                <a:srgbClr val="C00000"/>
              </a:solidFill>
              <a:latin typeface="+mn-ea"/>
            </a:endParaRPr>
          </a:p>
          <a:p>
            <a:r>
              <a:rPr lang="ko-KR" altLang="en-US" sz="1100" b="1" dirty="0">
                <a:solidFill>
                  <a:srgbClr val="C00000"/>
                </a:solidFill>
                <a:latin typeface="+mn-ea"/>
              </a:rPr>
              <a:t> </a:t>
            </a:r>
            <a:r>
              <a:rPr lang="en-US" altLang="ko-KR" sz="1100" b="1" dirty="0">
                <a:solidFill>
                  <a:srgbClr val="C00000"/>
                </a:solidFill>
                <a:latin typeface="+mn-ea"/>
              </a:rPr>
              <a:t>   </a:t>
            </a:r>
            <a:r>
              <a:rPr lang="ko-KR" altLang="en-US" sz="1100" b="1" dirty="0">
                <a:solidFill>
                  <a:srgbClr val="C00000"/>
                </a:solidFill>
                <a:latin typeface="+mn-ea"/>
              </a:rPr>
              <a:t>이름으로 백업파일 생성됨</a:t>
            </a:r>
          </a:p>
        </p:txBody>
      </p:sp>
      <p:sp>
        <p:nvSpPr>
          <p:cNvPr id="26" name="모서리가 둥근 직사각형 25"/>
          <p:cNvSpPr/>
          <p:nvPr/>
        </p:nvSpPr>
        <p:spPr>
          <a:xfrm>
            <a:off x="574637" y="3843071"/>
            <a:ext cx="822899" cy="224873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574637" y="4325496"/>
            <a:ext cx="822899" cy="224873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109504" y="4541520"/>
            <a:ext cx="792088" cy="254041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자동백업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17309" y="4067944"/>
            <a:ext cx="1152128" cy="254041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자동백업 안됨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액자 32"/>
          <p:cNvSpPr/>
          <p:nvPr/>
        </p:nvSpPr>
        <p:spPr>
          <a:xfrm>
            <a:off x="544710" y="833285"/>
            <a:ext cx="3741546" cy="381129"/>
          </a:xfrm>
          <a:prstGeom prst="frame">
            <a:avLst>
              <a:gd name="adj1" fmla="val 1442"/>
            </a:avLst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해당 폴더 또는 파일 복사를 통한 백업방법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571480" y="1331223"/>
            <a:ext cx="5715040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(1)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회계관리 프로그램과 해당 자료가 포함되어 있는 폴더 전체를 복사하여 별도</a:t>
            </a:r>
            <a:endParaRPr lang="en-US" altLang="ko-KR" sz="1200" dirty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    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저장매체에 저장한 후 필요시 다른 컴퓨터 등에서 사용하는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방법입니다</a:t>
            </a:r>
            <a:r>
              <a:rPr lang="en-US" altLang="ko-KR" sz="1200" dirty="0" smtClean="0">
                <a:latin typeface="HY견명조" pitchFamily="18" charset="-127"/>
                <a:ea typeface="HY견명조" pitchFamily="18" charset="-127"/>
              </a:rPr>
              <a:t>.</a:t>
            </a:r>
          </a:p>
          <a:p>
            <a:pPr>
              <a:lnSpc>
                <a:spcPct val="130000"/>
              </a:lnSpc>
            </a:pPr>
            <a:endParaRPr lang="en-US" altLang="ko-KR" sz="1200" dirty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 smtClean="0">
                <a:solidFill>
                  <a:srgbClr val="FF0000"/>
                </a:solidFill>
                <a:latin typeface="+mj-lt"/>
                <a:ea typeface="바탕체" pitchFamily="17" charset="-127"/>
              </a:rPr>
              <a:t>    </a:t>
            </a:r>
            <a:r>
              <a:rPr lang="en-US" altLang="ko-KR" sz="1100" b="1" dirty="0" smtClean="0">
                <a:solidFill>
                  <a:srgbClr val="FF0000"/>
                </a:solidFill>
                <a:latin typeface="+mj-lt"/>
                <a:ea typeface="바탕체" pitchFamily="17" charset="-127"/>
              </a:rPr>
              <a:t>※ USB</a:t>
            </a:r>
            <a:r>
              <a:rPr lang="ko-KR" altLang="en-US" sz="1100" b="1" dirty="0">
                <a:solidFill>
                  <a:srgbClr val="FF0000"/>
                </a:solidFill>
                <a:latin typeface="+mj-lt"/>
                <a:ea typeface="바탕체" pitchFamily="17" charset="-127"/>
              </a:rPr>
              <a:t>저장장치를 사용할 경우 훼손 및 분실 등 관리에 </a:t>
            </a:r>
            <a:r>
              <a:rPr lang="ko-KR" altLang="en-US" sz="1100" b="1" dirty="0" smtClean="0">
                <a:solidFill>
                  <a:srgbClr val="FF0000"/>
                </a:solidFill>
                <a:latin typeface="+mj-lt"/>
                <a:ea typeface="바탕체" pitchFamily="17" charset="-127"/>
              </a:rPr>
              <a:t>유의바랍니다</a:t>
            </a:r>
            <a:r>
              <a:rPr lang="en-US" altLang="ko-KR" sz="1100" b="1" dirty="0" smtClean="0">
                <a:solidFill>
                  <a:srgbClr val="FF0000"/>
                </a:solidFill>
                <a:latin typeface="+mj-lt"/>
                <a:ea typeface="바탕체" pitchFamily="17" charset="-127"/>
              </a:rPr>
              <a:t>.</a:t>
            </a:r>
            <a:endParaRPr lang="ko-KR" altLang="en-US" sz="1100" b="1" dirty="0">
              <a:solidFill>
                <a:srgbClr val="FF0000"/>
              </a:solidFill>
              <a:latin typeface="+mj-lt"/>
              <a:ea typeface="HY견명조" pitchFamily="18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714356" y="2483768"/>
            <a:ext cx="5572164" cy="4198649"/>
            <a:chOff x="714356" y="2786050"/>
            <a:chExt cx="5429288" cy="4198649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r="18478" b="10270"/>
            <a:stretch>
              <a:fillRect/>
            </a:stretch>
          </p:blipFill>
          <p:spPr bwMode="auto">
            <a:xfrm>
              <a:off x="714356" y="2786050"/>
              <a:ext cx="5429288" cy="4198649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7" name="모서리가 둥근 직사각형 26"/>
            <p:cNvSpPr/>
            <p:nvPr/>
          </p:nvSpPr>
          <p:spPr>
            <a:xfrm>
              <a:off x="1071546" y="5786446"/>
              <a:ext cx="942311" cy="257172"/>
            </a:xfrm>
            <a:prstGeom prst="roundRect">
              <a:avLst/>
            </a:prstGeom>
            <a:noFill/>
            <a:ln w="2540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모서리가 둥근 직사각형 30"/>
            <p:cNvSpPr/>
            <p:nvPr/>
          </p:nvSpPr>
          <p:spPr>
            <a:xfrm>
              <a:off x="3039155" y="6602880"/>
              <a:ext cx="2171020" cy="212263"/>
            </a:xfrm>
            <a:prstGeom prst="roundRect">
              <a:avLst/>
            </a:prstGeom>
            <a:noFill/>
            <a:ln w="2540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4" name="모서리가 둥근 직사각형 23"/>
          <p:cNvSpPr/>
          <p:nvPr/>
        </p:nvSpPr>
        <p:spPr>
          <a:xfrm>
            <a:off x="758600" y="7020272"/>
            <a:ext cx="5456482" cy="909658"/>
          </a:xfrm>
          <a:prstGeom prst="roundRect">
            <a:avLst>
              <a:gd name="adj" fmla="val 5484"/>
            </a:avLst>
          </a:prstGeom>
          <a:noFill/>
          <a:ln w="12700">
            <a:solidFill>
              <a:srgbClr val="7030A0"/>
            </a:solidFill>
            <a:prstDash val="sys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marL="228600" indent="-228600">
              <a:lnSpc>
                <a:spcPct val="120000"/>
              </a:lnSpc>
              <a:buAutoNum type="arabicPeriod"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윈도우 탐색기 또는 </a:t>
            </a:r>
            <a:r>
              <a:rPr lang="ko-KR" altLang="en-US" sz="1100" b="1" dirty="0" err="1">
                <a:solidFill>
                  <a:schemeClr val="tx1"/>
                </a:solidFill>
                <a:latin typeface="+mn-ea"/>
              </a:rPr>
              <a:t>내컴퓨터를</a:t>
            </a: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 실행하여 </a:t>
            </a:r>
            <a:r>
              <a:rPr lang="en-US" altLang="ko-KR" sz="1100" b="1" dirty="0">
                <a:solidFill>
                  <a:schemeClr val="tx1"/>
                </a:solidFill>
                <a:latin typeface="+mn-ea"/>
              </a:rPr>
              <a:t>C</a:t>
            </a: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드라이브에서 </a:t>
            </a:r>
            <a:r>
              <a:rPr lang="en-US" altLang="ko-KR" sz="1100" b="1" dirty="0">
                <a:solidFill>
                  <a:schemeClr val="tx1"/>
                </a:solidFill>
                <a:latin typeface="+mn-ea"/>
              </a:rPr>
              <a:t>Program Files</a:t>
            </a: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를 클릭</a:t>
            </a:r>
            <a:endParaRPr lang="en-US" altLang="ko-KR" sz="1100" b="1" dirty="0">
              <a:solidFill>
                <a:schemeClr val="tx1"/>
              </a:solidFill>
              <a:latin typeface="+mn-ea"/>
            </a:endParaRPr>
          </a:p>
          <a:p>
            <a:pPr marL="228600" indent="-228600">
              <a:lnSpc>
                <a:spcPct val="120000"/>
              </a:lnSpc>
              <a:buAutoNum type="arabicPeriod"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해당 폴더에서 </a:t>
            </a:r>
            <a:r>
              <a:rPr lang="en-US" altLang="ko-KR" sz="1100" b="1" dirty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중앙선거관리위원회</a:t>
            </a:r>
            <a:r>
              <a:rPr lang="en-US" altLang="ko-KR" sz="1100" b="1" dirty="0">
                <a:solidFill>
                  <a:schemeClr val="tx1"/>
                </a:solidFill>
                <a:latin typeface="+mn-ea"/>
              </a:rPr>
              <a:t>_</a:t>
            </a: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정치자금회계관리</a:t>
            </a:r>
            <a:r>
              <a:rPr lang="en-US" altLang="ko-KR" sz="1100" b="1" dirty="0">
                <a:solidFill>
                  <a:schemeClr val="tx1"/>
                </a:solidFill>
                <a:latin typeface="+mn-ea"/>
              </a:rPr>
              <a:t>2” </a:t>
            </a: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폴더를 선택</a:t>
            </a:r>
            <a:endParaRPr lang="en-US" altLang="ko-KR" sz="1100" b="1" dirty="0">
              <a:solidFill>
                <a:schemeClr val="tx1"/>
              </a:solidFill>
              <a:latin typeface="+mn-ea"/>
            </a:endParaRPr>
          </a:p>
          <a:p>
            <a:pPr marL="228600" indent="-228600">
              <a:lnSpc>
                <a:spcPct val="120000"/>
              </a:lnSpc>
              <a:buAutoNum type="arabicPeriod"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복사하여</a:t>
            </a:r>
            <a:r>
              <a:rPr lang="en-US" altLang="ko-KR" sz="11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별도의 </a:t>
            </a:r>
            <a:r>
              <a:rPr lang="en-US" altLang="ko-KR" sz="1100" b="1" dirty="0">
                <a:solidFill>
                  <a:schemeClr val="tx1"/>
                </a:solidFill>
                <a:latin typeface="+mn-ea"/>
              </a:rPr>
              <a:t>USB</a:t>
            </a: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저장장치에 저장해두거나</a:t>
            </a:r>
            <a:r>
              <a:rPr lang="en-US" altLang="ko-KR" sz="11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압축한 후 개인 </a:t>
            </a:r>
            <a:r>
              <a:rPr lang="ko-KR" altLang="en-US" sz="1100" b="1" dirty="0" err="1">
                <a:solidFill>
                  <a:schemeClr val="tx1"/>
                </a:solidFill>
                <a:latin typeface="+mn-ea"/>
              </a:rPr>
              <a:t>이메일로</a:t>
            </a: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 송부</a:t>
            </a:r>
            <a:endParaRPr lang="en-US" altLang="ko-KR" sz="11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46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5CA20D5E-E5F9-402B-A272-1F49D8F47ABE}"/>
              </a:ext>
            </a:extLst>
          </p:cNvPr>
          <p:cNvGrpSpPr/>
          <p:nvPr/>
        </p:nvGrpSpPr>
        <p:grpSpPr>
          <a:xfrm>
            <a:off x="2082810" y="2882285"/>
            <a:ext cx="4299858" cy="3883222"/>
            <a:chOff x="2082810" y="2882285"/>
            <a:chExt cx="4299858" cy="3883222"/>
          </a:xfrm>
        </p:grpSpPr>
        <p:pic>
          <p:nvPicPr>
            <p:cNvPr id="29" name="그림 28">
              <a:extLst>
                <a:ext uri="{FF2B5EF4-FFF2-40B4-BE49-F238E27FC236}">
                  <a16:creationId xmlns:a16="http://schemas.microsoft.com/office/drawing/2014/main" xmlns="" id="{4AAB11A8-6C2B-474C-ADE7-C992D043FB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810" y="2882285"/>
              <a:ext cx="4299858" cy="3883222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xmlns="" id="{0ED33AF3-8FD7-4430-9709-41EFC5666ABB}"/>
                </a:ext>
              </a:extLst>
            </p:cNvPr>
            <p:cNvSpPr/>
            <p:nvPr/>
          </p:nvSpPr>
          <p:spPr>
            <a:xfrm>
              <a:off x="3630166" y="5323819"/>
              <a:ext cx="2350192" cy="12353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61394" y="721757"/>
            <a:ext cx="22164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자료 복원 방법</a:t>
            </a:r>
            <a:endParaRPr lang="ko-KR" altLang="en-US" sz="1600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>
            <a:off x="565823" y="1085825"/>
            <a:ext cx="1839621" cy="2502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액자 32"/>
          <p:cNvSpPr/>
          <p:nvPr/>
        </p:nvSpPr>
        <p:spPr>
          <a:xfrm>
            <a:off x="544710" y="1333351"/>
            <a:ext cx="2598538" cy="381129"/>
          </a:xfrm>
          <a:prstGeom prst="frame">
            <a:avLst>
              <a:gd name="adj1" fmla="val 1442"/>
            </a:avLst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프로그램을 이용한 복원방법</a:t>
            </a:r>
          </a:p>
        </p:txBody>
      </p:sp>
      <p:pic>
        <p:nvPicPr>
          <p:cNvPr id="21" name="Picture 12" descr="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1496481" y="3860001"/>
            <a:ext cx="6000792" cy="1138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4" name="그룹 23"/>
          <p:cNvGrpSpPr/>
          <p:nvPr/>
        </p:nvGrpSpPr>
        <p:grpSpPr>
          <a:xfrm>
            <a:off x="564588" y="2566314"/>
            <a:ext cx="1528862" cy="3913440"/>
            <a:chOff x="564588" y="2841837"/>
            <a:chExt cx="1920068" cy="4143405"/>
          </a:xfrm>
        </p:grpSpPr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629" t="4518" r="81977" b="36343"/>
            <a:stretch>
              <a:fillRect/>
            </a:stretch>
          </p:blipFill>
          <p:spPr bwMode="auto">
            <a:xfrm>
              <a:off x="564588" y="2841837"/>
              <a:ext cx="1441774" cy="414340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6" name="모서리가 둥근 직사각형 25"/>
            <p:cNvSpPr/>
            <p:nvPr/>
          </p:nvSpPr>
          <p:spPr>
            <a:xfrm>
              <a:off x="587815" y="3324896"/>
              <a:ext cx="1033463" cy="314327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479759" y="3341479"/>
              <a:ext cx="1004897" cy="268969"/>
            </a:xfrm>
            <a:prstGeom prst="rect">
              <a:avLst/>
            </a:prstGeom>
            <a:noFill/>
          </p:spPr>
          <p:txBody>
            <a:bodyPr wrap="square" lIns="34352" tIns="34352" rIns="34352" bIns="34352" rtlCol="0" anchor="ctr" anchorCtr="1">
              <a:spAutoFit/>
            </a:bodyPr>
            <a:lstStyle/>
            <a:p>
              <a:r>
                <a:rPr lang="ko-KR" altLang="en-US" sz="1200" b="1" dirty="0">
                  <a:solidFill>
                    <a:srgbClr val="C00000"/>
                  </a:solidFill>
                  <a:latin typeface="+mn-ea"/>
                </a:rPr>
                <a:t>① 클릭</a:t>
              </a:r>
            </a:p>
          </p:txBody>
        </p:sp>
      </p:grpSp>
      <p:sp>
        <p:nvSpPr>
          <p:cNvPr id="34" name="모서리가 둥근 직사각형 33"/>
          <p:cNvSpPr/>
          <p:nvPr/>
        </p:nvSpPr>
        <p:spPr>
          <a:xfrm>
            <a:off x="4088535" y="4859941"/>
            <a:ext cx="348578" cy="216116"/>
          </a:xfrm>
          <a:prstGeom prst="round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3502336" y="5417423"/>
            <a:ext cx="2286016" cy="238652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100" b="1" dirty="0">
                <a:solidFill>
                  <a:srgbClr val="C00000"/>
                </a:solidFill>
                <a:latin typeface="+mn-ea"/>
              </a:rPr>
              <a:t>② 원하는 시점의 백업파일을 선택</a:t>
            </a:r>
          </a:p>
        </p:txBody>
      </p:sp>
      <p:sp>
        <p:nvSpPr>
          <p:cNvPr id="38" name="모서리가 둥근 직사각형 37"/>
          <p:cNvSpPr/>
          <p:nvPr/>
        </p:nvSpPr>
        <p:spPr>
          <a:xfrm>
            <a:off x="3582980" y="5213834"/>
            <a:ext cx="2186320" cy="125837"/>
          </a:xfrm>
          <a:prstGeom prst="roundRect">
            <a:avLst/>
          </a:prstGeom>
          <a:noFill/>
          <a:ln w="158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4019545" y="4601787"/>
            <a:ext cx="550094" cy="238652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100" b="1" dirty="0">
                <a:solidFill>
                  <a:srgbClr val="C00000"/>
                </a:solidFill>
                <a:latin typeface="+mn-ea"/>
              </a:rPr>
              <a:t>③ 클릭</a:t>
            </a:r>
          </a:p>
        </p:txBody>
      </p:sp>
      <p:sp>
        <p:nvSpPr>
          <p:cNvPr id="41" name="직사각형 40"/>
          <p:cNvSpPr/>
          <p:nvPr/>
        </p:nvSpPr>
        <p:spPr>
          <a:xfrm>
            <a:off x="571480" y="1775432"/>
            <a:ext cx="5857916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◎ 프로그램을 통해 백업을 한 경우에만 사용이 가능하며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,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여러 차례 백업한 자료가</a:t>
            </a:r>
            <a:endParaRPr lang="en-US" altLang="ko-KR" sz="1200" dirty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 있는 경우 원하는 시점의 백업파일을 선택하여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복원합니다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928802" y="6368016"/>
            <a:ext cx="2041092" cy="407929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100" b="1" dirty="0">
                <a:solidFill>
                  <a:srgbClr val="C00000"/>
                </a:solidFill>
                <a:latin typeface="+mn-ea"/>
              </a:rPr>
              <a:t>④ 복구 버튼을 클릭하면</a:t>
            </a:r>
            <a:endParaRPr lang="en-US" altLang="ko-KR" sz="1100" b="1" dirty="0">
              <a:solidFill>
                <a:srgbClr val="C00000"/>
              </a:solidFill>
              <a:latin typeface="+mn-ea"/>
            </a:endParaRPr>
          </a:p>
          <a:p>
            <a:r>
              <a:rPr lang="en-US" altLang="ko-KR" sz="1100" b="1" dirty="0">
                <a:solidFill>
                  <a:srgbClr val="C00000"/>
                </a:solidFill>
                <a:latin typeface="+mn-ea"/>
              </a:rPr>
              <a:t>    </a:t>
            </a:r>
            <a:r>
              <a:rPr lang="ko-KR" altLang="en-US" sz="1100" b="1" dirty="0">
                <a:solidFill>
                  <a:srgbClr val="C00000"/>
                </a:solidFill>
                <a:latin typeface="+mn-ea"/>
              </a:rPr>
              <a:t>아래의 창이 나타납니다</a:t>
            </a:r>
            <a:r>
              <a:rPr lang="en-US" altLang="ko-KR" sz="1100" b="1" dirty="0">
                <a:solidFill>
                  <a:srgbClr val="C00000"/>
                </a:solidFill>
                <a:latin typeface="+mn-ea"/>
              </a:rPr>
              <a:t>. </a:t>
            </a:r>
            <a:endParaRPr lang="ko-KR" altLang="en-US" sz="1100" b="1" dirty="0">
              <a:solidFill>
                <a:srgbClr val="C00000"/>
              </a:solidFill>
              <a:latin typeface="+mn-ea"/>
            </a:endParaRPr>
          </a:p>
        </p:txBody>
      </p:sp>
      <p:grpSp>
        <p:nvGrpSpPr>
          <p:cNvPr id="48" name="그룹 47"/>
          <p:cNvGrpSpPr/>
          <p:nvPr/>
        </p:nvGrpSpPr>
        <p:grpSpPr>
          <a:xfrm>
            <a:off x="1919278" y="6901354"/>
            <a:ext cx="2138368" cy="1385422"/>
            <a:chOff x="2071678" y="6891826"/>
            <a:chExt cx="2138368" cy="1385422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071678" y="6891826"/>
              <a:ext cx="2138368" cy="138542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47" name="모서리가 둥근 직사각형 46"/>
            <p:cNvSpPr/>
            <p:nvPr/>
          </p:nvSpPr>
          <p:spPr>
            <a:xfrm>
              <a:off x="2714620" y="7993380"/>
              <a:ext cx="737240" cy="251460"/>
            </a:xfrm>
            <a:prstGeom prst="roundRect">
              <a:avLst/>
            </a:prstGeom>
            <a:noFill/>
            <a:ln w="2540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4239328" y="7645716"/>
            <a:ext cx="2286016" cy="238652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100" b="1" dirty="0">
                <a:solidFill>
                  <a:srgbClr val="C00000"/>
                </a:solidFill>
                <a:latin typeface="+mn-ea"/>
              </a:rPr>
              <a:t>⑤ </a:t>
            </a:r>
            <a:r>
              <a:rPr lang="ko-KR" altLang="en-US" sz="1100" b="1" dirty="0" err="1">
                <a:solidFill>
                  <a:srgbClr val="C00000"/>
                </a:solidFill>
                <a:latin typeface="+mn-ea"/>
              </a:rPr>
              <a:t>로그인비밀번호</a:t>
            </a:r>
            <a:r>
              <a:rPr lang="ko-KR" altLang="en-US" sz="1100" b="1" dirty="0">
                <a:solidFill>
                  <a:srgbClr val="C00000"/>
                </a:solidFill>
                <a:latin typeface="+mn-ea"/>
              </a:rPr>
              <a:t> 입력 후 클릭</a:t>
            </a:r>
          </a:p>
        </p:txBody>
      </p:sp>
      <p:grpSp>
        <p:nvGrpSpPr>
          <p:cNvPr id="51" name="그룹 50"/>
          <p:cNvGrpSpPr/>
          <p:nvPr/>
        </p:nvGrpSpPr>
        <p:grpSpPr>
          <a:xfrm>
            <a:off x="4271016" y="6892308"/>
            <a:ext cx="2143128" cy="664680"/>
            <a:chOff x="4271016" y="7106622"/>
            <a:chExt cx="2143128" cy="664680"/>
          </a:xfrm>
        </p:grpSpPr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271016" y="7106622"/>
              <a:ext cx="2143128" cy="66468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50" name="모서리가 둥근 직사각형 49"/>
            <p:cNvSpPr/>
            <p:nvPr/>
          </p:nvSpPr>
          <p:spPr>
            <a:xfrm>
              <a:off x="5461014" y="7531100"/>
              <a:ext cx="466712" cy="208618"/>
            </a:xfrm>
            <a:prstGeom prst="roundRect">
              <a:avLst/>
            </a:prstGeom>
            <a:noFill/>
            <a:ln w="2540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47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액자 32"/>
          <p:cNvSpPr/>
          <p:nvPr/>
        </p:nvSpPr>
        <p:spPr>
          <a:xfrm>
            <a:off x="544710" y="833285"/>
            <a:ext cx="3670108" cy="381129"/>
          </a:xfrm>
          <a:prstGeom prst="frame">
            <a:avLst>
              <a:gd name="adj1" fmla="val 1442"/>
            </a:avLst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별도 저장된 파일 또는 폴더 이용 복원방법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571480" y="1331223"/>
            <a:ext cx="5929354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(1)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사전에 저장한 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“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중앙선거관리위원회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_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정치자금회계관리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2”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폴더를 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C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드라이브</a:t>
            </a:r>
            <a:endParaRPr lang="en-US" altLang="ko-KR" sz="1200" dirty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     Program Files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폴더 내에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복사합니다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571479" y="1919269"/>
            <a:ext cx="5929355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(2)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기존에 회계관리 프로그램이 있는 경우 복사할 때에는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“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덮어쓰기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”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를 선택하여</a:t>
            </a:r>
            <a:endParaRPr lang="en-US" altLang="ko-KR" sz="1200" dirty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    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복사하시면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됩니다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71479" y="2549964"/>
            <a:ext cx="5929355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(3)“C:\Program Files\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중앙선거관리위원회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_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정치자금회계관리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2”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의 폴더 내에</a:t>
            </a:r>
            <a:endParaRPr lang="en-US" altLang="ko-KR" sz="1200" dirty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    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있는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“PFund2”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를 실행하여 회계관리프로그램을 사용할 수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있습니다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 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71479" y="3214678"/>
            <a:ext cx="5929355" cy="332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(4)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폴더 내의 자료는 아래 그림과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같습니다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785794" y="3658956"/>
            <a:ext cx="5357850" cy="3787594"/>
            <a:chOff x="785794" y="3571868"/>
            <a:chExt cx="5357850" cy="3787594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5794" y="3571868"/>
              <a:ext cx="5357850" cy="378759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5" name="모서리가 둥근 직사각형 14"/>
            <p:cNvSpPr/>
            <p:nvPr/>
          </p:nvSpPr>
          <p:spPr>
            <a:xfrm>
              <a:off x="1225308" y="6022532"/>
              <a:ext cx="1643074" cy="214314"/>
            </a:xfrm>
            <a:prstGeom prst="roundRect">
              <a:avLst/>
            </a:prstGeom>
            <a:noFill/>
            <a:ln w="2540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3060924" y="6275625"/>
              <a:ext cx="727304" cy="234031"/>
            </a:xfrm>
            <a:prstGeom prst="roundRect">
              <a:avLst/>
            </a:prstGeom>
            <a:noFill/>
            <a:ln w="2540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48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2700">
          <a:solidFill>
            <a:schemeClr val="bg1"/>
          </a:solidFill>
          <a:prstDash val="sysDash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solidFill>
            <a:srgbClr val="C00000"/>
          </a:solidFill>
          <a:prstDash val="sysDash"/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2700">
          <a:noFill/>
          <a:prstDash val="sysDash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14400</TotalTime>
  <Words>4667</Words>
  <Application>Microsoft Office PowerPoint</Application>
  <PresentationFormat>화면 슬라이드 쇼(4:3)</PresentationFormat>
  <Paragraphs>897</Paragraphs>
  <Slides>50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5</vt:i4>
      </vt:variant>
      <vt:variant>
        <vt:lpstr>슬라이드 제목</vt:lpstr>
      </vt:variant>
      <vt:variant>
        <vt:i4>50</vt:i4>
      </vt:variant>
    </vt:vector>
  </HeadingPairs>
  <TitlesOfParts>
    <vt:vector size="55" baseType="lpstr">
      <vt:lpstr>Office 테마</vt:lpstr>
      <vt:lpstr>1_Office 테마</vt:lpstr>
      <vt:lpstr>디자인 사용자 지정</vt:lpstr>
      <vt:lpstr>1_디자인 사용자 지정</vt:lpstr>
      <vt:lpstr>2_Office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이용재</dc:creator>
  <cp:lastModifiedBy>nec1</cp:lastModifiedBy>
  <cp:revision>1350</cp:revision>
  <cp:lastPrinted>2021-12-10T05:44:15Z</cp:lastPrinted>
  <dcterms:created xsi:type="dcterms:W3CDTF">2013-11-26T15:39:23Z</dcterms:created>
  <dcterms:modified xsi:type="dcterms:W3CDTF">2021-12-10T06:37:46Z</dcterms:modified>
</cp:coreProperties>
</file>